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288" r:id="rId3"/>
    <p:sldId id="396" r:id="rId4"/>
    <p:sldId id="401" r:id="rId5"/>
    <p:sldId id="400" r:id="rId6"/>
    <p:sldId id="399" r:id="rId7"/>
    <p:sldId id="265" r:id="rId8"/>
    <p:sldId id="390" r:id="rId9"/>
    <p:sldId id="407" r:id="rId10"/>
    <p:sldId id="408" r:id="rId11"/>
    <p:sldId id="409" r:id="rId12"/>
    <p:sldId id="410" r:id="rId13"/>
    <p:sldId id="382" r:id="rId14"/>
    <p:sldId id="405" r:id="rId15"/>
    <p:sldId id="346" r:id="rId16"/>
    <p:sldId id="394" r:id="rId17"/>
    <p:sldId id="379" r:id="rId18"/>
    <p:sldId id="402" r:id="rId19"/>
    <p:sldId id="412" r:id="rId20"/>
    <p:sldId id="403" r:id="rId21"/>
    <p:sldId id="413" r:id="rId22"/>
    <p:sldId id="417" r:id="rId23"/>
    <p:sldId id="414" r:id="rId24"/>
    <p:sldId id="418" r:id="rId25"/>
    <p:sldId id="415" r:id="rId26"/>
    <p:sldId id="420" r:id="rId27"/>
    <p:sldId id="419" r:id="rId28"/>
    <p:sldId id="307" r:id="rId29"/>
    <p:sldId id="397" r:id="rId30"/>
    <p:sldId id="328" r:id="rId31"/>
    <p:sldId id="411" r:id="rId32"/>
    <p:sldId id="406" r:id="rId33"/>
    <p:sldId id="404" r:id="rId34"/>
    <p:sldId id="398" r:id="rId35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26" autoAdjust="0"/>
    <p:restoredTop sz="93557" autoAdjust="0"/>
  </p:normalViewPr>
  <p:slideViewPr>
    <p:cSldViewPr>
      <p:cViewPr varScale="1">
        <p:scale>
          <a:sx n="64" d="100"/>
          <a:sy n="64" d="100"/>
        </p:scale>
        <p:origin x="1112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6229200-534F-518F-BDCD-6A0709E550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CF2E5F5-C3D8-B9EA-4977-7A61DB5FE5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2F2078F2-11BD-D219-1C1A-1029E292A1E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8F0C7F40-3D67-D6B6-6193-73E5C357BFF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902F34C0-E137-4007-832F-3886736B74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37BC834-0A2F-3FAE-5CA8-48AC23AE19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210BA31-3D8F-428A-62FD-6377BE1BF7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E00529A-40DB-EFC8-FF46-4902941F04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65FADB97-F17F-6B28-D899-F7757F93092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565018B5-586A-004C-7DFB-EC4BAB1746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99445CB8-C967-6E7F-C8DF-D2BD162AE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EC2389-D57C-4B78-BF62-A2B07F63000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Begrüßung: Herr Meyer aus Linz (Kepler-Sternwarte), Ehrenmitglieder Prof. Manfred Fischer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4837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C3D5C-B123-E9B6-51B7-8724CE28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2FAB915F-CB18-7C70-38F8-E1C4290C62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35393962-8403-3C6B-D76C-BE579C77B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E2A29B04-6629-C64C-5979-3CD519F119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B5591-D02D-4858-93B5-F11B3CEAEE98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451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081BE-B47D-9852-6E29-CC5322AF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B7059F49-0713-2236-2065-8CA7BB664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85311733-4723-1425-CA34-D2C80E3B0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444F04A3-06D1-32B1-EEB1-E41F2F8E85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B5591-D02D-4858-93B5-F11B3CEAEE98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746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7CC1-DAF2-B08C-F227-F8726B4DC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6A300E65-822B-3DF1-230B-725FE70F9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E161157A-05AD-9362-8743-464DE5259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BD70C1D3-2E82-3C3D-CA0B-C08B89A81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B5591-D02D-4858-93B5-F11B3CEAEE98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94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935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E310-0E69-F3FD-F2BC-EEF865AC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D69813-684E-10DD-00F9-6A4BD293E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BC3BC6-44CC-5339-D710-3969F8155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C55002-31E8-560E-9BE0-36B2346A0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603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6ABA-C922-CCE6-2F0E-FFC1D006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F0D9D4-E653-4FD1-C467-34BC5901D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00827C-DFB7-CA36-0F88-99488B0FA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945C6B-A4B5-7FD2-ED4B-AF2CD87CD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4063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7E71-109E-56F7-8CFD-0B36AA88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DAF244-E563-988D-16A1-6F1561728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3F95D2-5075-D70E-9D0F-05D40C7A5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7CF1C5-66DC-0B0B-7779-257D29BBE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739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8E1AE-2086-D74E-7E59-A930D9BA4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962CCC-8A67-AF3D-68A5-CA5255416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D3E63A-1571-3DF0-103E-67CF4D65A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F447A8-9243-5765-6B33-6C7699CC3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701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1F691-D3C9-C4E5-37D5-85314E66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D51B94-ED2C-EA2A-D3CC-5EA56E5E5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6EF42F8-6F30-D7DA-7B60-FEED91645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431CE8-BA74-FAD1-A185-FFC880D4C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C2389-D57C-4B78-BF62-A2B07F630008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8352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2A03-2982-AEE9-FD37-2B3825DE2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D4FA8FE6-0A5E-5AEB-FC5C-184C3903B4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6621134E-7F05-5F6E-DC58-E605041CA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5D658927-6E38-6833-7519-7B4F9E6F2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B5591-D02D-4858-93B5-F11B3CEAEE98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0511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D376FF82-C968-736C-2018-7738EC6A6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27CFE450-E526-2948-6796-85339E90B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19EF5AE2-EE24-303C-06E4-8CD286CF7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B5591-D02D-4858-93B5-F11B3CEAEE98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ACA34-4D8F-83B6-75BA-53A1014C7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E7E6A2-1A15-0BE5-B846-2D9EC3447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C06FDD-1860-E255-2CC3-AA8FD2E5D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4200-53E5-41DC-B4AC-C09D664391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713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8DEB6-FB2A-87F9-EE90-D52CE15680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4EC5C-05A4-005D-96CA-A0045426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E5B6CB-9DAC-1834-396C-18152F6B14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C531F-A8F7-46A7-87A6-6CA487BA2E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251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C7087F-0A20-B867-49C2-4D07D4834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BB75D6-5033-D645-64D6-4AD9CC582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971C0-0A7C-1C7D-A4D0-B07C68684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1B2E-8517-461F-87C8-3A561A5E35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227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074D7-1090-FCAF-3169-58AE5B77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BFF690-325B-040D-0B52-1617075D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0D28-B3CB-4F8B-B5C2-5E761DC3BB8A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F19B81-AC33-95DE-76CF-2E9CA2C1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1B8BF0-A45C-E264-8069-0157FE25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494C-DDE8-461C-BADE-1B8324BC83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3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5BE540-89C3-2C84-B819-F9DBA6FBB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A9B389-840E-D515-9309-84D972A082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8E11AE-8507-966F-0E8E-A61F521C8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D12C-43F3-4306-9697-3CABC98AF52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075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04A4E1-C3D8-9463-3A89-70E42E132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E0EC81-C8D1-6D7B-CD49-D0918D64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F245F9-FD9B-9EC8-3AC1-A1C01C587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831E9-30FA-44B4-B93A-1018438A78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523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1B980E-248C-F0D9-FEDA-9C8E0DBAB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FFBEB-B8EC-D24A-8B4E-848FD02396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A41D7-2BAB-3C3A-E837-222B5F4655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72453-2CA8-4EEA-AD16-5020A7328FF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936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FEE6E3-E310-867E-E098-CE7C143E50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03217D-4A73-F7C6-7C41-5E3E4BD8A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B10A99-5BFC-C4FF-753B-793103EEF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DE43A-64F2-4170-B0C9-4246284BA2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99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337F94-B9DD-6D9A-18EF-EE869E974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1D776C-2300-C8E5-935B-436EB5E7B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959593-B3C4-786C-0DCF-F4E7DC51C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0BCEA-8C1B-4AAE-95F0-9D683DFF4E2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589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2CA012-239B-9E81-E790-253DAA44B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2924AF-BFB8-507D-8B73-474077A14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50987F-34EB-38AE-8CC6-A01098A59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EC0E-F686-460E-BEC0-7E914662348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963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0317E-C3B2-D158-EE05-66C5A3301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7F918-5EF7-A23F-DB08-C9FCF9AB5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97BD38-E9BD-D8E3-D58A-D17C51AF9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C0DAE-D5E5-454E-A7E0-C70B9FDFE2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83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C92B36-A471-9C0D-F58F-12021701B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05356-7108-AD6B-DA63-66F2CC0689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D1DB66-3730-B24B-7674-AF34EF91A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F4B28-8920-4DA0-B8F3-78AF5DBE62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87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119160-383C-4AB1-C87B-2D01E1F16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F3DEF70-42B9-8A94-5E6F-FB412D943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675C87-2D7A-813B-67FC-240FB95C98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843AB0-EAE4-830D-2D74-2B0227C23C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D440B8-0095-82BD-798B-2607777933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3105CFC-2FDA-4001-AD20-D9508659AA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F3AE09C-AE63-1EFD-F798-C8AF24A7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3C3CDF-B75D-18B2-6CD3-4E6320F8E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8D22ED-18A9-F204-AACD-FD76EEB43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70D28-B3CB-4F8B-B5C2-5E761DC3BB8A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13B594-EF73-399E-682F-EABF30AA0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FCB327-D900-51AF-DC67-60B7C10A4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7494C-DDE8-461C-BADE-1B8324BC83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Logo-2011-KGneu">
            <a:extLst>
              <a:ext uri="{FF2B5EF4-FFF2-40B4-BE49-F238E27FC236}">
                <a16:creationId xmlns:a16="http://schemas.microsoft.com/office/drawing/2014/main" id="{2631B5AC-FD21-A69C-2E09-F6E31836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8">
            <a:extLst>
              <a:ext uri="{FF2B5EF4-FFF2-40B4-BE49-F238E27FC236}">
                <a16:creationId xmlns:a16="http://schemas.microsoft.com/office/drawing/2014/main" id="{D96017E6-0E14-8125-D9FD-FD5C02C0F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35000"/>
            <a:ext cx="5105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Mitgliederversammlung 2024</a:t>
            </a:r>
          </a:p>
        </p:txBody>
      </p:sp>
      <p:pic>
        <p:nvPicPr>
          <p:cNvPr id="3" name="Grafik 2" descr="Ein Bild, das Astronomie, Saturn enthält.&#10;&#10;Automatisch generierte Beschreibung">
            <a:extLst>
              <a:ext uri="{FF2B5EF4-FFF2-40B4-BE49-F238E27FC236}">
                <a16:creationId xmlns:a16="http://schemas.microsoft.com/office/drawing/2014/main" id="{914DFBBD-9CE4-6C3F-5258-C985F3709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6842"/>
            <a:ext cx="8296780" cy="48477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CA19-8EC6-6279-6F20-56F97AD1C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62FB7A76-F2DB-BF4F-E35A-84C0FC73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Keplersternwarte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19B385B8-8E03-C102-4CB4-4B0EDCD9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Im Haus, Kleidung, Mobiliar, Stuhl enthält.&#10;&#10;Automatisch generierte Beschreibung">
            <a:extLst>
              <a:ext uri="{FF2B5EF4-FFF2-40B4-BE49-F238E27FC236}">
                <a16:creationId xmlns:a16="http://schemas.microsoft.com/office/drawing/2014/main" id="{B0502744-55DA-6300-3C01-50C0C05C7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3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5BA7D-E352-F01E-B487-BD95ADAD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AEFA0BCE-5904-977E-5D8C-32EB8F84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Keplersternwarte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88E60980-6DB5-B0F3-AC01-925F7C2F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Kleidung, Person, Schuhwerk, Menschen enthält.&#10;&#10;Automatisch generierte Beschreibung">
            <a:extLst>
              <a:ext uri="{FF2B5EF4-FFF2-40B4-BE49-F238E27FC236}">
                <a16:creationId xmlns:a16="http://schemas.microsoft.com/office/drawing/2014/main" id="{5B441F4B-DB1E-408B-DCC2-2C5D6F0CE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2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F5BBAD-62FE-75D3-149D-01105FA1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>
                <a:cs typeface="Tahoma" pitchFamily="2"/>
              </a:rPr>
              <a:t>Jugendgruppe der Kepler-Sternwarte</a:t>
            </a:r>
            <a:br>
              <a:rPr lang="de-DE">
                <a:cs typeface="Tahoma" pitchFamily="2"/>
              </a:rPr>
            </a:br>
            <a:br>
              <a:rPr lang="de-DE">
                <a:cs typeface="Tahoma" pitchFamily="2"/>
              </a:rPr>
            </a:br>
            <a:r>
              <a:rPr lang="de-DE">
                <a:cs typeface="Tahoma" pitchFamily="2"/>
              </a:rPr>
              <a:t>Rück- und Ausblick 2022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ED0C617-78CD-D698-7A6B-037EBFE68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+mn-lt"/>
              </a:rPr>
              <a:t>Jugendgruppe der Keplersternwarte</a:t>
            </a:r>
          </a:p>
        </p:txBody>
      </p:sp>
      <p:pic>
        <p:nvPicPr>
          <p:cNvPr id="5" name="Picture 5" descr="Logo-2011-KGneu">
            <a:extLst>
              <a:ext uri="{FF2B5EF4-FFF2-40B4-BE49-F238E27FC236}">
                <a16:creationId xmlns:a16="http://schemas.microsoft.com/office/drawing/2014/main" id="{67499062-ED47-5C06-A108-01AFDAE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D1F9E79-A00A-DDC4-FD26-BD1E9E533EAF}"/>
              </a:ext>
            </a:extLst>
          </p:cNvPr>
          <p:cNvSpPr txBox="1"/>
          <p:nvPr/>
        </p:nvSpPr>
        <p:spPr>
          <a:xfrm>
            <a:off x="381000" y="1905000"/>
            <a:ext cx="8077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Themenauswahl:</a:t>
            </a:r>
          </a:p>
          <a:p>
            <a:endParaRPr lang="de-DE" sz="24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	Monde, </a:t>
            </a:r>
            <a:r>
              <a:rPr lang="de-DE" sz="2400" kern="150" dirty="0" err="1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Exomonde</a:t>
            </a:r>
            <a:endParaRPr lang="de-DE" sz="24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	Kalender</a:t>
            </a: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	Veränderliche Sterne, </a:t>
            </a:r>
            <a:r>
              <a:rPr lang="el-GR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δ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de-DE" sz="2400" kern="150" dirty="0" err="1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Cepheiden</a:t>
            </a:r>
            <a:endParaRPr lang="de-DE" sz="24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	Sonnensystem</a:t>
            </a: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	Sternbilder</a:t>
            </a:r>
          </a:p>
          <a:p>
            <a:endParaRPr lang="de-DE" sz="2400" kern="150" dirty="0"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Asteroidensuche</a:t>
            </a:r>
          </a:p>
        </p:txBody>
      </p:sp>
      <p:pic>
        <p:nvPicPr>
          <p:cNvPr id="7" name="Grafik 6" descr="Ein Bild, das Person, Kleidung, Mann, Im Haus enthält.&#10;&#10;Automatisch generierte Beschreibung">
            <a:extLst>
              <a:ext uri="{FF2B5EF4-FFF2-40B4-BE49-F238E27FC236}">
                <a16:creationId xmlns:a16="http://schemas.microsoft.com/office/drawing/2014/main" id="{FDE8C0E1-8D73-CBAA-4F1A-1AD1535B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49611"/>
            <a:ext cx="3886912" cy="29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99390-7FA8-C6A9-DAEA-E9AD0E97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40952D9-16BE-10F7-AFF2-542C8BF4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>
                <a:cs typeface="Tahoma" pitchFamily="2"/>
              </a:rPr>
              <a:t>Jugendgruppe der Kepler-Sternwarte</a:t>
            </a:r>
            <a:br>
              <a:rPr lang="de-DE">
                <a:cs typeface="Tahoma" pitchFamily="2"/>
              </a:rPr>
            </a:br>
            <a:br>
              <a:rPr lang="de-DE">
                <a:cs typeface="Tahoma" pitchFamily="2"/>
              </a:rPr>
            </a:br>
            <a:r>
              <a:rPr lang="de-DE">
                <a:cs typeface="Tahoma" pitchFamily="2"/>
              </a:rPr>
              <a:t>Rück- und Ausblick 2022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2BAADEA-BCFD-692F-140F-D42AE056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+mn-lt"/>
              </a:rPr>
              <a:t>Jugendgruppe der Keplersternwarte</a:t>
            </a:r>
          </a:p>
        </p:txBody>
      </p:sp>
      <p:pic>
        <p:nvPicPr>
          <p:cNvPr id="5" name="Picture 5" descr="Logo-2011-KGneu">
            <a:extLst>
              <a:ext uri="{FF2B5EF4-FFF2-40B4-BE49-F238E27FC236}">
                <a16:creationId xmlns:a16="http://schemas.microsoft.com/office/drawing/2014/main" id="{9768D0F4-13BE-9142-8B29-7B03B4E2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13D210-164C-D2AF-73E6-98AAE0E9390B}"/>
              </a:ext>
            </a:extLst>
          </p:cNvPr>
          <p:cNvSpPr txBox="1"/>
          <p:nvPr/>
        </p:nvSpPr>
        <p:spPr>
          <a:xfrm>
            <a:off x="381000" y="1676400"/>
            <a:ext cx="83820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Besonderes Angebot:</a:t>
            </a:r>
          </a:p>
          <a:p>
            <a:r>
              <a:rPr lang="de-DE" sz="2400" kern="150" dirty="0">
                <a:solidFill>
                  <a:srgbClr val="FF0000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Eltern-Kind-Mondbeobachtung am 9.11.2024</a:t>
            </a:r>
          </a:p>
          <a:p>
            <a:endParaRPr lang="de-DE" sz="8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0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Die Veranstaltung war ausgebucht und kam sehr gut an. Kinder beobachteten mit Erwachsenen den Mond und konnten einiges über den Erdbegleiter erfahren. Beim Quiz wurde eifrig geknobelt.</a:t>
            </a:r>
          </a:p>
          <a:p>
            <a:endParaRPr lang="de-DE" sz="24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Teilnehmer: 3-10;  seit September einige Neulinge</a:t>
            </a:r>
          </a:p>
          <a:p>
            <a:endParaRPr lang="de-DE" sz="2400" kern="150" dirty="0">
              <a:effectLst/>
              <a:latin typeface="+mn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Dank an:</a:t>
            </a:r>
          </a:p>
          <a:p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Gerhard </a:t>
            </a:r>
            <a:r>
              <a:rPr lang="de-DE" sz="2400" kern="150" dirty="0" err="1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Mobers</a:t>
            </a:r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und </a:t>
            </a:r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Jörg Dubiel 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für die Betreuung und Mitarbeit;</a:t>
            </a:r>
          </a:p>
          <a:p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Reiner Weikum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, der uns künftig unterstützt;</a:t>
            </a:r>
          </a:p>
          <a:p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Thomas Kurtz 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und </a:t>
            </a:r>
            <a:r>
              <a:rPr lang="de-DE" sz="2400" kern="150" dirty="0">
                <a:solidFill>
                  <a:srgbClr val="0000FF"/>
                </a:solidFill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Katrin Kolmer-Kurtz </a:t>
            </a:r>
            <a:r>
              <a:rPr lang="de-DE" sz="2400" kern="150" dirty="0">
                <a:effectLst/>
                <a:latin typeface="+mn-lt"/>
                <a:ea typeface="NSimSun" panose="02010609030101010101" pitchFamily="49" charset="-122"/>
                <a:cs typeface="Lucida Sans" panose="020B0602030504020204" pitchFamily="34" charset="0"/>
              </a:rPr>
              <a:t>für die Werbung</a:t>
            </a:r>
          </a:p>
        </p:txBody>
      </p:sp>
    </p:spTree>
    <p:extLst>
      <p:ext uri="{BB962C8B-B14F-4D97-AF65-F5344CB8AC3E}">
        <p14:creationId xmlns:p14="http://schemas.microsoft.com/office/powerpoint/2010/main" val="50654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E9A7D679-5E4A-CDEB-D9FF-0ACDFE03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5725"/>
            <a:ext cx="7483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TOP 2: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Museum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(Wolfgang </a:t>
            </a:r>
            <a:r>
              <a:rPr lang="de-DE" altLang="de-DE" sz="24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Pleithner</a:t>
            </a: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2291" name="Picture 5" descr="Logo-2011-KGneu">
            <a:extLst>
              <a:ext uri="{FF2B5EF4-FFF2-40B4-BE49-F238E27FC236}">
                <a16:creationId xmlns:a16="http://schemas.microsoft.com/office/drawing/2014/main" id="{EF0C82EB-1690-6094-C2CD-7349F25E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Grafik 2" descr="Ein Bild, das Gebäude, draußen, Apartmentgebäude, Stein enthält.&#10;&#10;Automatisch generierte Beschreibung">
            <a:extLst>
              <a:ext uri="{FF2B5EF4-FFF2-40B4-BE49-F238E27FC236}">
                <a16:creationId xmlns:a16="http://schemas.microsoft.com/office/drawing/2014/main" id="{D35DA518-6665-23C6-97D6-46E1A1F1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6514"/>
            <a:ext cx="3352800" cy="52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2434A9-3868-CB2D-D24B-F4148FA53E53}"/>
              </a:ext>
            </a:extLst>
          </p:cNvPr>
          <p:cNvSpPr txBox="1"/>
          <p:nvPr/>
        </p:nvSpPr>
        <p:spPr>
          <a:xfrm>
            <a:off x="533400" y="3200400"/>
            <a:ext cx="26917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Besucher:</a:t>
            </a:r>
          </a:p>
          <a:p>
            <a:endParaRPr lang="de-DE" sz="2000" dirty="0"/>
          </a:p>
          <a:p>
            <a:r>
              <a:rPr lang="de-DE" sz="2000" dirty="0"/>
              <a:t>2019:	2061</a:t>
            </a:r>
          </a:p>
          <a:p>
            <a:r>
              <a:rPr lang="de-DE" sz="2000" dirty="0"/>
              <a:t>2020:	  336</a:t>
            </a:r>
          </a:p>
          <a:p>
            <a:r>
              <a:rPr lang="de-DE" sz="2000" dirty="0"/>
              <a:t>2021:	  115</a:t>
            </a:r>
          </a:p>
          <a:p>
            <a:r>
              <a:rPr lang="de-DE" sz="2000" dirty="0"/>
              <a:t>2022:	  681</a:t>
            </a:r>
          </a:p>
          <a:p>
            <a:r>
              <a:rPr lang="de-DE" sz="2000" dirty="0"/>
              <a:t>2023:    1554</a:t>
            </a:r>
          </a:p>
          <a:p>
            <a:r>
              <a:rPr lang="de-DE" sz="2000" dirty="0"/>
              <a:t>2024:  ~1700</a:t>
            </a:r>
          </a:p>
          <a:p>
            <a:endParaRPr lang="de-DE" sz="2000" dirty="0"/>
          </a:p>
          <a:p>
            <a:r>
              <a:rPr lang="de-DE" sz="2000" dirty="0"/>
              <a:t>45 Gruppenführungen</a:t>
            </a:r>
          </a:p>
          <a:p>
            <a:r>
              <a:rPr lang="de-DE" sz="2000" dirty="0"/>
              <a:t>(2023: 40)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E9A7D679-5E4A-CDEB-D9FF-0ACDFE03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5725"/>
            <a:ext cx="7483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Museum </a:t>
            </a:r>
          </a:p>
        </p:txBody>
      </p:sp>
      <p:pic>
        <p:nvPicPr>
          <p:cNvPr id="12291" name="Picture 5" descr="Logo-2011-KGneu">
            <a:extLst>
              <a:ext uri="{FF2B5EF4-FFF2-40B4-BE49-F238E27FC236}">
                <a16:creationId xmlns:a16="http://schemas.microsoft.com/office/drawing/2014/main" id="{EF0C82EB-1690-6094-C2CD-7349F25E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Grafik 2" descr="Ein Bild, das Gebäude, draußen, Apartmentgebäude, Stein enthält.&#10;&#10;Automatisch generierte Beschreibung">
            <a:extLst>
              <a:ext uri="{FF2B5EF4-FFF2-40B4-BE49-F238E27FC236}">
                <a16:creationId xmlns:a16="http://schemas.microsoft.com/office/drawing/2014/main" id="{D35DA518-6665-23C6-97D6-46E1A1F1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6514"/>
            <a:ext cx="3352800" cy="52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2434A9-3868-CB2D-D24B-F4148FA53E53}"/>
              </a:ext>
            </a:extLst>
          </p:cNvPr>
          <p:cNvSpPr txBox="1"/>
          <p:nvPr/>
        </p:nvSpPr>
        <p:spPr>
          <a:xfrm>
            <a:off x="609600" y="2618125"/>
            <a:ext cx="30652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Museumsteam:</a:t>
            </a:r>
          </a:p>
          <a:p>
            <a:endParaRPr lang="de-DE" sz="2000" dirty="0"/>
          </a:p>
          <a:p>
            <a:r>
              <a:rPr lang="de-DE" sz="2000" dirty="0"/>
              <a:t>Thomas Balzer</a:t>
            </a:r>
          </a:p>
          <a:p>
            <a:r>
              <a:rPr lang="de-DE" sz="2000" dirty="0" err="1"/>
              <a:t>Hildrun</a:t>
            </a:r>
            <a:r>
              <a:rPr lang="de-DE" sz="2000" dirty="0"/>
              <a:t> </a:t>
            </a:r>
            <a:r>
              <a:rPr lang="de-DE" sz="2000" dirty="0" err="1"/>
              <a:t>Bäzner</a:t>
            </a:r>
            <a:r>
              <a:rPr lang="de-DE" sz="2000" dirty="0"/>
              <a:t>-Zehender</a:t>
            </a:r>
          </a:p>
          <a:p>
            <a:r>
              <a:rPr lang="de-DE" sz="2000" dirty="0"/>
              <a:t>Hermann Faber</a:t>
            </a:r>
          </a:p>
          <a:p>
            <a:r>
              <a:rPr lang="de-DE" sz="2000" dirty="0"/>
              <a:t>Ulrich Hautsch</a:t>
            </a:r>
          </a:p>
          <a:p>
            <a:r>
              <a:rPr lang="de-DE" sz="2000" dirty="0"/>
              <a:t>Ralf-Dieter Krüger</a:t>
            </a:r>
          </a:p>
          <a:p>
            <a:r>
              <a:rPr lang="de-DE" sz="2000" dirty="0"/>
              <a:t>Albert </a:t>
            </a:r>
            <a:r>
              <a:rPr lang="de-DE" sz="2000" dirty="0" err="1"/>
              <a:t>Kummutat</a:t>
            </a:r>
            <a:endParaRPr lang="de-DE" sz="2000" dirty="0"/>
          </a:p>
          <a:p>
            <a:r>
              <a:rPr lang="de-DE" sz="2000" dirty="0"/>
              <a:t>Gerhard </a:t>
            </a:r>
            <a:r>
              <a:rPr lang="de-DE" sz="2000" dirty="0" err="1"/>
              <a:t>Mobers</a:t>
            </a:r>
            <a:endParaRPr lang="de-DE" sz="2000" dirty="0"/>
          </a:p>
          <a:p>
            <a:r>
              <a:rPr lang="de-DE" sz="2000" dirty="0"/>
              <a:t>Wolfgang </a:t>
            </a:r>
            <a:r>
              <a:rPr lang="de-DE" sz="2000" dirty="0" err="1"/>
              <a:t>Pleithner</a:t>
            </a:r>
            <a:endParaRPr lang="de-DE" sz="2000" dirty="0"/>
          </a:p>
          <a:p>
            <a:r>
              <a:rPr lang="de-DE" sz="2000" dirty="0"/>
              <a:t>Edgar Schmitt</a:t>
            </a:r>
          </a:p>
        </p:txBody>
      </p:sp>
    </p:spTree>
    <p:extLst>
      <p:ext uri="{BB962C8B-B14F-4D97-AF65-F5344CB8AC3E}">
        <p14:creationId xmlns:p14="http://schemas.microsoft.com/office/powerpoint/2010/main" val="328054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F5BBAD-62FE-75D3-149D-01105FA1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>
                <a:cs typeface="Tahoma" pitchFamily="2"/>
              </a:rPr>
              <a:t>Jugendgruppe der Kepler-Sternwarte</a:t>
            </a:r>
            <a:br>
              <a:rPr lang="de-DE">
                <a:cs typeface="Tahoma" pitchFamily="2"/>
              </a:rPr>
            </a:br>
            <a:br>
              <a:rPr lang="de-DE">
                <a:cs typeface="Tahoma" pitchFamily="2"/>
              </a:rPr>
            </a:br>
            <a:r>
              <a:rPr lang="de-DE">
                <a:cs typeface="Tahoma" pitchFamily="2"/>
              </a:rPr>
              <a:t>Rück- und Ausblick 2022</a:t>
            </a:r>
          </a:p>
        </p:txBody>
      </p:sp>
      <p:pic>
        <p:nvPicPr>
          <p:cNvPr id="5" name="Picture 5" descr="Logo-2011-KGneu">
            <a:extLst>
              <a:ext uri="{FF2B5EF4-FFF2-40B4-BE49-F238E27FC236}">
                <a16:creationId xmlns:a16="http://schemas.microsoft.com/office/drawing/2014/main" id="{67499062-ED47-5C06-A108-01AFDAE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1440FC-B9C3-7A06-6BBA-02B858F7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0" y="946155"/>
            <a:ext cx="9144000" cy="59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8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81CA4-84DA-5FBF-A2E7-45349D301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CCD8D11-5C3E-0364-B4A2-016FBF19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>
                <a:cs typeface="Tahoma" pitchFamily="2"/>
              </a:rPr>
              <a:t>Jugendgruppe der Kepler-Sternwarte</a:t>
            </a:r>
            <a:br>
              <a:rPr lang="de-DE">
                <a:cs typeface="Tahoma" pitchFamily="2"/>
              </a:rPr>
            </a:br>
            <a:br>
              <a:rPr lang="de-DE">
                <a:cs typeface="Tahoma" pitchFamily="2"/>
              </a:rPr>
            </a:br>
            <a:r>
              <a:rPr lang="de-DE">
                <a:cs typeface="Tahoma" pitchFamily="2"/>
              </a:rPr>
              <a:t>Rück- und Ausblick 2022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D098086-4D27-3801-BA73-3ADBE0DCC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+mn-lt"/>
              </a:rPr>
              <a:t>Zu TOP 2:  Raumfahrt-Allee (Margarita Riedel)</a:t>
            </a:r>
          </a:p>
        </p:txBody>
      </p:sp>
      <p:pic>
        <p:nvPicPr>
          <p:cNvPr id="5" name="Picture 5" descr="Logo-2011-KGneu">
            <a:extLst>
              <a:ext uri="{FF2B5EF4-FFF2-40B4-BE49-F238E27FC236}">
                <a16:creationId xmlns:a16="http://schemas.microsoft.com/office/drawing/2014/main" id="{8B4A9029-69A5-2245-88CD-8BAADA47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Person, Kleidung, draußen, Schuhwerk enthält.&#10;&#10;Automatisch generierte Beschreibung">
            <a:extLst>
              <a:ext uri="{FF2B5EF4-FFF2-40B4-BE49-F238E27FC236}">
                <a16:creationId xmlns:a16="http://schemas.microsoft.com/office/drawing/2014/main" id="{C6ECCF52-AAE7-1299-CA4C-87D2FBCF7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1" y="1447800"/>
            <a:ext cx="7132659" cy="472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42C52E-52F5-8B59-2A2F-ED159D21A1B1}"/>
              </a:ext>
            </a:extLst>
          </p:cNvPr>
          <p:cNvSpPr txBox="1"/>
          <p:nvPr/>
        </p:nvSpPr>
        <p:spPr>
          <a:xfrm>
            <a:off x="1447800" y="6248400"/>
            <a:ext cx="299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Kosmonaut </a:t>
            </a:r>
            <a:r>
              <a:rPr lang="de-DE" dirty="0" err="1"/>
              <a:t>Aidyn</a:t>
            </a:r>
            <a:r>
              <a:rPr lang="de-DE" dirty="0"/>
              <a:t> </a:t>
            </a:r>
            <a:r>
              <a:rPr lang="de-DE" dirty="0" err="1"/>
              <a:t>Aimbetov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97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0F413-9D0A-465F-32A7-A0A4041E9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B0D445EE-691F-6655-31E3-08506728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Öffentlichkeitsarbeit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E3722852-10A3-C5D1-7EB5-10607538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nhaltsplatzhalter 13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1368ED82-111B-D54B-E2C2-FF854C52E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22" y="3088544"/>
            <a:ext cx="1546479" cy="2061972"/>
          </a:xfrm>
        </p:spPr>
      </p:pic>
      <p:pic>
        <p:nvPicPr>
          <p:cNvPr id="28" name="Grafik 27" descr="Ein Bild, das Decke, Im Haus, Kleidung, Schuhwerk enthält.&#10;&#10;Automatisch generierte Beschreibung">
            <a:extLst>
              <a:ext uri="{FF2B5EF4-FFF2-40B4-BE49-F238E27FC236}">
                <a16:creationId xmlns:a16="http://schemas.microsoft.com/office/drawing/2014/main" id="{166D1534-8FC5-7008-ED3D-64195BB7D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97" y="4770217"/>
            <a:ext cx="2436593" cy="1827445"/>
          </a:xfrm>
          <a:prstGeom prst="rect">
            <a:avLst/>
          </a:prstGeom>
        </p:spPr>
      </p:pic>
      <p:pic>
        <p:nvPicPr>
          <p:cNvPr id="12" name="Inhaltsplatzhalter 11" descr="Ein Bild, das Text, draußen, Gebäude, Werbung enthält.&#10;&#10;Automatisch generierte Beschreibung">
            <a:extLst>
              <a:ext uri="{FF2B5EF4-FFF2-40B4-BE49-F238E27FC236}">
                <a16:creationId xmlns:a16="http://schemas.microsoft.com/office/drawing/2014/main" id="{3692DEE0-F88A-34DC-1365-8652BB9027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28457"/>
          <a:stretch/>
        </p:blipFill>
        <p:spPr>
          <a:xfrm>
            <a:off x="1114197" y="3035733"/>
            <a:ext cx="2424406" cy="1955166"/>
          </a:xfrm>
        </p:spPr>
      </p:pic>
      <p:pic>
        <p:nvPicPr>
          <p:cNvPr id="16" name="Grafik 15" descr="Ein Bild, das Im Haus, Wand, Mobiliar, Tisch enthält.&#10;&#10;Automatisch generierte Beschreibung">
            <a:extLst>
              <a:ext uri="{FF2B5EF4-FFF2-40B4-BE49-F238E27FC236}">
                <a16:creationId xmlns:a16="http://schemas.microsoft.com/office/drawing/2014/main" id="{4B21FB93-D99A-3E42-D288-54611380D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1" y="1509827"/>
            <a:ext cx="3977639" cy="1789938"/>
          </a:xfrm>
          <a:prstGeom prst="rect">
            <a:avLst/>
          </a:prstGeom>
        </p:spPr>
      </p:pic>
      <p:pic>
        <p:nvPicPr>
          <p:cNvPr id="24" name="Grafik 23" descr="Ein Bild, das Im Haus, Wand, Mobiliar, Inneneinrichtung enthält.&#10;&#10;Automatisch generierte Beschreibung">
            <a:extLst>
              <a:ext uri="{FF2B5EF4-FFF2-40B4-BE49-F238E27FC236}">
                <a16:creationId xmlns:a16="http://schemas.microsoft.com/office/drawing/2014/main" id="{9051FF3A-67E8-8816-6E8B-CE3252CAF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63" y="5071756"/>
            <a:ext cx="2034540" cy="1525906"/>
          </a:xfrm>
          <a:prstGeom prst="rect">
            <a:avLst/>
          </a:prstGeom>
        </p:spPr>
      </p:pic>
      <p:pic>
        <p:nvPicPr>
          <p:cNvPr id="20" name="Grafik 19" descr="Ein Bild, das Text, Zeitung, Screenshot, Nachrichten enthält.&#10;&#10;Automatisch generierte Beschreibung">
            <a:extLst>
              <a:ext uri="{FF2B5EF4-FFF2-40B4-BE49-F238E27FC236}">
                <a16:creationId xmlns:a16="http://schemas.microsoft.com/office/drawing/2014/main" id="{1DD51EC2-9E5F-FD5C-2BC7-0981F16EF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3333" r="4628"/>
          <a:stretch/>
        </p:blipFill>
        <p:spPr>
          <a:xfrm>
            <a:off x="5105400" y="1508579"/>
            <a:ext cx="2612060" cy="3561929"/>
          </a:xfrm>
          <a:prstGeom prst="rect">
            <a:avLst/>
          </a:prstGeom>
        </p:spPr>
      </p:pic>
      <p:pic>
        <p:nvPicPr>
          <p:cNvPr id="26" name="Grafik 25" descr="Ein Bild, das Text, Screenshot, Fenster, Gebäude enthält.&#10;&#10;Automatisch generierte Beschreibung">
            <a:extLst>
              <a:ext uri="{FF2B5EF4-FFF2-40B4-BE49-F238E27FC236}">
                <a16:creationId xmlns:a16="http://schemas.microsoft.com/office/drawing/2014/main" id="{3F5B2B49-8C23-29EE-7728-6150A53D4F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63" y="5008796"/>
            <a:ext cx="1823340" cy="16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3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58563-4BDE-C5AD-FD94-81F945DF7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FEACC55-35F7-163B-5908-8DA34427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>
                <a:cs typeface="Tahoma" pitchFamily="2"/>
              </a:rPr>
              <a:t>Jugendgruppe der Kepler-Sternwarte</a:t>
            </a:r>
            <a:br>
              <a:rPr lang="de-DE">
                <a:cs typeface="Tahoma" pitchFamily="2"/>
              </a:rPr>
            </a:br>
            <a:br>
              <a:rPr lang="de-DE">
                <a:cs typeface="Tahoma" pitchFamily="2"/>
              </a:rPr>
            </a:br>
            <a:r>
              <a:rPr lang="de-DE">
                <a:cs typeface="Tahoma" pitchFamily="2"/>
              </a:rPr>
              <a:t>Rück- und Ausblick 2022</a:t>
            </a:r>
          </a:p>
        </p:txBody>
      </p:sp>
      <p:pic>
        <p:nvPicPr>
          <p:cNvPr id="5" name="Picture 5" descr="Logo-2011-KGneu">
            <a:extLst>
              <a:ext uri="{FF2B5EF4-FFF2-40B4-BE49-F238E27FC236}">
                <a16:creationId xmlns:a16="http://schemas.microsoft.com/office/drawing/2014/main" id="{37D81141-3809-7EEB-DF51-65C4A618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Kleidung, draußen, Baum, Person enthält.&#10;&#10;Automatisch generierte Beschreibung">
            <a:extLst>
              <a:ext uri="{FF2B5EF4-FFF2-40B4-BE49-F238E27FC236}">
                <a16:creationId xmlns:a16="http://schemas.microsoft.com/office/drawing/2014/main" id="{078AD150-1603-7EF4-AD7A-5A4A2FBD9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17" y="0"/>
            <a:ext cx="4511683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6B6F3F-FE01-2171-C3FB-4102EA4DF666}"/>
              </a:ext>
            </a:extLst>
          </p:cNvPr>
          <p:cNvSpPr txBox="1"/>
          <p:nvPr/>
        </p:nvSpPr>
        <p:spPr>
          <a:xfrm>
            <a:off x="6400800" y="220980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Astronaut </a:t>
            </a:r>
          </a:p>
          <a:p>
            <a:r>
              <a:rPr lang="de-DE" dirty="0"/>
              <a:t>Klaus-Dietrich Flade</a:t>
            </a:r>
          </a:p>
        </p:txBody>
      </p:sp>
    </p:spTree>
    <p:extLst>
      <p:ext uri="{BB962C8B-B14F-4D97-AF65-F5344CB8AC3E}">
        <p14:creationId xmlns:p14="http://schemas.microsoft.com/office/powerpoint/2010/main" val="225470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54D2B-952D-D3B2-D4A9-5A01B7C6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ogo-2011-KGneu">
            <a:extLst>
              <a:ext uri="{FF2B5EF4-FFF2-40B4-BE49-F238E27FC236}">
                <a16:creationId xmlns:a16="http://schemas.microsoft.com/office/drawing/2014/main" id="{46CE16A1-81FA-AB15-FD90-F0C92648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Ein Bild, das Text, Universum, Konstellation, Raum enthält.&#10;&#10;Automatisch generierte Beschreibung">
            <a:extLst>
              <a:ext uri="{FF2B5EF4-FFF2-40B4-BE49-F238E27FC236}">
                <a16:creationId xmlns:a16="http://schemas.microsoft.com/office/drawing/2014/main" id="{C6966E0E-E9F0-CA38-117F-54453BBCF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ogo-2011-KGneu">
            <a:extLst>
              <a:ext uri="{FF2B5EF4-FFF2-40B4-BE49-F238E27FC236}">
                <a16:creationId xmlns:a16="http://schemas.microsoft.com/office/drawing/2014/main" id="{00546EFB-84C9-946C-2FAB-0D840702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DCD8DD-F041-EE5C-12B0-42DD7FFD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93223"/>
            <a:ext cx="7848600" cy="495997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C90776-57D0-8076-1FDF-455F225F49CA}"/>
              </a:ext>
            </a:extLst>
          </p:cNvPr>
          <p:cNvSpPr txBox="1"/>
          <p:nvPr/>
        </p:nvSpPr>
        <p:spPr>
          <a:xfrm>
            <a:off x="762000" y="76200"/>
            <a:ext cx="5110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>
                <a:solidFill>
                  <a:srgbClr val="92D050"/>
                </a:solidFill>
              </a:rPr>
              <a:t>MV 2023</a:t>
            </a:r>
          </a:p>
        </p:txBody>
      </p:sp>
    </p:spTree>
    <p:extLst>
      <p:ext uri="{BB962C8B-B14F-4D97-AF65-F5344CB8AC3E}">
        <p14:creationId xmlns:p14="http://schemas.microsoft.com/office/powerpoint/2010/main" val="3875624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78AD-775B-27DE-EAA3-B6162C92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ogo-2011-KGneu">
            <a:extLst>
              <a:ext uri="{FF2B5EF4-FFF2-40B4-BE49-F238E27FC236}">
                <a16:creationId xmlns:a16="http://schemas.microsoft.com/office/drawing/2014/main" id="{549448D6-37D7-4523-EB79-4000C791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2">
            <a:extLst>
              <a:ext uri="{FF2B5EF4-FFF2-40B4-BE49-F238E27FC236}">
                <a16:creationId xmlns:a16="http://schemas.microsoft.com/office/drawing/2014/main" id="{091437B2-529B-1FD6-0135-BD6BA72C9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9775"/>
            <a:ext cx="6900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(+4): 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Bericht der Schatzmeisterin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Sevtap Yesilyurt (Dogan)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 und des Rechnungsprüfers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Udo Gaschler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35592-979C-9DDC-35C1-9FF3B52A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19" y="1478096"/>
            <a:ext cx="8086381" cy="5227504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66406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Logo-2011-KGneu">
            <a:extLst>
              <a:ext uri="{FF2B5EF4-FFF2-40B4-BE49-F238E27FC236}">
                <a16:creationId xmlns:a16="http://schemas.microsoft.com/office/drawing/2014/main" id="{32A01449-2889-8F12-2EC1-3CCE35A1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E4BC83-A112-63B7-ACF0-B994E5EA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82" y="1676400"/>
            <a:ext cx="7934218" cy="50081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952AB55-9CC8-A8F6-C670-ED9C8869BA1B}"/>
              </a:ext>
            </a:extLst>
          </p:cNvPr>
          <p:cNvSpPr txBox="1"/>
          <p:nvPr/>
        </p:nvSpPr>
        <p:spPr>
          <a:xfrm>
            <a:off x="762000" y="76200"/>
            <a:ext cx="5110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>
                <a:solidFill>
                  <a:srgbClr val="92D050"/>
                </a:solidFill>
              </a:rPr>
              <a:t>MV 2023</a:t>
            </a:r>
          </a:p>
        </p:txBody>
      </p:sp>
    </p:spTree>
    <p:extLst>
      <p:ext uri="{BB962C8B-B14F-4D97-AF65-F5344CB8AC3E}">
        <p14:creationId xmlns:p14="http://schemas.microsoft.com/office/powerpoint/2010/main" val="1833089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5536B-8530-045B-4832-48D3013F2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Logo-2011-KGneu">
            <a:extLst>
              <a:ext uri="{FF2B5EF4-FFF2-40B4-BE49-F238E27FC236}">
                <a16:creationId xmlns:a16="http://schemas.microsoft.com/office/drawing/2014/main" id="{7A19EF90-762E-9F40-CE9A-C275DD12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0083BD9-0CF0-D666-5496-3758C70E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1" y="1676400"/>
            <a:ext cx="8240617" cy="480335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07A2341-0BB5-092B-BC79-97B672CA8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9775"/>
            <a:ext cx="6900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(+4): 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Bericht der Schatzmeisterin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Sevtap Yesilyurt (Dogan)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 und des Rechnungsprüfers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Udo Gaschler</a:t>
            </a:r>
          </a:p>
        </p:txBody>
      </p:sp>
    </p:spTree>
    <p:extLst>
      <p:ext uri="{BB962C8B-B14F-4D97-AF65-F5344CB8AC3E}">
        <p14:creationId xmlns:p14="http://schemas.microsoft.com/office/powerpoint/2010/main" val="2825354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ogo-2011-KGneu">
            <a:extLst>
              <a:ext uri="{FF2B5EF4-FFF2-40B4-BE49-F238E27FC236}">
                <a16:creationId xmlns:a16="http://schemas.microsoft.com/office/drawing/2014/main" id="{A9DBFE1B-6E60-86BD-8F8F-100DED93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801804-02AB-97A1-4FBE-1F4A4FFDA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8405863" cy="459766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53CB6F9-634A-AF8D-F6E2-27744D830A81}"/>
              </a:ext>
            </a:extLst>
          </p:cNvPr>
          <p:cNvSpPr txBox="1"/>
          <p:nvPr/>
        </p:nvSpPr>
        <p:spPr>
          <a:xfrm>
            <a:off x="762000" y="76200"/>
            <a:ext cx="5110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>
                <a:solidFill>
                  <a:srgbClr val="92D050"/>
                </a:solidFill>
              </a:rPr>
              <a:t>MV 2023</a:t>
            </a:r>
          </a:p>
        </p:txBody>
      </p:sp>
    </p:spTree>
    <p:extLst>
      <p:ext uri="{BB962C8B-B14F-4D97-AF65-F5344CB8AC3E}">
        <p14:creationId xmlns:p14="http://schemas.microsoft.com/office/powerpoint/2010/main" val="285572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698B8-14B7-FE1C-8D3F-A7DFA8E59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ogo-2011-KGneu">
            <a:extLst>
              <a:ext uri="{FF2B5EF4-FFF2-40B4-BE49-F238E27FC236}">
                <a16:creationId xmlns:a16="http://schemas.microsoft.com/office/drawing/2014/main" id="{236A1BB2-D88F-5558-CA81-D2385482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5F8CCFF-40C7-2C5C-AE17-B7BE1273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8709965" cy="4343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EDE66DF-F9C4-3A73-358E-940F6FBD7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9775"/>
            <a:ext cx="6900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(+4): 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Bericht der Schatzmeisterin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Sevtap Yesilyurt (Dogan)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 und des Rechnungsprüfers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Udo Gaschler</a:t>
            </a:r>
          </a:p>
        </p:txBody>
      </p:sp>
    </p:spTree>
    <p:extLst>
      <p:ext uri="{BB962C8B-B14F-4D97-AF65-F5344CB8AC3E}">
        <p14:creationId xmlns:p14="http://schemas.microsoft.com/office/powerpoint/2010/main" val="1257624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6C48-2BAC-4786-91C0-3FB4D475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Logo-2011-KGneu">
            <a:extLst>
              <a:ext uri="{FF2B5EF4-FFF2-40B4-BE49-F238E27FC236}">
                <a16:creationId xmlns:a16="http://schemas.microsoft.com/office/drawing/2014/main" id="{9C3E9D1A-F2F2-D18C-2CDC-AC0ED24E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3C1DBF-AACA-898D-B2B1-0C8027D8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8" y="1600200"/>
            <a:ext cx="7513504" cy="475377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EEBC6816-D9B2-F363-B767-D6712086B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9775"/>
            <a:ext cx="6900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(+4): 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Bericht der Schatzmeisterin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Sevtap Yesilyurt (Dogan)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 und des Rechnungsprüfers </a:t>
            </a:r>
            <a:r>
              <a:rPr lang="de-DE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Udo Gaschler</a:t>
            </a:r>
          </a:p>
        </p:txBody>
      </p:sp>
    </p:spTree>
    <p:extLst>
      <p:ext uri="{BB962C8B-B14F-4D97-AF65-F5344CB8AC3E}">
        <p14:creationId xmlns:p14="http://schemas.microsoft.com/office/powerpoint/2010/main" val="2469503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61950643-07AE-5130-AFD3-67399C99C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571625"/>
            <a:ext cx="81930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5: 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Entlastung des Vorstands (Albert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Kummutat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6: 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Wahl des Kassenprüfers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	(Vorschlag: wie bisher Udo Gaschler)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17411" name="Picture 3" descr="Logo-2011-KGneu">
            <a:extLst>
              <a:ext uri="{FF2B5EF4-FFF2-40B4-BE49-F238E27FC236}">
                <a16:creationId xmlns:a16="http://schemas.microsoft.com/office/drawing/2014/main" id="{43EABC10-6747-0A08-AD67-D3555433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8D20-61F6-3630-19F9-AA5B0D264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go-2011-KGneu">
            <a:extLst>
              <a:ext uri="{FF2B5EF4-FFF2-40B4-BE49-F238E27FC236}">
                <a16:creationId xmlns:a16="http://schemas.microsoft.com/office/drawing/2014/main" id="{8774CBB3-8EC6-FC1D-8312-34EABC61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C4C361B5-EAA7-14B6-427F-5822D57F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42976"/>
            <a:ext cx="70104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7:  Wahl des Schatzmeisters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/>
              <a:t>Schatzmeisterin seit 27.10.2020: </a:t>
            </a:r>
            <a:r>
              <a:rPr lang="de-DE" altLang="de-DE" sz="2000" dirty="0">
                <a:solidFill>
                  <a:srgbClr val="0000FF"/>
                </a:solidFill>
              </a:rPr>
              <a:t>Sevtap Yesilyurt (Dogan</a:t>
            </a:r>
            <a:r>
              <a:rPr lang="de-DE" altLang="de-DE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/>
              <a:t>Vorschlag Nachfolger: Vorstandsmitglied </a:t>
            </a:r>
            <a:r>
              <a:rPr lang="de-DE" altLang="de-DE" sz="2000" dirty="0">
                <a:solidFill>
                  <a:srgbClr val="0000FF"/>
                </a:solidFill>
              </a:rPr>
              <a:t>Jürgen Gunter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903717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go-2011-KGneu">
            <a:extLst>
              <a:ext uri="{FF2B5EF4-FFF2-40B4-BE49-F238E27FC236}">
                <a16:creationId xmlns:a16="http://schemas.microsoft.com/office/drawing/2014/main" id="{F04206D2-2FDF-4B7A-4550-13C06A30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337F8387-8ACC-7068-7430-84F3313AA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42975"/>
            <a:ext cx="74676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8:  Verschiedenes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Verstorbene Mitglieder der Kepler-Gesellschaft: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Prof. Jürgen </a:t>
            </a:r>
            <a:r>
              <a:rPr lang="de-DE" altLang="de-DE" sz="1800" dirty="0"/>
              <a:t>Giesecke	31.01.2024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Prof. Armin Herrmann	12.02.2024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Prof. Erich Schmid 	25.07.2024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Prof. Claus Jönsson	24.08.2024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C7AFDA79-F57D-4D3F-B14F-1EDBA2252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514600"/>
            <a:ext cx="76962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6">
            <a:extLst>
              <a:ext uri="{FF2B5EF4-FFF2-40B4-BE49-F238E27FC236}">
                <a16:creationId xmlns:a16="http://schemas.microsoft.com/office/drawing/2014/main" id="{AE796FF8-5E0C-CCD6-31D4-34515FB83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4724400"/>
            <a:ext cx="76962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A1D19-F7CF-A851-B0EC-E6950D6CE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ogo-2011-KGneu">
            <a:extLst>
              <a:ext uri="{FF2B5EF4-FFF2-40B4-BE49-F238E27FC236}">
                <a16:creationId xmlns:a16="http://schemas.microsoft.com/office/drawing/2014/main" id="{5B7EED93-C3D0-4826-DC7C-E5C84CC9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C13F6C-CA3B-7166-6F9C-70EAD1E9E574}"/>
              </a:ext>
            </a:extLst>
          </p:cNvPr>
          <p:cNvSpPr txBox="1"/>
          <p:nvPr/>
        </p:nvSpPr>
        <p:spPr>
          <a:xfrm>
            <a:off x="609600" y="5171182"/>
            <a:ext cx="80130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M37, Peter </a:t>
            </a:r>
            <a:r>
              <a:rPr lang="de-DE" sz="2400" dirty="0" err="1"/>
              <a:t>Goodhew</a:t>
            </a:r>
            <a:endParaRPr lang="de-DE" sz="2400" dirty="0"/>
          </a:p>
          <a:p>
            <a:endParaRPr lang="de-DE" sz="2000" dirty="0"/>
          </a:p>
          <a:p>
            <a:r>
              <a:rPr lang="de-DE" sz="2000" dirty="0"/>
              <a:t>Belichtungszeit 3 ½ Tage, Farb-, [OIII]- und H</a:t>
            </a:r>
            <a:r>
              <a:rPr lang="el-GR" sz="2000" dirty="0"/>
              <a:t>α</a:t>
            </a:r>
            <a:r>
              <a:rPr lang="de-DE" sz="2000" dirty="0"/>
              <a:t>-Filter, 15 cm-Refraktor</a:t>
            </a:r>
          </a:p>
        </p:txBody>
      </p:sp>
      <p:pic>
        <p:nvPicPr>
          <p:cNvPr id="8" name="Grafik 7" descr="Ein Bild, das Galaxie, Nebel, Universum, Astronomie enthält.&#10;&#10;Automatisch generierte Beschreibung">
            <a:extLst>
              <a:ext uri="{FF2B5EF4-FFF2-40B4-BE49-F238E27FC236}">
                <a16:creationId xmlns:a16="http://schemas.microsoft.com/office/drawing/2014/main" id="{8EEC804D-B0C3-C819-C6FC-DB61A9F6B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969231" cy="39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8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EAE15-4812-7A33-CADA-288EE045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go-2011-KGneu">
            <a:extLst>
              <a:ext uri="{FF2B5EF4-FFF2-40B4-BE49-F238E27FC236}">
                <a16:creationId xmlns:a16="http://schemas.microsoft.com/office/drawing/2014/main" id="{32C290E6-E3E1-C4D2-1C66-050337DE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Ein Bild, das Text, Screenshot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9243653-21B4-A0F7-8900-1E3F9B0E7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t="21666" r="39159" b="6983"/>
          <a:stretch/>
        </p:blipFill>
        <p:spPr>
          <a:xfrm>
            <a:off x="-152400" y="76200"/>
            <a:ext cx="5916118" cy="5638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65BF2E5-892D-7321-B81C-E324E82EE293}"/>
              </a:ext>
            </a:extLst>
          </p:cNvPr>
          <p:cNvSpPr txBox="1"/>
          <p:nvPr/>
        </p:nvSpPr>
        <p:spPr>
          <a:xfrm>
            <a:off x="550069" y="549806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CERN Courier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5ACD74-0E39-25AD-CC0A-4F8CBC484722}"/>
              </a:ext>
            </a:extLst>
          </p:cNvPr>
          <p:cNvSpPr txBox="1"/>
          <p:nvPr/>
        </p:nvSpPr>
        <p:spPr>
          <a:xfrm>
            <a:off x="6096000" y="1371600"/>
            <a:ext cx="2895599" cy="49552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Vorsitzender der Kepler-Gesellschaft</a:t>
            </a:r>
          </a:p>
          <a:p>
            <a:r>
              <a:rPr lang="de-DE" sz="2400" dirty="0">
                <a:solidFill>
                  <a:srgbClr val="FF0000"/>
                </a:solidFill>
              </a:rPr>
              <a:t>1984-2001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0000FF"/>
                </a:solidFill>
              </a:rPr>
              <a:t>Wesentlicher Anteil am Ausbau des Museums und Planungen zur Sternwarte</a:t>
            </a:r>
          </a:p>
          <a:p>
            <a:endParaRPr lang="de-DE" sz="2000" dirty="0">
              <a:solidFill>
                <a:srgbClr val="0000FF"/>
              </a:solidFill>
            </a:endParaRPr>
          </a:p>
          <a:p>
            <a:r>
              <a:rPr lang="de-DE" sz="2000" dirty="0">
                <a:solidFill>
                  <a:srgbClr val="0000FF"/>
                </a:solidFill>
              </a:rPr>
              <a:t>Ehrenmitglied seit 2001</a:t>
            </a:r>
          </a:p>
          <a:p>
            <a:endParaRPr lang="de-DE" sz="2000" dirty="0">
              <a:solidFill>
                <a:srgbClr val="0000FF"/>
              </a:solidFill>
            </a:endParaRPr>
          </a:p>
          <a:p>
            <a:r>
              <a:rPr lang="de-DE" sz="2000" dirty="0">
                <a:solidFill>
                  <a:srgbClr val="0000FF"/>
                </a:solidFill>
              </a:rPr>
              <a:t>International hochangesehener Wissenschaftshistoriker und Publizist</a:t>
            </a:r>
          </a:p>
        </p:txBody>
      </p:sp>
    </p:spTree>
    <p:extLst>
      <p:ext uri="{BB962C8B-B14F-4D97-AF65-F5344CB8AC3E}">
        <p14:creationId xmlns:p14="http://schemas.microsoft.com/office/powerpoint/2010/main" val="2528392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7EAF5-C885-277D-13A4-2D9FB241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go-2011-KGneu">
            <a:extLst>
              <a:ext uri="{FF2B5EF4-FFF2-40B4-BE49-F238E27FC236}">
                <a16:creationId xmlns:a16="http://schemas.microsoft.com/office/drawing/2014/main" id="{BFB8DA7D-24FB-37E4-B8E5-5932A7BF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4CDE85-E768-ECBC-58A9-AC97BC8D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24270"/>
            <a:ext cx="8229600" cy="56650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6FDA5A-6561-CAB1-82F7-386687AB76BD}"/>
              </a:ext>
            </a:extLst>
          </p:cNvPr>
          <p:cNvSpPr txBox="1"/>
          <p:nvPr/>
        </p:nvSpPr>
        <p:spPr>
          <a:xfrm>
            <a:off x="381000" y="152400"/>
            <a:ext cx="4397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Ankündigung: </a:t>
            </a:r>
          </a:p>
          <a:p>
            <a:r>
              <a:rPr lang="de-DE" sz="2400" dirty="0">
                <a:solidFill>
                  <a:srgbClr val="0000FF"/>
                </a:solidFill>
              </a:rPr>
              <a:t>Hans-Joachim Albinus, Vortrag</a:t>
            </a:r>
          </a:p>
        </p:txBody>
      </p:sp>
    </p:spTree>
    <p:extLst>
      <p:ext uri="{BB962C8B-B14F-4D97-AF65-F5344CB8AC3E}">
        <p14:creationId xmlns:p14="http://schemas.microsoft.com/office/powerpoint/2010/main" val="3369233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A6691358-582B-042E-EA89-F2A4600C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73238"/>
            <a:ext cx="863758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</a:rPr>
              <a:t>Danksagung: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FF"/>
                </a:solidFill>
              </a:rPr>
              <a:t>Beate </a:t>
            </a:r>
            <a:r>
              <a:rPr lang="de-DE" altLang="de-DE" sz="2000" dirty="0" err="1">
                <a:solidFill>
                  <a:srgbClr val="0000FF"/>
                </a:solidFill>
              </a:rPr>
              <a:t>Forstenhäusler</a:t>
            </a:r>
            <a:r>
              <a:rPr lang="de-DE" altLang="de-DE" sz="2000" dirty="0"/>
              <a:t>, zeitweise vertreten durch </a:t>
            </a:r>
            <a:r>
              <a:rPr lang="de-DE" altLang="de-DE" sz="2000" dirty="0">
                <a:solidFill>
                  <a:srgbClr val="0000FF"/>
                </a:solidFill>
              </a:rPr>
              <a:t>Katharina Schaible</a:t>
            </a:r>
            <a:r>
              <a:rPr lang="de-DE" altLang="de-DE" sz="2000" dirty="0"/>
              <a:t>, Tätigkeit in Geschäftsstelle der Kepler-Gesellschaft im Rathaus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/>
              <a:t>-- weitere Wortmeldungen zum TOP „Verschiedenes“?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/>
          </a:p>
        </p:txBody>
      </p:sp>
      <p:pic>
        <p:nvPicPr>
          <p:cNvPr id="21507" name="Picture 3" descr="Logo-2011-KGneu">
            <a:extLst>
              <a:ext uri="{FF2B5EF4-FFF2-40B4-BE49-F238E27FC236}">
                <a16:creationId xmlns:a16="http://schemas.microsoft.com/office/drawing/2014/main" id="{20D55036-2260-DBBF-C591-A0BC9DA5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41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68A15-4B06-1983-14D7-7E2BA9DE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go-2011-KGneu">
            <a:extLst>
              <a:ext uri="{FF2B5EF4-FFF2-40B4-BE49-F238E27FC236}">
                <a16:creationId xmlns:a16="http://schemas.microsoft.com/office/drawing/2014/main" id="{2DA5DABA-1CB6-FD30-5675-481804CB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73508EB2-54DF-95DA-DB6A-DE12405B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8935"/>
            <a:ext cx="7467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Vortrag, 19:30</a:t>
            </a:r>
          </a:p>
        </p:txBody>
      </p:sp>
      <p:pic>
        <p:nvPicPr>
          <p:cNvPr id="3" name="Grafik 2" descr="Ein Bild, das Transport, Satellit, Raum, Weltraum enthält.&#10;&#10;Automatisch generierte Beschreibung">
            <a:extLst>
              <a:ext uri="{FF2B5EF4-FFF2-40B4-BE49-F238E27FC236}">
                <a16:creationId xmlns:a16="http://schemas.microsoft.com/office/drawing/2014/main" id="{2E606422-A7FC-90FD-69FE-3683976FA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38400"/>
            <a:ext cx="5523360" cy="43237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B174D57-600C-1100-2B07-0C19F82F53B7}"/>
              </a:ext>
            </a:extLst>
          </p:cNvPr>
          <p:cNvSpPr txBox="1"/>
          <p:nvPr/>
        </p:nvSpPr>
        <p:spPr>
          <a:xfrm>
            <a:off x="838200" y="1147227"/>
            <a:ext cx="74676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Wie die Milchstraße durch Kannibalismus zu ihrer heutigen Größe gelangte</a:t>
            </a:r>
          </a:p>
          <a:p>
            <a:pPr algn="ctr"/>
            <a:endParaRPr lang="de-DE" sz="800" dirty="0">
              <a:solidFill>
                <a:srgbClr val="FF0000"/>
              </a:solidFill>
            </a:endParaRPr>
          </a:p>
          <a:p>
            <a:pPr algn="ctr"/>
            <a:r>
              <a:rPr lang="de-DE" sz="2000" dirty="0"/>
              <a:t>Erich Meyer, Kepler Sternwarte Linz</a:t>
            </a:r>
          </a:p>
        </p:txBody>
      </p:sp>
    </p:spTree>
    <p:extLst>
      <p:ext uri="{BB962C8B-B14F-4D97-AF65-F5344CB8AC3E}">
        <p14:creationId xmlns:p14="http://schemas.microsoft.com/office/powerpoint/2010/main" val="237578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9278-721F-65E0-3CC9-15E1F0096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ogo-2011-KGneu">
            <a:extLst>
              <a:ext uri="{FF2B5EF4-FFF2-40B4-BE49-F238E27FC236}">
                <a16:creationId xmlns:a16="http://schemas.microsoft.com/office/drawing/2014/main" id="{46829B1C-DFAF-01AF-3330-D50BC774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0FA3B9-17A7-31DE-31E6-11E6D655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9144000" cy="3574858"/>
          </a:xfrm>
          <a:prstGeom prst="rect">
            <a:avLst/>
          </a:prstGeom>
        </p:spPr>
      </p:pic>
      <p:pic>
        <p:nvPicPr>
          <p:cNvPr id="8" name="Grafik 7" descr="Ein Bild, das Universum, Nebel, Galaxie, Weltraum enthält.&#10;&#10;Automatisch generierte Beschreibung">
            <a:extLst>
              <a:ext uri="{FF2B5EF4-FFF2-40B4-BE49-F238E27FC236}">
                <a16:creationId xmlns:a16="http://schemas.microsoft.com/office/drawing/2014/main" id="{DC92E18E-BE2D-7331-F312-AA927E96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4267200" cy="28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D4EB1-06F8-A19E-8A15-0E46F3EE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ogo-2011-KGneu">
            <a:extLst>
              <a:ext uri="{FF2B5EF4-FFF2-40B4-BE49-F238E27FC236}">
                <a16:creationId xmlns:a16="http://schemas.microsoft.com/office/drawing/2014/main" id="{3548F8CA-396B-7556-D2E4-41A8B6B4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C67571-555E-DDE9-CDEE-C1F15D0DC607}"/>
              </a:ext>
            </a:extLst>
          </p:cNvPr>
          <p:cNvSpPr txBox="1"/>
          <p:nvPr/>
        </p:nvSpPr>
        <p:spPr>
          <a:xfrm>
            <a:off x="1828800" y="838200"/>
            <a:ext cx="6248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Tagesordnung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Begrüßung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2. Bericht des Vorstands, Rückblick und Ausblick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Bericht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Schatzmeisterin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Haushaltsplan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Entlastung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Vorstands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6. Wahl des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Kassenprüfers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7. Wahl des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Schatzmeisters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Verschiedenes</a:t>
            </a: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700E24-45C3-875C-D76D-2F9E81CA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0" y="4860628"/>
            <a:ext cx="11582400" cy="18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5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D37B31AD-5F7B-989E-CC76-0BCDCDABE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885507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2:  Bericht des Vorstands, Rückblick und Ausblick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 Sternwarte (Gottfried Reimann)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 Jugendgruppe (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Hildrun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Bäzner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-Zehender)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 Museum (Wolfgang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Pleithner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 Raumfahrt-Allee (Margarita Riedel)</a:t>
            </a:r>
          </a:p>
        </p:txBody>
      </p:sp>
      <p:pic>
        <p:nvPicPr>
          <p:cNvPr id="6147" name="Picture 5" descr="Logo-2011-KGneu">
            <a:extLst>
              <a:ext uri="{FF2B5EF4-FFF2-40B4-BE49-F238E27FC236}">
                <a16:creationId xmlns:a16="http://schemas.microsoft.com/office/drawing/2014/main" id="{B5570E03-7170-D569-D4B3-4405388EB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Grafik 2" descr="Ein Bild, das Gebäude, draußen, Apartmentgebäude, Stein enthält.&#10;&#10;Automatisch generierte Beschreibung">
            <a:extLst>
              <a:ext uri="{FF2B5EF4-FFF2-40B4-BE49-F238E27FC236}">
                <a16:creationId xmlns:a16="http://schemas.microsoft.com/office/drawing/2014/main" id="{4D8FBA0D-4261-C17D-3DF2-CE982871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5625"/>
            <a:ext cx="2289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Grafik 4">
            <a:extLst>
              <a:ext uri="{FF2B5EF4-FFF2-40B4-BE49-F238E27FC236}">
                <a16:creationId xmlns:a16="http://schemas.microsoft.com/office/drawing/2014/main" id="{00C9D7A6-FD7C-F911-A3D3-1963ACC2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95625"/>
            <a:ext cx="4730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639D1198-9623-7AA2-D3E4-63BD5ADB2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Keplersternwarte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98C1DC7E-00EF-9BA6-DA7F-D0120680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Kleidung, Schuhwerk, draußen, Person enthält.&#10;&#10;Automatisch generierte Beschreibung">
            <a:extLst>
              <a:ext uri="{FF2B5EF4-FFF2-40B4-BE49-F238E27FC236}">
                <a16:creationId xmlns:a16="http://schemas.microsoft.com/office/drawing/2014/main" id="{2E65ADC4-CBAF-50F2-46E9-6F4C4058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54F4E-9971-C73F-0FCC-1A7E3A7CD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6BCC903B-024F-2678-B0FA-ED5E7DB9F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Keplersternwarte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371A7470-0A74-A9DD-4F79-BB924413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Kleidung, Person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CF11484F-FF89-3178-172B-1AA2AA71D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9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A91F6-566A-1204-1F7B-43EAC5ACE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FAF3B3A3-5959-4838-62F1-EC79861BE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71550"/>
            <a:ext cx="7483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Keplersternwarte</a:t>
            </a:r>
          </a:p>
        </p:txBody>
      </p:sp>
      <p:pic>
        <p:nvPicPr>
          <p:cNvPr id="7171" name="Picture 5" descr="Logo-2011-KGneu">
            <a:extLst>
              <a:ext uri="{FF2B5EF4-FFF2-40B4-BE49-F238E27FC236}">
                <a16:creationId xmlns:a16="http://schemas.microsoft.com/office/drawing/2014/main" id="{AE00D937-3BB8-A277-694F-D3991CB0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Kleidung, Person, Menschliches Gesicht, Mädchen enthält.&#10;&#10;Automatisch generierte Beschreibung">
            <a:extLst>
              <a:ext uri="{FF2B5EF4-FFF2-40B4-BE49-F238E27FC236}">
                <a16:creationId xmlns:a16="http://schemas.microsoft.com/office/drawing/2014/main" id="{AA6E2134-F077-33CB-47CB-756F4A9F7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4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597</Words>
  <Application>Microsoft Office PowerPoint</Application>
  <PresentationFormat>Bildschirmpräsentation (4:3)</PresentationFormat>
  <Paragraphs>162</Paragraphs>
  <Slides>33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Standarddesign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Jugendgruppe der Kepler-Sternwarte  Rück- und Ausblick 2022</vt:lpstr>
      <vt:lpstr>Jugendgruppe der Kepler-Sternwarte  Rück- und Ausblick 2022</vt:lpstr>
      <vt:lpstr>PowerPoint-Präsentation</vt:lpstr>
      <vt:lpstr>PowerPoint-Präsentation</vt:lpstr>
      <vt:lpstr>Jugendgruppe der Kepler-Sternwarte  Rück- und Ausblick 2022</vt:lpstr>
      <vt:lpstr>Jugendgruppe der Kepler-Sternwarte  Rück- und Ausblick 2022</vt:lpstr>
      <vt:lpstr>PowerPoint-Präsentation</vt:lpstr>
      <vt:lpstr>Jugendgruppe der Kepler-Sternwarte  Rück- und Ausblick 2022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</dc:creator>
  <cp:lastModifiedBy>Klaus Werner</cp:lastModifiedBy>
  <cp:revision>232</cp:revision>
  <cp:lastPrinted>2024-11-11T07:47:50Z</cp:lastPrinted>
  <dcterms:created xsi:type="dcterms:W3CDTF">2015-11-07T08:57:39Z</dcterms:created>
  <dcterms:modified xsi:type="dcterms:W3CDTF">2024-11-14T09:20:59Z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