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257" r:id="rId3"/>
    <p:sldId id="305" r:id="rId4"/>
    <p:sldId id="258" r:id="rId5"/>
    <p:sldId id="287" r:id="rId6"/>
    <p:sldId id="310" r:id="rId7"/>
    <p:sldId id="273" r:id="rId8"/>
    <p:sldId id="300" r:id="rId9"/>
    <p:sldId id="274" r:id="rId10"/>
    <p:sldId id="299" r:id="rId11"/>
    <p:sldId id="275" r:id="rId12"/>
    <p:sldId id="259" r:id="rId13"/>
    <p:sldId id="290" r:id="rId14"/>
    <p:sldId id="268" r:id="rId15"/>
    <p:sldId id="260" r:id="rId16"/>
    <p:sldId id="272" r:id="rId17"/>
    <p:sldId id="261" r:id="rId18"/>
    <p:sldId id="267" r:id="rId19"/>
    <p:sldId id="269" r:id="rId20"/>
    <p:sldId id="270" r:id="rId21"/>
    <p:sldId id="271" r:id="rId22"/>
    <p:sldId id="285" r:id="rId23"/>
    <p:sldId id="279" r:id="rId24"/>
    <p:sldId id="306" r:id="rId25"/>
    <p:sldId id="309" r:id="rId26"/>
    <p:sldId id="301" r:id="rId27"/>
  </p:sldIdLst>
  <p:sldSz cx="9144000" cy="6858000" type="screen4x3"/>
  <p:notesSz cx="6858000" cy="9144000"/>
  <p:defaultTextStyle>
    <a:defPPr>
      <a:defRPr lang="nb-NO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 snapToObjects="1">
      <p:cViewPr varScale="1">
        <p:scale>
          <a:sx n="73" d="100"/>
          <a:sy n="73" d="100"/>
        </p:scale>
        <p:origin x="-43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3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032B345-0E1B-4810-BE76-4330A539DE8E}" type="datetimeFigureOut">
              <a:rPr lang="nb-NO"/>
              <a:pPr>
                <a:defRPr/>
              </a:pPr>
              <a:t>19.08.2010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F6D48FF-70F2-4D89-B2B7-F092422250D9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B87A264-0DD4-47B0-AB86-E685880EFB27}" type="datetimeFigureOut">
              <a:rPr lang="nb-NO"/>
              <a:pPr>
                <a:defRPr/>
              </a:pPr>
              <a:t>19.08.2010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b-NO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noProof="0" smtClean="0"/>
              <a:t>Click to edit Master text styles</a:t>
            </a:r>
          </a:p>
          <a:p>
            <a:pPr lvl="1"/>
            <a:r>
              <a:rPr lang="nb-NO" noProof="0" smtClean="0"/>
              <a:t>Second level</a:t>
            </a:r>
          </a:p>
          <a:p>
            <a:pPr lvl="2"/>
            <a:r>
              <a:rPr lang="nb-NO" noProof="0" smtClean="0"/>
              <a:t>Third level</a:t>
            </a:r>
          </a:p>
          <a:p>
            <a:pPr lvl="3"/>
            <a:r>
              <a:rPr lang="nb-NO" noProof="0" smtClean="0"/>
              <a:t>Fourth level</a:t>
            </a:r>
          </a:p>
          <a:p>
            <a:pPr lvl="4"/>
            <a:r>
              <a:rPr lang="nb-NO" noProof="0" smtClean="0"/>
              <a:t>Fifth level</a:t>
            </a:r>
            <a:endParaRPr lang="nb-NO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6E19DD1-42D2-4A9D-B300-9C34FE65B1DF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smtClean="0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10F0DBC-2882-40F0-8384-3D0A1E93B7CF}" type="slidenum">
              <a:rPr lang="nb-NO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nb-NO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Click to edit Master title style</a:t>
            </a:r>
            <a:endParaRPr lang="nb-N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Click to edit Master subtitle style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255A39-3F79-41BD-9077-87FFCEDDD49A}" type="datetime1">
              <a:rPr lang="nb-NO"/>
              <a:pPr>
                <a:defRPr/>
              </a:pPr>
              <a:t>19.08.2010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Solheim_Tübingen 19.08.10</a:t>
            </a: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61676-D616-4E51-B49C-17CCE813C034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31C0DA-9BA6-4EE6-A432-6E0CEEDA94CA}" type="datetime1">
              <a:rPr lang="nb-NO"/>
              <a:pPr>
                <a:defRPr/>
              </a:pPr>
              <a:t>19.08.2010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Solheim_Tübingen 19.08.10</a:t>
            </a: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3D9230-24E4-4126-9AA0-7A5FAE58D38F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A7BFE2-62A1-4C88-90FC-4F70EB17E7E9}" type="datetime1">
              <a:rPr lang="nb-NO"/>
              <a:pPr>
                <a:defRPr/>
              </a:pPr>
              <a:t>19.08.2010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Solheim_Tübingen 19.08.10</a:t>
            </a: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EFB4EA-9967-4E78-B000-7F512C18020B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A11240-F37A-45AB-A7DE-2699E69537C3}" type="datetime1">
              <a:rPr lang="nb-NO"/>
              <a:pPr>
                <a:defRPr/>
              </a:pPr>
              <a:t>19.08.2010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Solheim_Tübingen 19.08.10</a:t>
            </a: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62E14A-B4FD-4EA1-9DD9-453114C23F83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8ADF3E-F94D-4777-BED0-5E0D465A4D0D}" type="datetime1">
              <a:rPr lang="nb-NO"/>
              <a:pPr>
                <a:defRPr/>
              </a:pPr>
              <a:t>19.08.2010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Solheim_Tübingen 19.08.10</a:t>
            </a: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AFD667-5AF9-4BAC-AC0A-8B08B73A062F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18F751-2C11-47F5-85D6-47E0F4560858}" type="datetime1">
              <a:rPr lang="nb-NO"/>
              <a:pPr>
                <a:defRPr/>
              </a:pPr>
              <a:t>19.08.2010</a:t>
            </a:fld>
            <a:endParaRPr lang="nb-NO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Solheim_Tübingen 19.08.10</a:t>
            </a:r>
            <a:endParaRPr lang="nb-NO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DBD239-982F-45D0-B616-9100FA0CCDB5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06FB88-C824-4124-B215-B5787AC916A1}" type="datetime1">
              <a:rPr lang="nb-NO"/>
              <a:pPr>
                <a:defRPr/>
              </a:pPr>
              <a:t>19.08.2010</a:t>
            </a:fld>
            <a:endParaRPr lang="nb-NO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Solheim_Tübingen 19.08.10</a:t>
            </a:r>
            <a:endParaRPr lang="nb-NO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6E51B0-1116-43F2-B977-0566BEA7F161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Click to edit Master title style</a:t>
            </a:r>
            <a:endParaRPr lang="nb-NO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51EA59-A44B-4EB4-89B8-2B61C554023E}" type="datetime1">
              <a:rPr lang="nb-NO"/>
              <a:pPr>
                <a:defRPr/>
              </a:pPr>
              <a:t>19.08.2010</a:t>
            </a:fld>
            <a:endParaRPr lang="nb-NO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Solheim_Tübingen 19.08.10</a:t>
            </a:r>
            <a:endParaRPr lang="nb-NO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E7524A-FA13-4535-9F25-EA768EF89C88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07C3EF-D9B2-49E8-9657-B4FF36C6C352}" type="datetime1">
              <a:rPr lang="nb-NO"/>
              <a:pPr>
                <a:defRPr/>
              </a:pPr>
              <a:t>19.08.2010</a:t>
            </a:fld>
            <a:endParaRPr lang="nb-NO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Solheim_Tübingen 19.08.10</a:t>
            </a:r>
            <a:endParaRPr lang="nb-NO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4FBECB-50CF-4C4D-B8B5-352BAC57E3CD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75F5B5-1960-450E-9A7C-39331D0A429C}" type="datetime1">
              <a:rPr lang="nb-NO"/>
              <a:pPr>
                <a:defRPr/>
              </a:pPr>
              <a:t>19.08.2010</a:t>
            </a:fld>
            <a:endParaRPr lang="nb-NO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Solheim_Tübingen 19.08.10</a:t>
            </a:r>
            <a:endParaRPr lang="nb-NO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2F291B-A74C-415D-8297-F39CFC76D879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b-NO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158747-5716-460F-B523-C2DD0969DCBA}" type="datetime1">
              <a:rPr lang="nb-NO"/>
              <a:pPr>
                <a:defRPr/>
              </a:pPr>
              <a:t>19.08.2010</a:t>
            </a:fld>
            <a:endParaRPr lang="nb-NO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Solheim_Tübingen 19.08.10</a:t>
            </a:r>
            <a:endParaRPr lang="nb-NO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80E339-C29C-4703-AA8C-8C611950901F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985E0AD-4C5D-4AD6-885D-1D3F180CC20C}" type="datetime1">
              <a:rPr lang="nb-NO"/>
              <a:pPr>
                <a:defRPr/>
              </a:pPr>
              <a:t>19.08.2010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Solheim_Tübingen 19.08.10</a:t>
            </a: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E1DE4BA-A7B6-4DA3-865F-F01680FB5E8D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hf sldNum="0"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ctrTitle"/>
          </p:nvPr>
        </p:nvSpPr>
        <p:spPr>
          <a:xfrm>
            <a:off x="685800" y="1717675"/>
            <a:ext cx="7772400" cy="1573213"/>
          </a:xfrm>
        </p:spPr>
        <p:txBody>
          <a:bodyPr/>
          <a:lstStyle/>
          <a:p>
            <a:pPr eaLnBrk="1" hangingPunct="1"/>
            <a:r>
              <a:rPr lang="nb-NO" smtClean="0"/>
              <a:t>AM CVN stars</a:t>
            </a:r>
            <a:br>
              <a:rPr lang="nb-NO" smtClean="0"/>
            </a:br>
            <a:r>
              <a:rPr lang="nb-NO" smtClean="0"/>
              <a:t>-an update</a:t>
            </a:r>
          </a:p>
        </p:txBody>
      </p:sp>
      <p:sp>
        <p:nvSpPr>
          <p:cNvPr id="15362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nb-NO" sz="2400" smtClean="0">
                <a:solidFill>
                  <a:schemeClr val="tx1"/>
                </a:solidFill>
              </a:rPr>
              <a:t>Jan-Erik Solheim</a:t>
            </a:r>
          </a:p>
          <a:p>
            <a:pPr eaLnBrk="1" hangingPunct="1"/>
            <a:r>
              <a:rPr lang="nb-NO" sz="2400" smtClean="0">
                <a:solidFill>
                  <a:schemeClr val="tx1"/>
                </a:solidFill>
              </a:rPr>
              <a:t>Institute ofTheoreticalPhysics</a:t>
            </a:r>
          </a:p>
          <a:p>
            <a:pPr eaLnBrk="1" hangingPunct="1"/>
            <a:r>
              <a:rPr lang="nb-NO" sz="2400" smtClean="0">
                <a:solidFill>
                  <a:schemeClr val="tx1"/>
                </a:solidFill>
              </a:rPr>
              <a:t>University of Oslo</a:t>
            </a:r>
          </a:p>
        </p:txBody>
      </p:sp>
      <p:pic>
        <p:nvPicPr>
          <p:cNvPr id="15363" name="Picture 6"/>
          <p:cNvPicPr>
            <a:picLocks noChangeAspect="1"/>
          </p:cNvPicPr>
          <p:nvPr/>
        </p:nvPicPr>
        <p:blipFill>
          <a:blip r:embed="rId3">
            <a:lum bright="-12000"/>
          </a:blip>
          <a:srcRect l="9361" t="9293" r="9845" b="31396"/>
          <a:stretch>
            <a:fillRect/>
          </a:stretch>
        </p:blipFill>
        <p:spPr bwMode="auto">
          <a:xfrm>
            <a:off x="6532563" y="400050"/>
            <a:ext cx="1647825" cy="155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z="3600" smtClean="0"/>
              <a:t>DirectInpactDetails</a:t>
            </a:r>
          </a:p>
        </p:txBody>
      </p:sp>
      <p:pic>
        <p:nvPicPr>
          <p:cNvPr id="25602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4200" y="1797050"/>
            <a:ext cx="5913438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Solheim_Tübingen 19.08.10</a:t>
            </a:r>
            <a:endParaRPr lang="nb-N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Electric star model (No accretion)</a:t>
            </a:r>
          </a:p>
        </p:txBody>
      </p:sp>
      <p:pic>
        <p:nvPicPr>
          <p:cNvPr id="26626" name="Picture Placeholder 4" descr="Fig14_Elstar.eps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-11177" b="-11177"/>
          <a:stretch>
            <a:fillRect/>
          </a:stretch>
        </p:blipFill>
        <p:spPr/>
      </p:pic>
      <p:sp>
        <p:nvSpPr>
          <p:cNvPr id="26627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nb-NO" smtClean="0"/>
              <a:t>Wu 2009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Solheim_Tübingen 19.08.10</a:t>
            </a:r>
            <a:endParaRPr lang="nb-N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Content Placeholder 3" descr="Fig02_evolutionRev.eps"/>
          <p:cNvPicPr>
            <a:picLocks noGrp="1" noChangeAspect="1"/>
          </p:cNvPicPr>
          <p:nvPr>
            <p:ph idx="4294967295"/>
          </p:nvPr>
        </p:nvPicPr>
        <p:blipFill>
          <a:blip r:embed="rId2">
            <a:lum bright="-6000"/>
          </a:blip>
          <a:srcRect l="-36336" r="-17632"/>
          <a:stretch>
            <a:fillRect/>
          </a:stretch>
        </p:blipFill>
        <p:spPr>
          <a:xfrm>
            <a:off x="874713" y="292100"/>
            <a:ext cx="6626225" cy="5834063"/>
          </a:xfrm>
          <a:solidFill>
            <a:schemeClr val="bg1"/>
          </a:solidFill>
        </p:spPr>
      </p:pic>
      <p:sp>
        <p:nvSpPr>
          <p:cNvPr id="27650" name="TextBox 2"/>
          <p:cNvSpPr txBox="1">
            <a:spLocks noChangeArrowheads="1"/>
          </p:cNvSpPr>
          <p:nvPr/>
        </p:nvSpPr>
        <p:spPr bwMode="auto">
          <a:xfrm>
            <a:off x="6573838" y="6126163"/>
            <a:ext cx="21288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b-NO">
                <a:latin typeface="Calibri" pitchFamily="34" charset="0"/>
              </a:rPr>
              <a:t>L .Yungelson (2010)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46450" y="6126163"/>
            <a:ext cx="2386013" cy="595312"/>
          </a:xfrm>
        </p:spPr>
        <p:txBody>
          <a:bodyPr/>
          <a:lstStyle/>
          <a:p>
            <a:pPr>
              <a:defRPr/>
            </a:pPr>
            <a:r>
              <a:rPr lang="en-US" dirty="0" err="1"/>
              <a:t>Solheim_Tübingen</a:t>
            </a:r>
            <a:r>
              <a:rPr lang="en-US" dirty="0"/>
              <a:t> 19.08.10</a:t>
            </a:r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1" descr="Fig04_Sync+.eps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08075" y="1239838"/>
            <a:ext cx="6786563" cy="46291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28674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3200" smtClean="0"/>
              <a:t>Birth rates and criteria for stable mass transfer</a:t>
            </a:r>
          </a:p>
        </p:txBody>
      </p:sp>
      <p:sp>
        <p:nvSpPr>
          <p:cNvPr id="28675" name="TextBox 4"/>
          <p:cNvSpPr txBox="1">
            <a:spLocks noChangeArrowheads="1"/>
          </p:cNvSpPr>
          <p:nvPr/>
        </p:nvSpPr>
        <p:spPr bwMode="auto">
          <a:xfrm>
            <a:off x="2489200" y="2506663"/>
            <a:ext cx="1506538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>
                <a:latin typeface="Calibri" pitchFamily="34" charset="0"/>
              </a:rPr>
              <a:t>ALWAYS UNSTABLE</a:t>
            </a:r>
          </a:p>
          <a:p>
            <a:r>
              <a:rPr lang="en-GB">
                <a:latin typeface="Calibri" pitchFamily="34" charset="0"/>
              </a:rPr>
              <a:t>(Merger)</a:t>
            </a:r>
          </a:p>
        </p:txBody>
      </p:sp>
      <p:sp>
        <p:nvSpPr>
          <p:cNvPr id="28676" name="TextBox 5"/>
          <p:cNvSpPr txBox="1">
            <a:spLocks noChangeArrowheads="1"/>
          </p:cNvSpPr>
          <p:nvPr/>
        </p:nvSpPr>
        <p:spPr bwMode="auto">
          <a:xfrm>
            <a:off x="5146675" y="4249738"/>
            <a:ext cx="164306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>
                <a:latin typeface="Calibri" pitchFamily="34" charset="0"/>
              </a:rPr>
              <a:t>ALWAYS STABLE (Disc)</a:t>
            </a:r>
          </a:p>
        </p:txBody>
      </p:sp>
      <p:cxnSp>
        <p:nvCxnSpPr>
          <p:cNvPr id="8" name="Straight Connector 7"/>
          <p:cNvCxnSpPr/>
          <p:nvPr/>
        </p:nvCxnSpPr>
        <p:spPr>
          <a:xfrm rot="16200000" flipH="1">
            <a:off x="4184650" y="3522663"/>
            <a:ext cx="1055688" cy="868362"/>
          </a:xfrm>
          <a:prstGeom prst="line">
            <a:avLst/>
          </a:prstGeom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8678" name="Content Placeholder 3" descr="BINSIM14.jpg"/>
          <p:cNvPicPr>
            <a:picLocks noChangeAspect="1"/>
          </p:cNvPicPr>
          <p:nvPr/>
        </p:nvPicPr>
        <p:blipFill>
          <a:blip r:embed="rId3"/>
          <a:srcRect l="1736" r="240"/>
          <a:stretch>
            <a:fillRect/>
          </a:stretch>
        </p:blipFill>
        <p:spPr bwMode="auto">
          <a:xfrm>
            <a:off x="6789738" y="4249738"/>
            <a:ext cx="776287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9" name="Picture 1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6675" y="2986088"/>
            <a:ext cx="1255713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0" name="TextBox 9"/>
          <p:cNvSpPr txBox="1">
            <a:spLocks noChangeArrowheads="1"/>
          </p:cNvSpPr>
          <p:nvPr/>
        </p:nvSpPr>
        <p:spPr bwMode="auto">
          <a:xfrm>
            <a:off x="1108075" y="5868988"/>
            <a:ext cx="70167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b-NO">
                <a:latin typeface="Calibri" pitchFamily="34" charset="0"/>
              </a:rPr>
              <a:t>Dotted lines arestability limits for long (bottom) and short (top) shortsyncronisation time simes           ( Nelemans et al 2001,  Marsh et al 2004)</a:t>
            </a: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Solheim_Tübingen 19.08.10</a:t>
            </a:r>
            <a:endParaRPr lang="nb-NO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b-NO" dirty="0" smtClean="0"/>
              <a:t>Helium star donors </a:t>
            </a:r>
            <a:r>
              <a:rPr lang="nb-NO" dirty="0" err="1" smtClean="0"/>
              <a:t>birth</a:t>
            </a:r>
            <a:r>
              <a:rPr lang="nb-NO" dirty="0" smtClean="0"/>
              <a:t>rates: </a:t>
            </a:r>
            <a:r>
              <a:rPr lang="nb-NO" dirty="0" err="1" smtClean="0"/>
              <a:t>optimistic</a:t>
            </a:r>
            <a:r>
              <a:rPr lang="nb-NO" dirty="0" smtClean="0"/>
              <a:t> and </a:t>
            </a:r>
            <a:r>
              <a:rPr lang="nb-NO" dirty="0" err="1" smtClean="0"/>
              <a:t>pessimistic</a:t>
            </a:r>
            <a:endParaRPr lang="nb-NO" dirty="0"/>
          </a:p>
        </p:txBody>
      </p:sp>
      <p:pic>
        <p:nvPicPr>
          <p:cNvPr id="29698" name="Picture Placeholder 4" descr="fig07_HeStarsRev.eps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-8673" b="-8673"/>
          <a:stretch>
            <a:fillRect/>
          </a:stretch>
        </p:blipFill>
        <p:spPr/>
      </p:pic>
      <p:sp>
        <p:nvSpPr>
          <p:cNvPr id="29699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nb-NO" smtClean="0"/>
              <a:t>								(Nelemans et al 2001)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Solheim_Tübingen 19.08.10</a:t>
            </a:r>
            <a:endParaRPr lang="nb-N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b-NO" dirty="0" smtClean="0"/>
              <a:t>AM </a:t>
            </a:r>
            <a:r>
              <a:rPr lang="nb-NO" dirty="0" err="1" smtClean="0"/>
              <a:t>CVnevolution</a:t>
            </a:r>
            <a:r>
              <a:rPr lang="nb-NO" dirty="0" smtClean="0"/>
              <a:t>:  Radius and </a:t>
            </a:r>
            <a:r>
              <a:rPr lang="nb-NO" dirty="0" err="1" smtClean="0"/>
              <a:t>Mass</a:t>
            </a:r>
            <a:r>
              <a:rPr lang="nb-NO" dirty="0" smtClean="0"/>
              <a:t> transfer rates </a:t>
            </a:r>
            <a:endParaRPr lang="nb-NO" dirty="0"/>
          </a:p>
        </p:txBody>
      </p:sp>
      <p:pic>
        <p:nvPicPr>
          <p:cNvPr id="30722" name="Content Placeholder 3" descr="Fig04a_RadiusMassRev.eps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-16415" r="-16415"/>
          <a:stretch>
            <a:fillRect/>
          </a:stretch>
        </p:blipFill>
        <p:spPr>
          <a:xfrm>
            <a:off x="1441450" y="422275"/>
            <a:ext cx="5837238" cy="4378325"/>
          </a:xfrm>
          <a:solidFill>
            <a:schemeClr val="bg1"/>
          </a:solidFill>
        </p:spPr>
      </p:pic>
      <p:sp>
        <p:nvSpPr>
          <p:cNvPr id="30723" name="Text Placeholder 9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nb-NO" smtClean="0"/>
              <a:t>M</a:t>
            </a:r>
            <a:r>
              <a:rPr lang="nb-NO" baseline="-25000" smtClean="0"/>
              <a:t>1,i</a:t>
            </a:r>
            <a:r>
              <a:rPr lang="nb-NO" smtClean="0"/>
              <a:t> = 0.3 M</a:t>
            </a:r>
            <a:r>
              <a:rPr lang="nb-NO" baseline="-25000" smtClean="0"/>
              <a:t>o</a:t>
            </a:r>
            <a:r>
              <a:rPr lang="nb-NO" smtClean="0"/>
              <a:t> , M</a:t>
            </a:r>
            <a:r>
              <a:rPr lang="nb-NO" baseline="-25000" smtClean="0"/>
              <a:t>2,i</a:t>
            </a:r>
            <a:r>
              <a:rPr lang="nb-NO" smtClean="0"/>
              <a:t>= 0.2M</a:t>
            </a:r>
            <a:r>
              <a:rPr lang="nb-NO" baseline="-25000" smtClean="0"/>
              <a:t>o</a:t>
            </a:r>
            <a:r>
              <a:rPr lang="nb-NO" smtClean="0"/>
              <a:t>, Ψ</a:t>
            </a:r>
            <a:r>
              <a:rPr lang="nb-NO" baseline="-25000" smtClean="0"/>
              <a:t>c,i</a:t>
            </a:r>
            <a:r>
              <a:rPr lang="nb-NO" smtClean="0"/>
              <a:t>=100, P</a:t>
            </a:r>
            <a:r>
              <a:rPr lang="nb-NO" baseline="-25000" smtClean="0"/>
              <a:t>orb,i</a:t>
            </a:r>
            <a:r>
              <a:rPr lang="nb-NO" smtClean="0"/>
              <a:t>=6.5 min</a:t>
            </a:r>
          </a:p>
          <a:p>
            <a:pPr eaLnBrk="1" hangingPunct="1"/>
            <a:r>
              <a:rPr lang="nb-NO" smtClean="0"/>
              <a:t>                               						(Deloye et al . 2007)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Solheim_Tübingen 19.08.10</a:t>
            </a:r>
            <a:endParaRPr lang="nb-N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Helium nova: V455 Puppisexpanding bipolar cone</a:t>
            </a:r>
          </a:p>
        </p:txBody>
      </p:sp>
      <p:sp>
        <p:nvSpPr>
          <p:cNvPr id="31746" name="Picture Placeholder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nb-NO" dirty="0" err="1" smtClean="0"/>
              <a:t>Expansion</a:t>
            </a:r>
            <a:r>
              <a:rPr lang="nb-NO" dirty="0" smtClean="0"/>
              <a:t>: </a:t>
            </a:r>
            <a:r>
              <a:rPr lang="nb-NO" dirty="0" err="1" smtClean="0"/>
              <a:t>knots</a:t>
            </a:r>
            <a:r>
              <a:rPr lang="nb-NO" dirty="0" smtClean="0"/>
              <a:t> 0.220” /yr,  </a:t>
            </a:r>
            <a:r>
              <a:rPr lang="nb-NO" dirty="0" err="1" smtClean="0"/>
              <a:t>cone</a:t>
            </a:r>
            <a:r>
              <a:rPr lang="nb-NO" dirty="0" smtClean="0"/>
              <a:t>: 0.14”/yr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nb-NO" dirty="0" smtClean="0"/>
              <a:t>Adaptive </a:t>
            </a:r>
            <a:r>
              <a:rPr lang="nb-NO" dirty="0" err="1" smtClean="0"/>
              <a:t>optics</a:t>
            </a:r>
            <a:r>
              <a:rPr lang="nb-NO" dirty="0" smtClean="0"/>
              <a:t> in </a:t>
            </a:r>
            <a:r>
              <a:rPr lang="nb-NO" dirty="0" err="1" smtClean="0"/>
              <a:t>Ks-bandwith</a:t>
            </a:r>
            <a:r>
              <a:rPr lang="nb-NO" dirty="0" smtClean="0"/>
              <a:t>  VLT/CONICA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nb-NO" dirty="0" smtClean="0"/>
              <a:t>									P .</a:t>
            </a:r>
            <a:r>
              <a:rPr lang="nb-NO" dirty="0" err="1" smtClean="0"/>
              <a:t>Woudt</a:t>
            </a:r>
            <a:r>
              <a:rPr lang="nb-NO" dirty="0" smtClean="0"/>
              <a:t> (2008)</a:t>
            </a:r>
          </a:p>
        </p:txBody>
      </p:sp>
      <p:pic>
        <p:nvPicPr>
          <p:cNvPr id="31748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2288" y="995363"/>
            <a:ext cx="1876425" cy="171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2288" y="3079750"/>
            <a:ext cx="1876425" cy="172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0" name="TextBox 7"/>
          <p:cNvSpPr txBox="1">
            <a:spLocks noChangeArrowheads="1"/>
          </p:cNvSpPr>
          <p:nvPr/>
        </p:nvSpPr>
        <p:spPr bwMode="auto">
          <a:xfrm>
            <a:off x="1792288" y="612775"/>
            <a:ext cx="1701800" cy="38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b-NO">
                <a:latin typeface="Calibri" pitchFamily="34" charset="0"/>
              </a:rPr>
              <a:t>March 2005</a:t>
            </a:r>
          </a:p>
        </p:txBody>
      </p:sp>
      <p:pic>
        <p:nvPicPr>
          <p:cNvPr id="31751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70325" y="995363"/>
            <a:ext cx="3706813" cy="370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2" name="TextBox 9"/>
          <p:cNvSpPr txBox="1">
            <a:spLocks noChangeArrowheads="1"/>
          </p:cNvSpPr>
          <p:nvPr/>
        </p:nvSpPr>
        <p:spPr bwMode="auto">
          <a:xfrm>
            <a:off x="1792288" y="2714625"/>
            <a:ext cx="1701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b-NO">
                <a:latin typeface="Calibri" pitchFamily="34" charset="0"/>
              </a:rPr>
              <a:t>Decmber 2005 </a:t>
            </a:r>
          </a:p>
        </p:txBody>
      </p:sp>
      <p:sp>
        <p:nvSpPr>
          <p:cNvPr id="31753" name="TextBox 10"/>
          <p:cNvSpPr txBox="1">
            <a:spLocks noChangeArrowheads="1"/>
          </p:cNvSpPr>
          <p:nvPr/>
        </p:nvSpPr>
        <p:spPr bwMode="auto">
          <a:xfrm>
            <a:off x="831850" y="1693863"/>
            <a:ext cx="9604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b-NO">
                <a:latin typeface="Calibri" pitchFamily="34" charset="0"/>
              </a:rPr>
              <a:t>1.6x1.6” </a:t>
            </a:r>
          </a:p>
        </p:txBody>
      </p:sp>
      <p:sp>
        <p:nvSpPr>
          <p:cNvPr id="31754" name="TextBox 12"/>
          <p:cNvSpPr txBox="1">
            <a:spLocks noChangeArrowheads="1"/>
          </p:cNvSpPr>
          <p:nvPr/>
        </p:nvSpPr>
        <p:spPr bwMode="auto">
          <a:xfrm>
            <a:off x="6019800" y="612775"/>
            <a:ext cx="15573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b-NO">
                <a:latin typeface="Calibri" pitchFamily="34" charset="0"/>
              </a:rPr>
              <a:t>March 2007</a:t>
            </a:r>
          </a:p>
        </p:txBody>
      </p:sp>
      <p:sp>
        <p:nvSpPr>
          <p:cNvPr id="31755" name="TextBox 13"/>
          <p:cNvSpPr txBox="1">
            <a:spLocks noChangeArrowheads="1"/>
          </p:cNvSpPr>
          <p:nvPr/>
        </p:nvSpPr>
        <p:spPr bwMode="auto">
          <a:xfrm>
            <a:off x="6788150" y="4672013"/>
            <a:ext cx="19319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b-NO">
                <a:latin typeface="Calibri" pitchFamily="34" charset="0"/>
              </a:rPr>
              <a:t>3.5x3.5”</a:t>
            </a: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Solheim_Tübingen 19.08.10</a:t>
            </a:r>
            <a:endParaRPr lang="nb-N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b-NO" dirty="0" err="1" smtClean="0"/>
              <a:t>Mass</a:t>
            </a:r>
            <a:r>
              <a:rPr lang="nb-NO" dirty="0" smtClean="0"/>
              <a:t> transfer for AM </a:t>
            </a:r>
            <a:r>
              <a:rPr lang="nb-NO" dirty="0" err="1" smtClean="0"/>
              <a:t>CVnswith</a:t>
            </a:r>
            <a:r>
              <a:rPr lang="nb-NO" dirty="0" smtClean="0"/>
              <a:t> helium WD donors</a:t>
            </a:r>
            <a:endParaRPr lang="nb-NO" dirty="0"/>
          </a:p>
        </p:txBody>
      </p:sp>
      <p:pic>
        <p:nvPicPr>
          <p:cNvPr id="32770" name="Content Placeholder 3" descr="Fig04b_EvolutionMdot.eps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-16667" r="-16667"/>
          <a:stretch>
            <a:fillRect/>
          </a:stretch>
        </p:blipFill>
        <p:spPr>
          <a:solidFill>
            <a:schemeClr val="bg1"/>
          </a:solidFill>
        </p:spPr>
      </p:pic>
      <p:sp>
        <p:nvSpPr>
          <p:cNvPr id="32771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nb-NO" smtClean="0"/>
              <a:t>Dashedcurves show degreesofdegenerarcyofdonor</a:t>
            </a:r>
          </a:p>
          <a:p>
            <a:pPr eaLnBrk="1" hangingPunct="1"/>
            <a:r>
              <a:rPr lang="nb-NO" smtClean="0"/>
              <a:t>								(Deloye et al. 2007)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Solheim_Tübingen 19.08.10</a:t>
            </a:r>
            <a:endParaRPr lang="nb-N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Mass transfer,  Accretor Temp,  M</a:t>
            </a:r>
            <a:r>
              <a:rPr lang="nb-NO" baseline="-25000" smtClean="0"/>
              <a:t>V</a:t>
            </a:r>
            <a:endParaRPr lang="nb-NO" smtClean="0"/>
          </a:p>
        </p:txBody>
      </p:sp>
      <p:pic>
        <p:nvPicPr>
          <p:cNvPr id="33794" name="Picture Placeholder 4" descr="Fig06_PorbMdot.eps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-633" t="30247" r="25970"/>
          <a:stretch>
            <a:fillRect/>
          </a:stretch>
        </p:blipFill>
        <p:spPr>
          <a:xfrm>
            <a:off x="2403475" y="223838"/>
            <a:ext cx="3786188" cy="4576762"/>
          </a:xfrm>
          <a:solidFill>
            <a:schemeClr val="bg1"/>
          </a:solidFill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nb-NO" dirty="0" smtClean="0"/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nb-NO" dirty="0" smtClean="0"/>
              <a:t>No </a:t>
            </a:r>
            <a:r>
              <a:rPr lang="nb-NO" dirty="0" err="1" smtClean="0"/>
              <a:t>pulsating</a:t>
            </a:r>
            <a:r>
              <a:rPr lang="nb-NO" dirty="0" smtClean="0"/>
              <a:t> AM </a:t>
            </a:r>
            <a:r>
              <a:rPr lang="nb-NO" dirty="0" err="1" smtClean="0"/>
              <a:t>CVnsareyetfound</a:t>
            </a:r>
            <a:r>
              <a:rPr lang="nb-NO" dirty="0" smtClean="0"/>
              <a:t>.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nb-NO" dirty="0" smtClean="0"/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nb-NO" dirty="0" err="1" smtClean="0"/>
              <a:t>Bildsten</a:t>
            </a:r>
            <a:r>
              <a:rPr lang="nb-NO" dirty="0" smtClean="0"/>
              <a:t> et al. 2005</a:t>
            </a:r>
            <a:endParaRPr lang="nb-N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Solheim_Tübingen 19.08.10</a:t>
            </a:r>
            <a:endParaRPr lang="nb-N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b-NO" dirty="0" err="1" smtClean="0"/>
              <a:t>Evolutionof</a:t>
            </a:r>
            <a:r>
              <a:rPr lang="nb-NO" dirty="0" smtClean="0"/>
              <a:t>a</a:t>
            </a:r>
            <a:r>
              <a:rPr lang="nb-NO" dirty="0" err="1" smtClean="0"/>
              <a:t>binary</a:t>
            </a:r>
            <a:r>
              <a:rPr lang="nb-NO" dirty="0" smtClean="0"/>
              <a:t> system -</a:t>
            </a:r>
            <a:r>
              <a:rPr lang="nb-NO" dirty="0" err="1" smtClean="0"/>
              <a:t>dependingon</a:t>
            </a:r>
            <a:r>
              <a:rPr lang="nb-NO" dirty="0" smtClean="0"/>
              <a:t> initial </a:t>
            </a:r>
            <a:r>
              <a:rPr lang="nb-NO" dirty="0" err="1" smtClean="0"/>
              <a:t>periodafter</a:t>
            </a:r>
            <a:r>
              <a:rPr lang="nb-NO" dirty="0" smtClean="0"/>
              <a:t> CE </a:t>
            </a:r>
            <a:r>
              <a:rPr lang="nb-NO" dirty="0" err="1" smtClean="0"/>
              <a:t>event</a:t>
            </a:r>
            <a:r>
              <a:rPr lang="nb-NO" dirty="0" smtClean="0"/>
              <a:t> for helium star donors</a:t>
            </a:r>
            <a:endParaRPr lang="nb-NO" dirty="0"/>
          </a:p>
        </p:txBody>
      </p:sp>
      <p:pic>
        <p:nvPicPr>
          <p:cNvPr id="34818" name="Picture Placeholder 4" descr="Fig08_HeModPerRev.eps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-232" b="-232"/>
          <a:stretch>
            <a:fillRect/>
          </a:stretch>
        </p:blipFill>
        <p:spPr>
          <a:solidFill>
            <a:schemeClr val="bg1"/>
          </a:solidFill>
        </p:spPr>
      </p:pic>
      <p:sp>
        <p:nvSpPr>
          <p:cNvPr id="34819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nb-NO" smtClean="0"/>
              <a:t>							(Yungelson 2008)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Solheim_Tübingen 19.08.10</a:t>
            </a:r>
            <a:endParaRPr lang="nb-N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b-NO" sz="3556" dirty="0" smtClean="0"/>
              <a:t>AM </a:t>
            </a:r>
            <a:r>
              <a:rPr lang="nb-NO" sz="3556" dirty="0" err="1" smtClean="0"/>
              <a:t>CVn</a:t>
            </a:r>
            <a:r>
              <a:rPr lang="nb-NO" sz="3556" dirty="0" smtClean="0"/>
              <a:t>  stars:</a:t>
            </a:r>
            <a:r>
              <a:rPr lang="nb-NO" dirty="0" smtClean="0"/>
              <a:t/>
            </a:r>
            <a:br>
              <a:rPr lang="nb-NO" dirty="0" smtClean="0"/>
            </a:br>
            <a:r>
              <a:rPr lang="nb-NO" dirty="0" smtClean="0"/>
              <a:t/>
            </a:r>
            <a:br>
              <a:rPr lang="nb-NO" dirty="0" smtClean="0"/>
            </a:br>
            <a:r>
              <a:rPr lang="nb-NO" dirty="0" smtClean="0"/>
              <a:t/>
            </a:r>
            <a:br>
              <a:rPr lang="nb-NO" dirty="0" smtClean="0"/>
            </a:br>
            <a:endParaRPr lang="nb-NO" dirty="0"/>
          </a:p>
        </p:txBody>
      </p:sp>
      <p:sp>
        <p:nvSpPr>
          <p:cNvPr id="17410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de-DE" smtClean="0"/>
          </a:p>
        </p:txBody>
      </p:sp>
      <p:sp>
        <p:nvSpPr>
          <p:cNvPr id="10" name="Text Placeholder 9"/>
          <p:cNvSpPr>
            <a:spLocks noGrp="1"/>
          </p:cNvSpPr>
          <p:nvPr>
            <p:ph type="body" sz="half" idx="2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nb-NO" sz="2800" dirty="0" smtClean="0"/>
              <a:t>Hydrogen </a:t>
            </a:r>
            <a:r>
              <a:rPr lang="nb-NO" sz="2800" dirty="0" err="1" smtClean="0"/>
              <a:t>deficient</a:t>
            </a:r>
            <a:r>
              <a:rPr lang="nb-NO" sz="2800" dirty="0" smtClean="0"/>
              <a:t/>
            </a:r>
            <a:br>
              <a:rPr lang="nb-NO" sz="2800" dirty="0" smtClean="0"/>
            </a:br>
            <a:r>
              <a:rPr lang="nb-NO" sz="2800" dirty="0" err="1" smtClean="0"/>
              <a:t>Semi-detached</a:t>
            </a:r>
            <a:r>
              <a:rPr lang="nb-NO" sz="2800" dirty="0" smtClean="0"/>
              <a:t/>
            </a:r>
            <a:br>
              <a:rPr lang="nb-NO" sz="2800" dirty="0" smtClean="0"/>
            </a:br>
            <a:r>
              <a:rPr lang="nb-NO" sz="2800" dirty="0" err="1" smtClean="0"/>
              <a:t>shortperiods</a:t>
            </a:r>
            <a:r>
              <a:rPr lang="nb-NO" sz="2800" dirty="0" smtClean="0"/>
              <a:t/>
            </a:r>
            <a:br>
              <a:rPr lang="nb-NO" sz="2800" dirty="0" smtClean="0"/>
            </a:br>
            <a:r>
              <a:rPr lang="nb-NO" sz="2800" dirty="0" err="1" smtClean="0"/>
              <a:t>interactingbinaries</a:t>
            </a:r>
            <a:endParaRPr lang="nb-NO" sz="2800" dirty="0" smtClean="0"/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nb-NO" dirty="0" smtClean="0"/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nb-NO" dirty="0" smtClean="0"/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nb-NO" dirty="0" smtClean="0"/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nb-NO" dirty="0" smtClean="0"/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nb-NO" dirty="0" smtClean="0"/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nb-NO" dirty="0" smtClean="0"/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nb-NO" dirty="0" smtClean="0"/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nb-NO" dirty="0" smtClean="0"/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nb-NO" dirty="0" smtClean="0"/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nb-NO" dirty="0" smtClean="0"/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nb-NO" dirty="0" smtClean="0"/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nb-NO" dirty="0" smtClean="0"/>
              <a:t>D.J. </a:t>
            </a:r>
            <a:r>
              <a:rPr lang="nb-NO" dirty="0" err="1" smtClean="0"/>
              <a:t>Kustererwith</a:t>
            </a:r>
            <a:r>
              <a:rPr lang="nb-NO" dirty="0" smtClean="0"/>
              <a:t> BINSIM </a:t>
            </a:r>
            <a:r>
              <a:rPr lang="nb-NO" dirty="0" err="1" smtClean="0"/>
              <a:t>tool</a:t>
            </a:r>
            <a:r>
              <a:rPr lang="nb-NO" dirty="0" smtClean="0"/>
              <a:t> by R. </a:t>
            </a:r>
            <a:r>
              <a:rPr lang="nb-NO" dirty="0" err="1" smtClean="0"/>
              <a:t>Hynes</a:t>
            </a:r>
            <a:endParaRPr lang="nb-NO" dirty="0"/>
          </a:p>
        </p:txBody>
      </p:sp>
      <p:pic>
        <p:nvPicPr>
          <p:cNvPr id="17412" name="Picture 3"/>
          <p:cNvPicPr>
            <a:picLocks noChangeAspect="1"/>
          </p:cNvPicPr>
          <p:nvPr/>
        </p:nvPicPr>
        <p:blipFill>
          <a:blip r:embed="rId2"/>
          <a:srcRect l="9361" t="9293" r="9845" b="31396"/>
          <a:stretch>
            <a:fillRect/>
          </a:stretch>
        </p:blipFill>
        <p:spPr bwMode="auto">
          <a:xfrm>
            <a:off x="3419475" y="1131888"/>
            <a:ext cx="5276850" cy="499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Solheim_Tübingen 19.08.10</a:t>
            </a:r>
            <a:endParaRPr lang="nb-N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Evolutionof Helium star donors</a:t>
            </a:r>
          </a:p>
        </p:txBody>
      </p:sp>
      <p:pic>
        <p:nvPicPr>
          <p:cNvPr id="35842" name="Picture Placeholder 4" descr="Fig09_M2PerRev.eps"/>
          <p:cNvPicPr>
            <a:picLocks noGrp="1" noChangeAspect="1"/>
          </p:cNvPicPr>
          <p:nvPr>
            <p:ph type="pic" idx="1"/>
          </p:nvPr>
        </p:nvPicPr>
        <p:blipFill>
          <a:blip r:embed="rId2">
            <a:lum bright="2000" contrast="2000"/>
          </a:blip>
          <a:srcRect l="-66" r="-66"/>
          <a:stretch>
            <a:fillRect/>
          </a:stretch>
        </p:blipFill>
        <p:spPr>
          <a:solidFill>
            <a:schemeClr val="bg1"/>
          </a:solidFill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nb-NO" dirty="0" err="1" smtClean="0"/>
              <a:t>Top</a:t>
            </a:r>
            <a:r>
              <a:rPr lang="nb-NO" dirty="0" smtClean="0"/>
              <a:t>, solid: </a:t>
            </a:r>
            <a:r>
              <a:rPr lang="nb-NO" dirty="0" err="1" smtClean="0"/>
              <a:t>Leastevolved</a:t>
            </a:r>
            <a:r>
              <a:rPr lang="nb-NO" dirty="0" smtClean="0"/>
              <a:t> He star donor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nb-NO" dirty="0" err="1" smtClean="0"/>
              <a:t>Bottom</a:t>
            </a:r>
            <a:r>
              <a:rPr lang="nb-NO" dirty="0" smtClean="0"/>
              <a:t>, solid: Most </a:t>
            </a:r>
            <a:r>
              <a:rPr lang="nb-NO" dirty="0" err="1" smtClean="0"/>
              <a:t>evolvedHe-star</a:t>
            </a:r>
            <a:r>
              <a:rPr lang="nb-NO" dirty="0" smtClean="0"/>
              <a:t> donor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nb-NO" dirty="0" err="1" smtClean="0"/>
              <a:t>Dash-dot</a:t>
            </a:r>
            <a:r>
              <a:rPr lang="nb-NO" dirty="0" smtClean="0"/>
              <a:t> line: </a:t>
            </a:r>
            <a:r>
              <a:rPr lang="nb-NO" dirty="0" err="1" smtClean="0"/>
              <a:t>Leastdegenerate</a:t>
            </a:r>
            <a:r>
              <a:rPr lang="nb-NO" dirty="0" smtClean="0"/>
              <a:t> helium  </a:t>
            </a:r>
            <a:r>
              <a:rPr lang="nb-NO" dirty="0" err="1" smtClean="0"/>
              <a:t>whitedwarf</a:t>
            </a:r>
            <a:r>
              <a:rPr lang="nb-NO" dirty="0" smtClean="0"/>
              <a:t> donor</a:t>
            </a:r>
            <a:endParaRPr lang="nb-NO" dirty="0"/>
          </a:p>
        </p:txBody>
      </p:sp>
      <p:sp>
        <p:nvSpPr>
          <p:cNvPr id="35844" name="TextBox 5"/>
          <p:cNvSpPr txBox="1">
            <a:spLocks noChangeArrowheads="1"/>
          </p:cNvSpPr>
          <p:nvPr/>
        </p:nvSpPr>
        <p:spPr bwMode="auto">
          <a:xfrm>
            <a:off x="5664200" y="6172200"/>
            <a:ext cx="23685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b-NO">
                <a:latin typeface="Calibri" pitchFamily="34" charset="0"/>
              </a:rPr>
              <a:t>Yungelson, 2008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Solheim_Tübingen 19.08.10</a:t>
            </a:r>
            <a:endParaRPr lang="nb-N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6635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b-NO" dirty="0" err="1" smtClean="0"/>
              <a:t>Mass-radiusrelations</a:t>
            </a:r>
            <a:r>
              <a:rPr lang="nb-NO" dirty="0" smtClean="0"/>
              <a:t> for AM </a:t>
            </a:r>
            <a:r>
              <a:rPr lang="nb-NO" dirty="0" err="1" smtClean="0"/>
              <a:t>CVn</a:t>
            </a:r>
            <a:r>
              <a:rPr lang="nb-NO" dirty="0" smtClean="0"/>
              <a:t> stars </a:t>
            </a:r>
            <a:br>
              <a:rPr lang="nb-NO" dirty="0" smtClean="0"/>
            </a:br>
            <a:r>
              <a:rPr lang="nb-NO" dirty="0" err="1" smtClean="0"/>
              <a:t>Roche-lobefilling</a:t>
            </a:r>
            <a:r>
              <a:rPr lang="nb-NO" dirty="0" smtClean="0"/>
              <a:t> donor</a:t>
            </a:r>
            <a:endParaRPr lang="nb-NO" dirty="0"/>
          </a:p>
        </p:txBody>
      </p:sp>
      <p:sp>
        <p:nvSpPr>
          <p:cNvPr id="36866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464175"/>
            <a:ext cx="4970462" cy="708025"/>
          </a:xfrm>
        </p:spPr>
        <p:txBody>
          <a:bodyPr/>
          <a:lstStyle/>
          <a:p>
            <a:pPr eaLnBrk="1" hangingPunct="1"/>
            <a:r>
              <a:rPr lang="nb-NO" smtClean="0"/>
              <a:t>Top solid: Helium star donor</a:t>
            </a:r>
          </a:p>
          <a:p>
            <a:pPr eaLnBrk="1" hangingPunct="1"/>
            <a:r>
              <a:rPr lang="nb-NO" smtClean="0"/>
              <a:t>Bottom solid: Cold WD </a:t>
            </a:r>
          </a:p>
          <a:p>
            <a:pPr eaLnBrk="1" hangingPunct="1"/>
            <a:endParaRPr lang="nb-NO" smtClean="0"/>
          </a:p>
        </p:txBody>
      </p:sp>
      <p:pic>
        <p:nvPicPr>
          <p:cNvPr id="36867" name="Picture Placeholder 6" descr="MR09.eps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936" t="12546" r="8896" b="5566"/>
          <a:stretch>
            <a:fillRect/>
          </a:stretch>
        </p:blipFill>
        <p:spPr>
          <a:xfrm>
            <a:off x="1792288" y="173038"/>
            <a:ext cx="5038725" cy="4627562"/>
          </a:xfrm>
          <a:solidFill>
            <a:schemeClr val="bg1"/>
          </a:solidFill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Solheim_Tübingen 19.08.10</a:t>
            </a:r>
            <a:endParaRPr lang="nb-N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Placeholder 4" descr="MR08.pdf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3651" t="9975" r="8467" b="7710"/>
          <a:stretch>
            <a:fillRect/>
          </a:stretch>
        </p:blipFill>
        <p:spPr>
          <a:xfrm>
            <a:off x="1792288" y="279400"/>
            <a:ext cx="4827587" cy="4521200"/>
          </a:xfrm>
          <a:solidFill>
            <a:schemeClr val="bg1"/>
          </a:solidFill>
        </p:spPr>
      </p:pic>
      <p:sp>
        <p:nvSpPr>
          <p:cNvPr id="37890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endParaRPr lang="de-DE" smtClean="0"/>
          </a:p>
        </p:txBody>
      </p:sp>
      <p:sp>
        <p:nvSpPr>
          <p:cNvPr id="37891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Donor M-R Relationscomparedwithobservations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Solheim_Tübingen 19.08.10</a:t>
            </a:r>
            <a:endParaRPr lang="nb-N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Abundance ratio X</a:t>
            </a:r>
            <a:r>
              <a:rPr lang="nb-NO" baseline="-25000" smtClean="0"/>
              <a:t>N</a:t>
            </a:r>
            <a:r>
              <a:rPr lang="nb-NO" smtClean="0"/>
              <a:t>/X</a:t>
            </a:r>
            <a:r>
              <a:rPr lang="nb-NO" baseline="-25000" smtClean="0"/>
              <a:t>c</a:t>
            </a:r>
            <a:endParaRPr lang="nb-NO" smtClean="0"/>
          </a:p>
        </p:txBody>
      </p:sp>
      <p:pic>
        <p:nvPicPr>
          <p:cNvPr id="38914" name="Picture Placeholder 4" descr="Fig21_NaneCRev.eps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2936" t="7771" r="6116" b="1245"/>
          <a:stretch>
            <a:fillRect/>
          </a:stretch>
        </p:blipFill>
        <p:spPr>
          <a:xfrm>
            <a:off x="1527175" y="519113"/>
            <a:ext cx="5538788" cy="4281487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nb-NO" dirty="0" smtClean="0"/>
              <a:t>For </a:t>
            </a:r>
            <a:r>
              <a:rPr lang="nb-NO" dirty="0" err="1" smtClean="0"/>
              <a:t>WD-donorshighratiosareexpected</a:t>
            </a:r>
            <a:r>
              <a:rPr lang="nb-NO" dirty="0" smtClean="0"/>
              <a:t>  - </a:t>
            </a:r>
            <a:r>
              <a:rPr lang="nb-NO" dirty="0" err="1" smtClean="0"/>
              <a:t>nuclearprocessesstopped</a:t>
            </a:r>
            <a:endParaRPr lang="nb-NO" dirty="0" smtClean="0"/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nb-NO" dirty="0" smtClean="0"/>
              <a:t>For </a:t>
            </a:r>
            <a:r>
              <a:rPr lang="nb-NO" dirty="0" err="1" smtClean="0"/>
              <a:t>He-star</a:t>
            </a:r>
            <a:r>
              <a:rPr lang="nb-NO" dirty="0" smtClean="0"/>
              <a:t> donors, helium burning </a:t>
            </a:r>
            <a:r>
              <a:rPr lang="nb-NO" dirty="0" err="1" smtClean="0"/>
              <a:t>continues</a:t>
            </a:r>
            <a:r>
              <a:rPr lang="nb-NO" dirty="0" smtClean="0"/>
              <a:t>  and C </a:t>
            </a:r>
            <a:r>
              <a:rPr lang="nb-NO" dirty="0" err="1" smtClean="0"/>
              <a:t>maydominate</a:t>
            </a:r>
            <a:endParaRPr lang="nb-NO" dirty="0" smtClean="0"/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nb-NO" dirty="0" err="1" smtClean="0"/>
              <a:t>Dotted</a:t>
            </a:r>
            <a:r>
              <a:rPr lang="nb-NO" dirty="0" smtClean="0"/>
              <a:t> line: Helium star donors </a:t>
            </a:r>
            <a:r>
              <a:rPr lang="nb-NO" dirty="0" err="1" smtClean="0"/>
              <a:t>with</a:t>
            </a:r>
            <a:r>
              <a:rPr lang="nb-NO" dirty="0" smtClean="0"/>
              <a:t> P(CE)=20, 80, 120 min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nb-NO" dirty="0" smtClean="0"/>
              <a:t>(</a:t>
            </a:r>
            <a:r>
              <a:rPr lang="nb-NO" dirty="0" err="1" smtClean="0"/>
              <a:t>Nelemans</a:t>
            </a:r>
            <a:r>
              <a:rPr lang="nb-NO" dirty="0" smtClean="0"/>
              <a:t> et al. 2010)</a:t>
            </a:r>
            <a:endParaRPr lang="nb-N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Solheim_Tübingen 19.08.10</a:t>
            </a:r>
            <a:endParaRPr lang="nb-N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Conclusions</a:t>
            </a:r>
            <a:br>
              <a:rPr lang="nb-NO" smtClean="0"/>
            </a:br>
            <a:r>
              <a:rPr lang="nb-NO" smtClean="0"/>
              <a:t/>
            </a:r>
            <a:br>
              <a:rPr lang="nb-NO" smtClean="0"/>
            </a:br>
            <a:r>
              <a:rPr lang="nb-NO" smtClean="0"/>
              <a:t>Suggested Birth Channels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3575050" y="273050"/>
          <a:ext cx="5111750" cy="48863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9169"/>
                <a:gridCol w="892516"/>
                <a:gridCol w="1682050"/>
                <a:gridCol w="1478017"/>
              </a:tblGrid>
              <a:tr h="370840">
                <a:tc>
                  <a:txBody>
                    <a:bodyPr/>
                    <a:lstStyle/>
                    <a:p>
                      <a:r>
                        <a:rPr lang="nb-NO" dirty="0" err="1" smtClean="0"/>
                        <a:t>Name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err="1" smtClean="0"/>
                        <a:t>P(min</a:t>
                      </a:r>
                      <a:r>
                        <a:rPr lang="nb-NO" dirty="0" smtClean="0"/>
                        <a:t>)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elements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Donor</a:t>
                      </a:r>
                      <a:r>
                        <a:rPr lang="nb-NO" baseline="0" dirty="0" smtClean="0"/>
                        <a:t> ?</a:t>
                      </a:r>
                      <a:endParaRPr lang="nb-NO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 smtClean="0"/>
                        <a:t>HM </a:t>
                      </a:r>
                      <a:r>
                        <a:rPr lang="nb-NO" dirty="0" err="1" smtClean="0"/>
                        <a:t>CNc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5.36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He/H≈0.4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WD  or H</a:t>
                      </a:r>
                      <a:endParaRPr lang="nb-NO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 smtClean="0"/>
                        <a:t>CP </a:t>
                      </a:r>
                      <a:r>
                        <a:rPr lang="nb-NO" dirty="0" err="1" smtClean="0"/>
                        <a:t>Eri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28.4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He/H≈4x10</a:t>
                      </a:r>
                      <a:r>
                        <a:rPr lang="nb-NO" baseline="30000" dirty="0" smtClean="0"/>
                        <a:t>3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err="1" smtClean="0"/>
                        <a:t>evolved</a:t>
                      </a:r>
                      <a:r>
                        <a:rPr lang="nb-NO" baseline="0" dirty="0" smtClean="0"/>
                        <a:t> CV?</a:t>
                      </a:r>
                      <a:endParaRPr lang="nb-NO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 smtClean="0"/>
                        <a:t>AM </a:t>
                      </a:r>
                      <a:r>
                        <a:rPr lang="nb-NO" dirty="0" err="1" smtClean="0"/>
                        <a:t>CVn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17.1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N, C,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Helium star</a:t>
                      </a:r>
                      <a:endParaRPr lang="nb-NO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 smtClean="0"/>
                        <a:t>HP </a:t>
                      </a:r>
                      <a:r>
                        <a:rPr lang="nb-NO" dirty="0" err="1" smtClean="0"/>
                        <a:t>Lib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18.4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N, C, O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Helium star</a:t>
                      </a:r>
                      <a:endParaRPr lang="nb-NO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 smtClean="0"/>
                        <a:t>GP</a:t>
                      </a:r>
                      <a:r>
                        <a:rPr lang="nb-NO" baseline="0" dirty="0" err="1" smtClean="0"/>
                        <a:t>Com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46.5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N/C&gt;10, </a:t>
                      </a:r>
                      <a:r>
                        <a:rPr lang="nb-NO" dirty="0" err="1" smtClean="0"/>
                        <a:t>no</a:t>
                      </a:r>
                      <a:r>
                        <a:rPr lang="nb-NO" dirty="0" smtClean="0"/>
                        <a:t> Si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WD, halo</a:t>
                      </a:r>
                      <a:endParaRPr lang="nb-NO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 smtClean="0"/>
                        <a:t>V396 Hya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65.1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N/C≥10, </a:t>
                      </a:r>
                      <a:r>
                        <a:rPr lang="nb-NO" dirty="0" err="1" smtClean="0"/>
                        <a:t>no</a:t>
                      </a:r>
                      <a:r>
                        <a:rPr lang="nb-NO" dirty="0" smtClean="0"/>
                        <a:t> Si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WD, halo</a:t>
                      </a:r>
                      <a:endParaRPr lang="nb-NO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 smtClean="0"/>
                        <a:t>J1240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37.4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N/C &gt;1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Helium star</a:t>
                      </a:r>
                      <a:endParaRPr lang="nb-NO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 smtClean="0"/>
                        <a:t>J0804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44.5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N/C&gt;10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Helium star</a:t>
                      </a:r>
                      <a:endParaRPr lang="nb-NO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 smtClean="0"/>
                        <a:t>J0902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48.3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err="1" smtClean="0"/>
                        <a:t>He,Fe</a:t>
                      </a:r>
                      <a:r>
                        <a:rPr lang="nb-NO" dirty="0" smtClean="0"/>
                        <a:t>,</a:t>
                      </a:r>
                      <a:r>
                        <a:rPr lang="nb-NO" baseline="0" dirty="0" smtClean="0"/>
                        <a:t> Si </a:t>
                      </a:r>
                      <a:r>
                        <a:rPr lang="nb-NO" baseline="0" dirty="0" err="1" smtClean="0"/>
                        <a:t>no</a:t>
                      </a:r>
                      <a:r>
                        <a:rPr lang="nb-NO" baseline="0" dirty="0" smtClean="0"/>
                        <a:t> CNO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 smtClean="0"/>
                        <a:t>V406 Hya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34.0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err="1" smtClean="0"/>
                        <a:t>He,Fe</a:t>
                      </a:r>
                      <a:r>
                        <a:rPr lang="nb-NO" dirty="0" smtClean="0"/>
                        <a:t>, </a:t>
                      </a:r>
                      <a:r>
                        <a:rPr lang="nb-NO" dirty="0" err="1" smtClean="0"/>
                        <a:t>Si,Ca</a:t>
                      </a:r>
                      <a:r>
                        <a:rPr lang="nb-NO" dirty="0" smtClean="0"/>
                        <a:t>, Na</a:t>
                      </a:r>
                    </a:p>
                    <a:p>
                      <a:r>
                        <a:rPr lang="nb-NO" dirty="0" err="1" smtClean="0"/>
                        <a:t>no</a:t>
                      </a:r>
                      <a:r>
                        <a:rPr lang="nb-NO" dirty="0" smtClean="0"/>
                        <a:t> CNO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0000" name="Text Placeholder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endParaRPr lang="nb-NO" smtClean="0"/>
          </a:p>
          <a:p>
            <a:pPr eaLnBrk="1" hangingPunct="1"/>
            <a:endParaRPr lang="nb-NO" smtClean="0"/>
          </a:p>
          <a:p>
            <a:pPr eaLnBrk="1" hangingPunct="1"/>
            <a:endParaRPr lang="nb-NO" smtClean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Solheim_Tübingen 19.08.10</a:t>
            </a:r>
            <a:endParaRPr lang="nb-N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z="4000" smtClean="0"/>
              <a:t>Conclusions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 rtlCol="0">
            <a:normAutofit fontScale="5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nb-NO" dirty="0" err="1" smtClean="0"/>
              <a:t>Numberof</a:t>
            </a:r>
            <a:r>
              <a:rPr lang="nb-NO" dirty="0" smtClean="0"/>
              <a:t> AM </a:t>
            </a:r>
            <a:r>
              <a:rPr lang="nb-NO" dirty="0" err="1" smtClean="0"/>
              <a:t>CVnincreased</a:t>
            </a:r>
            <a:r>
              <a:rPr lang="nb-NO" dirty="0" smtClean="0"/>
              <a:t> pga surveys and </a:t>
            </a:r>
            <a:r>
              <a:rPr lang="nb-NO" dirty="0" err="1" smtClean="0"/>
              <a:t>dedicatedsearches</a:t>
            </a:r>
            <a:r>
              <a:rPr lang="nb-NO" dirty="0" smtClean="0"/>
              <a:t> – </a:t>
            </a:r>
            <a:r>
              <a:rPr lang="nb-NO" dirty="0" err="1" smtClean="0"/>
              <a:t>willcontinue</a:t>
            </a:r>
            <a:r>
              <a:rPr lang="nb-NO" dirty="0" smtClean="0"/>
              <a:t> and </a:t>
            </a:r>
            <a:r>
              <a:rPr lang="nb-NO" dirty="0" err="1" smtClean="0"/>
              <a:t>find</a:t>
            </a:r>
            <a:r>
              <a:rPr lang="nb-NO" dirty="0" smtClean="0"/>
              <a:t> more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nb-NO" dirty="0" smtClean="0"/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nb-NO" dirty="0" smtClean="0"/>
              <a:t>The </a:t>
            </a:r>
            <a:r>
              <a:rPr lang="nb-NO" dirty="0" err="1" smtClean="0"/>
              <a:t>variety</a:t>
            </a:r>
            <a:r>
              <a:rPr lang="nb-NO" dirty="0" smtClean="0"/>
              <a:t> is  </a:t>
            </a:r>
            <a:r>
              <a:rPr lang="nb-NO" dirty="0" err="1" smtClean="0"/>
              <a:t>increasing</a:t>
            </a:r>
            <a:r>
              <a:rPr lang="nb-NO" dirty="0" smtClean="0"/>
              <a:t>: </a:t>
            </a:r>
            <a:r>
              <a:rPr lang="nb-NO" dirty="0" err="1" smtClean="0"/>
              <a:t>ultrashort</a:t>
            </a:r>
            <a:r>
              <a:rPr lang="nb-NO" dirty="0" smtClean="0"/>
              <a:t> P, </a:t>
            </a:r>
            <a:r>
              <a:rPr lang="nb-NO" dirty="0" err="1" smtClean="0"/>
              <a:t>eclipsing</a:t>
            </a:r>
            <a:r>
              <a:rPr lang="nb-NO" dirty="0" smtClean="0"/>
              <a:t>, </a:t>
            </a:r>
            <a:r>
              <a:rPr lang="nb-NO" dirty="0" err="1" smtClean="0"/>
              <a:t>magnetic</a:t>
            </a:r>
            <a:r>
              <a:rPr lang="nb-NO" dirty="0" smtClean="0"/>
              <a:t> , halo </a:t>
            </a:r>
            <a:r>
              <a:rPr lang="nb-NO" dirty="0" err="1" smtClean="0"/>
              <a:t>objects</a:t>
            </a:r>
            <a:r>
              <a:rPr lang="nb-NO" dirty="0" smtClean="0"/>
              <a:t>, </a:t>
            </a:r>
            <a:r>
              <a:rPr lang="nb-NO" dirty="0" err="1" smtClean="0"/>
              <a:t>Periodchange</a:t>
            </a:r>
            <a:r>
              <a:rPr lang="nb-NO" dirty="0" smtClean="0"/>
              <a:t>  (</a:t>
            </a:r>
            <a:r>
              <a:rPr lang="nb-NO" dirty="0" err="1" smtClean="0"/>
              <a:t>decreasing</a:t>
            </a:r>
            <a:r>
              <a:rPr lang="nb-NO" dirty="0" smtClean="0"/>
              <a:t>) , superhumpers,  </a:t>
            </a:r>
            <a:r>
              <a:rPr lang="nb-NO" dirty="0" err="1" smtClean="0"/>
              <a:t>he-nova</a:t>
            </a:r>
            <a:r>
              <a:rPr lang="nb-NO" dirty="0" smtClean="0"/>
              <a:t> (V455 </a:t>
            </a:r>
            <a:r>
              <a:rPr lang="nb-NO" dirty="0" err="1" smtClean="0"/>
              <a:t>Puppis</a:t>
            </a:r>
            <a:r>
              <a:rPr lang="nb-NO" dirty="0" smtClean="0"/>
              <a:t>), </a:t>
            </a:r>
            <a:r>
              <a:rPr lang="nb-NO" dirty="0" err="1" smtClean="0"/>
              <a:t>sub-luminous</a:t>
            </a:r>
            <a:r>
              <a:rPr lang="nb-NO" dirty="0" smtClean="0"/>
              <a:t> supernova type Ib (SN2005E) or   SN .</a:t>
            </a:r>
            <a:r>
              <a:rPr lang="nb-NO" dirty="0" err="1" smtClean="0"/>
              <a:t>Ia</a:t>
            </a:r>
            <a:endParaRPr lang="nb-NO" dirty="0" smtClean="0"/>
          </a:p>
          <a:p>
            <a:pPr lvl="1" eaLnBrk="1" fontAlgn="auto" hangingPunct="1">
              <a:spcAft>
                <a:spcPts val="0"/>
              </a:spcAft>
              <a:buFont typeface="Arial"/>
              <a:buChar char="–"/>
              <a:defRPr/>
            </a:pPr>
            <a:r>
              <a:rPr lang="nb-NO" dirty="0" smtClean="0"/>
              <a:t>Missing: </a:t>
            </a:r>
            <a:r>
              <a:rPr lang="nb-NO" dirty="0" err="1" smtClean="0"/>
              <a:t>Pulsating</a:t>
            </a:r>
            <a:r>
              <a:rPr lang="nb-NO" dirty="0" smtClean="0"/>
              <a:t> AM </a:t>
            </a:r>
            <a:r>
              <a:rPr lang="nb-NO" dirty="0" err="1" smtClean="0"/>
              <a:t>CVns</a:t>
            </a:r>
            <a:r>
              <a:rPr lang="nb-NO" dirty="0" smtClean="0"/>
              <a:t>; </a:t>
            </a:r>
            <a:r>
              <a:rPr lang="nb-NO" dirty="0" err="1" smtClean="0"/>
              <a:t>Remains</a:t>
            </a:r>
            <a:r>
              <a:rPr lang="nb-NO" dirty="0" smtClean="0"/>
              <a:t>: WD + </a:t>
            </a:r>
            <a:r>
              <a:rPr lang="nb-NO" dirty="0" err="1" smtClean="0"/>
              <a:t>substellarcompanion</a:t>
            </a:r>
            <a:endParaRPr lang="nb-NO" dirty="0" smtClean="0"/>
          </a:p>
          <a:p>
            <a:pPr lvl="1" eaLnBrk="1" fontAlgn="auto" hangingPunct="1">
              <a:spcAft>
                <a:spcPts val="0"/>
              </a:spcAft>
              <a:buFont typeface="Arial"/>
              <a:buChar char="–"/>
              <a:defRPr/>
            </a:pPr>
            <a:endParaRPr lang="nb-NO" dirty="0" smtClean="0"/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nb-NO" dirty="0" err="1" smtClean="0"/>
              <a:t>Improvedtheory</a:t>
            </a:r>
            <a:r>
              <a:rPr lang="nb-NO" dirty="0" smtClean="0"/>
              <a:t>: stellar </a:t>
            </a:r>
            <a:r>
              <a:rPr lang="nb-NO" dirty="0" err="1" smtClean="0"/>
              <a:t>models</a:t>
            </a:r>
            <a:r>
              <a:rPr lang="nb-NO" dirty="0" smtClean="0"/>
              <a:t>, </a:t>
            </a:r>
            <a:r>
              <a:rPr lang="nb-NO" dirty="0" err="1" smtClean="0"/>
              <a:t>binaryevolution</a:t>
            </a:r>
            <a:r>
              <a:rPr lang="nb-NO" dirty="0" smtClean="0"/>
              <a:t>, </a:t>
            </a:r>
            <a:r>
              <a:rPr lang="nb-NO" dirty="0" err="1" smtClean="0"/>
              <a:t>theaccrtionprocess</a:t>
            </a:r>
            <a:r>
              <a:rPr lang="nb-NO" dirty="0" smtClean="0"/>
              <a:t>, </a:t>
            </a:r>
            <a:r>
              <a:rPr lang="nb-NO" dirty="0" err="1" smtClean="0"/>
              <a:t>spectralmodels</a:t>
            </a:r>
            <a:r>
              <a:rPr lang="nb-NO" dirty="0" smtClean="0"/>
              <a:t>, </a:t>
            </a:r>
            <a:r>
              <a:rPr lang="nb-NO" dirty="0" err="1" smtClean="0"/>
              <a:t>theCE-phase</a:t>
            </a:r>
            <a:endParaRPr lang="nb-NO" dirty="0" smtClean="0"/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nb-NO" dirty="0" smtClean="0"/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nb-NO" dirty="0" smtClean="0"/>
              <a:t>Large </a:t>
            </a:r>
            <a:r>
              <a:rPr lang="nb-NO" dirty="0" err="1" smtClean="0"/>
              <a:t>telescopes</a:t>
            </a:r>
            <a:r>
              <a:rPr lang="nb-NO" dirty="0" smtClean="0"/>
              <a:t> for </a:t>
            </a:r>
            <a:r>
              <a:rPr lang="nb-NO" dirty="0" err="1" smtClean="0"/>
              <a:t>time-resolvedspectra</a:t>
            </a:r>
            <a:r>
              <a:rPr lang="nb-NO" dirty="0" smtClean="0"/>
              <a:t>;</a:t>
            </a:r>
            <a:r>
              <a:rPr lang="nb-NO" dirty="0" err="1" smtClean="0"/>
              <a:t>X-rays</a:t>
            </a:r>
            <a:r>
              <a:rPr lang="nb-NO" dirty="0" smtClean="0"/>
              <a:t> and UV </a:t>
            </a:r>
            <a:r>
              <a:rPr lang="nb-NO" dirty="0" err="1" smtClean="0"/>
              <a:t>detections</a:t>
            </a:r>
            <a:r>
              <a:rPr lang="nb-NO" dirty="0" smtClean="0"/>
              <a:t>, </a:t>
            </a:r>
            <a:r>
              <a:rPr lang="nb-NO" dirty="0" err="1" smtClean="0"/>
              <a:t>Dopplertomography</a:t>
            </a:r>
            <a:r>
              <a:rPr lang="nb-NO" dirty="0" smtClean="0"/>
              <a:t>, spikes and </a:t>
            </a:r>
            <a:r>
              <a:rPr lang="nb-NO" dirty="0" err="1" smtClean="0"/>
              <a:t>S-waves</a:t>
            </a:r>
            <a:r>
              <a:rPr lang="nb-NO" dirty="0" smtClean="0"/>
              <a:t>, Hubble </a:t>
            </a:r>
            <a:r>
              <a:rPr lang="nb-NO" dirty="0" err="1" smtClean="0"/>
              <a:t>astrometry</a:t>
            </a:r>
            <a:r>
              <a:rPr lang="nb-NO" dirty="0" smtClean="0"/>
              <a:t>, </a:t>
            </a:r>
            <a:r>
              <a:rPr lang="nb-NO" dirty="0" err="1" smtClean="0"/>
              <a:t>eclipsingobject</a:t>
            </a:r>
            <a:r>
              <a:rPr lang="nb-NO" dirty="0" smtClean="0"/>
              <a:t>  … </a:t>
            </a:r>
            <a:r>
              <a:rPr lang="nb-NO" dirty="0" err="1" smtClean="0"/>
              <a:t>newkinematicmassdeterminations</a:t>
            </a:r>
            <a:r>
              <a:rPr lang="nb-NO" dirty="0" smtClean="0"/>
              <a:t>…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–"/>
              <a:defRPr/>
            </a:pPr>
            <a:r>
              <a:rPr lang="nb-NO" dirty="0" smtClean="0"/>
              <a:t>Missing: </a:t>
            </a:r>
            <a:r>
              <a:rPr lang="nb-NO" dirty="0" err="1" smtClean="0"/>
              <a:t>Good</a:t>
            </a:r>
            <a:r>
              <a:rPr lang="nb-NO" dirty="0" smtClean="0"/>
              <a:t> UV </a:t>
            </a:r>
            <a:r>
              <a:rPr lang="nb-NO" dirty="0" err="1" smtClean="0"/>
              <a:t>spectroscopy</a:t>
            </a:r>
            <a:endParaRPr lang="nb-NO" dirty="0" smtClean="0"/>
          </a:p>
          <a:p>
            <a:pPr lvl="1" eaLnBrk="1" fontAlgn="auto" hangingPunct="1">
              <a:spcAft>
                <a:spcPts val="0"/>
              </a:spcAft>
              <a:buFont typeface="Arial"/>
              <a:buChar char="–"/>
              <a:defRPr/>
            </a:pPr>
            <a:endParaRPr lang="nb-NO" dirty="0" smtClean="0"/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nb-NO" dirty="0" err="1" smtClean="0"/>
              <a:t>Futurelowfrequencycalibrators</a:t>
            </a:r>
            <a:r>
              <a:rPr lang="nb-NO" dirty="0" smtClean="0"/>
              <a:t> for </a:t>
            </a:r>
            <a:r>
              <a:rPr lang="nb-NO" dirty="0" err="1" smtClean="0"/>
              <a:t>LISA-experiment</a:t>
            </a:r>
            <a:r>
              <a:rPr lang="nb-NO" dirty="0" smtClean="0"/>
              <a:t>, </a:t>
            </a:r>
            <a:r>
              <a:rPr lang="nb-NO" dirty="0" err="1" smtClean="0"/>
              <a:t>understandingof</a:t>
            </a:r>
            <a:r>
              <a:rPr lang="nb-NO" dirty="0" smtClean="0"/>
              <a:t> GR </a:t>
            </a:r>
            <a:r>
              <a:rPr lang="nb-NO" dirty="0" err="1" smtClean="0"/>
              <a:t>radiation</a:t>
            </a:r>
            <a:endParaRPr lang="nb-NO" dirty="0" smtClean="0"/>
          </a:p>
          <a:p>
            <a:pPr lvl="1" eaLnBrk="1" fontAlgn="auto" hangingPunct="1">
              <a:spcAft>
                <a:spcPts val="0"/>
              </a:spcAft>
              <a:buFont typeface="Arial"/>
              <a:buChar char="–"/>
              <a:defRPr/>
            </a:pPr>
            <a:endParaRPr lang="nb-NO" dirty="0" smtClean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Solheim_Tübingen 19.08.10</a:t>
            </a:r>
            <a:endParaRPr lang="nb-N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17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6" name="TextBox 4"/>
          <p:cNvSpPr txBox="1">
            <a:spLocks noChangeArrowheads="1"/>
          </p:cNvSpPr>
          <p:nvPr/>
        </p:nvSpPr>
        <p:spPr bwMode="auto">
          <a:xfrm>
            <a:off x="0" y="538163"/>
            <a:ext cx="275113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3600">
                <a:solidFill>
                  <a:srgbClr val="FFFFFF"/>
                </a:solidFill>
                <a:latin typeface="Calibri" pitchFamily="34" charset="0"/>
              </a:rPr>
              <a:t>THE END</a:t>
            </a:r>
          </a:p>
        </p:txBody>
      </p:sp>
      <p:sp>
        <p:nvSpPr>
          <p:cNvPr id="41987" name="TextBox 5"/>
          <p:cNvSpPr txBox="1">
            <a:spLocks noChangeArrowheads="1"/>
          </p:cNvSpPr>
          <p:nvPr/>
        </p:nvSpPr>
        <p:spPr bwMode="auto">
          <a:xfrm>
            <a:off x="3792538" y="5783263"/>
            <a:ext cx="2335212" cy="3698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b-NO">
                <a:latin typeface="Calibri" pitchFamily="34" charset="0"/>
              </a:rPr>
              <a:t>MORE: PASP, Oct 2010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Solheim_Tübingen 19.08.10</a:t>
            </a:r>
            <a:endParaRPr lang="nb-N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" descr="AMnumbers.eps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8625" y="717550"/>
            <a:ext cx="5584825" cy="55848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18434" name="Picture 2"/>
          <p:cNvPicPr>
            <a:picLocks noChangeAspect="1"/>
          </p:cNvPicPr>
          <p:nvPr/>
        </p:nvPicPr>
        <p:blipFill>
          <a:blip r:embed="rId3"/>
          <a:srcRect t="9293" r="9845" b="26463"/>
          <a:stretch>
            <a:fillRect/>
          </a:stretch>
        </p:blipFill>
        <p:spPr bwMode="auto">
          <a:xfrm>
            <a:off x="2633663" y="3698875"/>
            <a:ext cx="1133475" cy="104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94300" y="4741863"/>
            <a:ext cx="1724025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Solheim_Tübingen 19.08.10</a:t>
            </a:r>
            <a:endParaRPr lang="nb-N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DISTRIBUTION OF AM CVNs</a:t>
            </a:r>
          </a:p>
        </p:txBody>
      </p:sp>
      <p:pic>
        <p:nvPicPr>
          <p:cNvPr id="19458" name="Content Placeholder 3" descr="Fig01_MapGalRev.eps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-4703" b="-6136"/>
          <a:stretch>
            <a:fillRect/>
          </a:stretch>
        </p:blipFill>
        <p:spPr>
          <a:xfrm>
            <a:off x="1433513" y="1012825"/>
            <a:ext cx="6283325" cy="3535363"/>
          </a:xfrm>
        </p:spPr>
      </p:pic>
      <p:sp>
        <p:nvSpPr>
          <p:cNvPr id="19459" name="Text Placeholder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nb-NO" smtClean="0"/>
              <a:t>Only 3 objectsbelowgalacticequatoroutof 25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Solheim_Tübingen 19.08.10</a:t>
            </a:r>
            <a:endParaRPr lang="nb-N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3200" smtClean="0"/>
              <a:t>AM CVns of various kinds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417638"/>
          <a:ext cx="8229600" cy="4719637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645920"/>
                <a:gridCol w="1995085"/>
                <a:gridCol w="808097"/>
                <a:gridCol w="2347329"/>
                <a:gridCol w="1433169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Direct impact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P(min</a:t>
                      </a:r>
                      <a:r>
                        <a:rPr lang="en-GB" dirty="0" smtClean="0"/>
                        <a:t>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Mag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Spectrum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Mass</a:t>
                      </a:r>
                      <a:r>
                        <a:rPr lang="en-GB" baseline="0" dirty="0" smtClean="0"/>
                        <a:t> transfer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HM </a:t>
                      </a:r>
                      <a:r>
                        <a:rPr lang="en-GB" dirty="0" err="1" smtClean="0"/>
                        <a:t>CNc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5.36   Direct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X-rays,</a:t>
                      </a:r>
                      <a:r>
                        <a:rPr lang="en-GB" baseline="0" dirty="0" smtClean="0"/>
                        <a:t> faint </a:t>
                      </a:r>
                      <a:r>
                        <a:rPr lang="en-GB" baseline="0" dirty="0" err="1" smtClean="0"/>
                        <a:t>emm</a:t>
                      </a:r>
                      <a:r>
                        <a:rPr lang="en-GB" baseline="0" dirty="0" smtClean="0"/>
                        <a:t>, </a:t>
                      </a:r>
                      <a:r>
                        <a:rPr lang="en-GB" baseline="0" dirty="0" err="1" smtClean="0"/>
                        <a:t>pol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10</a:t>
                      </a:r>
                      <a:r>
                        <a:rPr lang="en-GB" baseline="30000" dirty="0" smtClean="0"/>
                        <a:t>-7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ES </a:t>
                      </a:r>
                      <a:r>
                        <a:rPr lang="en-GB" dirty="0" err="1" smtClean="0"/>
                        <a:t>Cet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10.3   Direct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emission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5x10</a:t>
                      </a:r>
                      <a:r>
                        <a:rPr lang="en-GB" baseline="30000" dirty="0" smtClean="0"/>
                        <a:t>-7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AM </a:t>
                      </a:r>
                      <a:r>
                        <a:rPr lang="en-GB" dirty="0" err="1" smtClean="0"/>
                        <a:t>CVn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17.1   Disc-large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Absorption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7x10</a:t>
                      </a:r>
                      <a:r>
                        <a:rPr lang="en-GB" baseline="30000" dirty="0" smtClean="0"/>
                        <a:t>-9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V803</a:t>
                      </a:r>
                      <a:r>
                        <a:rPr lang="en-GB" baseline="0" dirty="0" err="1" smtClean="0"/>
                        <a:t>Cen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26.6   Disc-variable  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13-17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Emission/Absorption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0.6-1.6x10</a:t>
                      </a:r>
                      <a:r>
                        <a:rPr lang="en-GB" baseline="30000" dirty="0" smtClean="0"/>
                        <a:t>´9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SDSS</a:t>
                      </a:r>
                      <a:r>
                        <a:rPr lang="en-GB" baseline="0" dirty="0" smtClean="0"/>
                        <a:t> J0926+36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28.3   Disc variable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19-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Eclipsing</a:t>
                      </a:r>
                      <a:r>
                        <a:rPr lang="en-GB" baseline="0" dirty="0" err="1" smtClean="0"/>
                        <a:t>Emm</a:t>
                      </a:r>
                      <a:r>
                        <a:rPr lang="en-GB" baseline="0" dirty="0" smtClean="0"/>
                        <a:t>/Abs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10</a:t>
                      </a:r>
                      <a:r>
                        <a:rPr lang="en-GB" baseline="30000" dirty="0" smtClean="0"/>
                        <a:t>-11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SDSS J1240-01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37.5   Disc var.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18-20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Emmission</a:t>
                      </a:r>
                      <a:r>
                        <a:rPr lang="en-GB" dirty="0" smtClean="0"/>
                        <a:t>/Absorption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GP Com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46.5  Disc small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Emission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&lt; 4x10</a:t>
                      </a:r>
                      <a:r>
                        <a:rPr lang="en-GB" baseline="30000" dirty="0" smtClean="0"/>
                        <a:t>´12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V396 </a:t>
                      </a:r>
                      <a:r>
                        <a:rPr lang="en-GB" dirty="0" err="1" smtClean="0"/>
                        <a:t>Hya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65.1 Disc small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Emission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10</a:t>
                      </a:r>
                      <a:r>
                        <a:rPr lang="en-GB" baseline="30000" dirty="0" smtClean="0"/>
                        <a:t>-13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Solheim_Tübingen 19.08.10</a:t>
            </a:r>
            <a:endParaRPr lang="nb-N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4" descr="Fig15_V803CenRev.eps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90650" y="490538"/>
            <a:ext cx="5864225" cy="593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Solheim_Tübingen 19.08.10</a:t>
            </a:r>
            <a:endParaRPr lang="nb-N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b-NO" dirty="0" err="1" smtClean="0"/>
              <a:t>Completenessofspectroscopicfollow</a:t>
            </a:r>
            <a:r>
              <a:rPr lang="nb-NO" dirty="0" smtClean="0"/>
              <a:t> up in </a:t>
            </a:r>
            <a:r>
              <a:rPr lang="nb-NO" dirty="0" err="1" smtClean="0"/>
              <a:t>the</a:t>
            </a:r>
            <a:r>
              <a:rPr lang="nb-NO" dirty="0" smtClean="0"/>
              <a:t> SDSS</a:t>
            </a:r>
            <a:endParaRPr lang="nb-NO" dirty="0"/>
          </a:p>
        </p:txBody>
      </p:sp>
      <p:pic>
        <p:nvPicPr>
          <p:cNvPr id="22530" name="Picture Placeholder 4" descr="Fig12_ComplRev.eps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-10014" r="-10014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nb-NO" dirty="0" smtClean="0"/>
              <a:t>15 AM </a:t>
            </a:r>
            <a:r>
              <a:rPr lang="nb-NO" dirty="0" err="1" smtClean="0"/>
              <a:t>CVn</a:t>
            </a:r>
            <a:r>
              <a:rPr lang="nb-NO" dirty="0" smtClean="0"/>
              <a:t> stars </a:t>
            </a:r>
            <a:r>
              <a:rPr lang="nb-NO" dirty="0" err="1" smtClean="0"/>
              <a:t>arefound</a:t>
            </a:r>
            <a:r>
              <a:rPr lang="nb-NO" dirty="0" smtClean="0"/>
              <a:t> in </a:t>
            </a:r>
            <a:r>
              <a:rPr lang="nb-NO" dirty="0" err="1" smtClean="0"/>
              <a:t>the</a:t>
            </a:r>
            <a:r>
              <a:rPr lang="nb-NO" dirty="0" smtClean="0"/>
              <a:t> SDSS so far (11 </a:t>
            </a:r>
            <a:r>
              <a:rPr lang="nb-NO" dirty="0" err="1" smtClean="0"/>
              <a:t>new</a:t>
            </a:r>
            <a:r>
              <a:rPr lang="nb-NO" dirty="0" smtClean="0"/>
              <a:t>)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endParaRPr/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nb-NO" dirty="0" err="1" smtClean="0"/>
              <a:t>Roeloefs</a:t>
            </a:r>
            <a:r>
              <a:rPr lang="nb-NO" dirty="0" smtClean="0"/>
              <a:t> et al. 2005, 2007</a:t>
            </a:r>
            <a:endParaRPr lang="nb-NO" dirty="0"/>
          </a:p>
        </p:txBody>
      </p:sp>
      <p:sp>
        <p:nvSpPr>
          <p:cNvPr id="22532" name="TextBox 5"/>
          <p:cNvSpPr txBox="1">
            <a:spLocks noChangeArrowheads="1"/>
          </p:cNvSpPr>
          <p:nvPr/>
        </p:nvSpPr>
        <p:spPr bwMode="auto">
          <a:xfrm>
            <a:off x="2981325" y="2963863"/>
            <a:ext cx="14112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b-NO">
                <a:solidFill>
                  <a:srgbClr val="FF0000"/>
                </a:solidFill>
                <a:latin typeface="Calibri" pitchFamily="34" charset="0"/>
              </a:rPr>
              <a:t>DA cooling</a:t>
            </a:r>
          </a:p>
        </p:txBody>
      </p:sp>
      <p:sp>
        <p:nvSpPr>
          <p:cNvPr id="22533" name="TextBox 6"/>
          <p:cNvSpPr txBox="1">
            <a:spLocks noChangeArrowheads="1"/>
          </p:cNvSpPr>
          <p:nvPr/>
        </p:nvSpPr>
        <p:spPr bwMode="auto">
          <a:xfrm>
            <a:off x="2981325" y="2011363"/>
            <a:ext cx="14112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b-NO">
                <a:solidFill>
                  <a:srgbClr val="FF0000"/>
                </a:solidFill>
                <a:latin typeface="Calibri" pitchFamily="34" charset="0"/>
              </a:rPr>
              <a:t>DB cooling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Solheim_Tübingen 19.08.10</a:t>
            </a:r>
            <a:endParaRPr lang="nb-N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GB" smtClean="0"/>
          </a:p>
        </p:txBody>
      </p:sp>
      <p:pic>
        <p:nvPicPr>
          <p:cNvPr id="23554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509588"/>
            <a:ext cx="8218488" cy="566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Solheim_Tübingen 19.08.10</a:t>
            </a:r>
            <a:endParaRPr lang="nb-N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b-NO" dirty="0" smtClean="0"/>
              <a:t>The </a:t>
            </a:r>
            <a:r>
              <a:rPr lang="nb-NO" dirty="0" err="1" smtClean="0"/>
              <a:t>twoultrashort-period</a:t>
            </a:r>
            <a:r>
              <a:rPr lang="nb-NO" dirty="0" smtClean="0"/>
              <a:t> AM </a:t>
            </a:r>
            <a:r>
              <a:rPr lang="nb-NO" dirty="0" err="1" smtClean="0"/>
              <a:t>CVNsX-raydetected</a:t>
            </a:r>
            <a:r>
              <a:rPr lang="nb-NO" dirty="0" smtClean="0"/>
              <a:t/>
            </a:r>
            <a:br>
              <a:rPr lang="nb-NO" dirty="0" smtClean="0"/>
            </a:br>
            <a:r>
              <a:rPr lang="nb-NO" dirty="0" err="1" smtClean="0"/>
              <a:t>dP/dt</a:t>
            </a:r>
            <a:r>
              <a:rPr lang="nb-NO" dirty="0" smtClean="0"/>
              <a:t>&lt; 0</a:t>
            </a:r>
            <a:endParaRPr lang="nb-NO" dirty="0"/>
          </a:p>
        </p:txBody>
      </p:sp>
      <p:pic>
        <p:nvPicPr>
          <p:cNvPr id="24578" name="Picture Placeholder 4" descr="Fig13_XopticRev.eps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-2849" b="751"/>
          <a:stretch>
            <a:fillRect/>
          </a:stretch>
        </p:blipFill>
        <p:spPr>
          <a:xfrm>
            <a:off x="828675" y="706438"/>
            <a:ext cx="7585075" cy="3475037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nb-NO" dirty="0" smtClean="0"/>
              <a:t>V307 </a:t>
            </a:r>
            <a:r>
              <a:rPr lang="nb-NO" dirty="0" err="1" smtClean="0"/>
              <a:t>Vul</a:t>
            </a:r>
            <a:r>
              <a:rPr lang="nb-NO" dirty="0" smtClean="0"/>
              <a:t>: P = 9.48 min,     HM </a:t>
            </a:r>
            <a:r>
              <a:rPr lang="nb-NO" dirty="0" err="1" smtClean="0"/>
              <a:t>Cnc</a:t>
            </a:r>
            <a:r>
              <a:rPr lang="nb-NO" dirty="0" smtClean="0"/>
              <a:t>: P= 5.36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nb-NO" dirty="0" err="1" smtClean="0"/>
              <a:t>kT</a:t>
            </a:r>
            <a:r>
              <a:rPr lang="nb-NO" dirty="0" smtClean="0"/>
              <a:t>= 67 </a:t>
            </a:r>
            <a:r>
              <a:rPr lang="nb-NO" dirty="0" err="1" smtClean="0"/>
              <a:t>eVkT</a:t>
            </a:r>
            <a:r>
              <a:rPr lang="nb-NO" dirty="0" smtClean="0"/>
              <a:t>= 65 </a:t>
            </a:r>
            <a:r>
              <a:rPr lang="nb-NO" dirty="0" err="1" smtClean="0"/>
              <a:t>eV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nb-NO" dirty="0" smtClean="0"/>
              <a:t>							(Wood  2009)</a:t>
            </a:r>
            <a:endParaRPr lang="nb-N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Solheim_Tübingen 19.08.10</a:t>
            </a:r>
            <a:endParaRPr lang="nb-N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2162</TotalTime>
  <Words>582</Words>
  <Application>Microsoft Macintosh PowerPoint</Application>
  <PresentationFormat>On-screen Show (4:3)</PresentationFormat>
  <Paragraphs>207</Paragraphs>
  <Slides>26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Entwurfsvorlage</vt:lpstr>
      </vt:variant>
      <vt:variant>
        <vt:i4>1</vt:i4>
      </vt:variant>
      <vt:variant>
        <vt:lpstr>Folientitel</vt:lpstr>
      </vt:variant>
      <vt:variant>
        <vt:i4>26</vt:i4>
      </vt:variant>
    </vt:vector>
  </HeadingPairs>
  <TitlesOfParts>
    <vt:vector size="29" baseType="lpstr">
      <vt:lpstr>Arial</vt:lpstr>
      <vt:lpstr>Calibri</vt:lpstr>
      <vt:lpstr>Office Theme</vt:lpstr>
      <vt:lpstr>AM CVN stars -an update</vt:lpstr>
      <vt:lpstr>AM CVn  stars:   </vt:lpstr>
      <vt:lpstr>Folie 3</vt:lpstr>
      <vt:lpstr>DISTRIBUTION OF AM CVNs</vt:lpstr>
      <vt:lpstr>AM CVns of various kinds</vt:lpstr>
      <vt:lpstr>Folie 6</vt:lpstr>
      <vt:lpstr>Completenessofspectroscopicfollow up in the SDSS</vt:lpstr>
      <vt:lpstr>Folie 8</vt:lpstr>
      <vt:lpstr>The twoultrashort-period AM CVNsX-raydetected dP/dt&lt; 0</vt:lpstr>
      <vt:lpstr>DirectInpactDetails</vt:lpstr>
      <vt:lpstr>Electric star model (No accretion)</vt:lpstr>
      <vt:lpstr>Folie 12</vt:lpstr>
      <vt:lpstr>Birth rates and criteria for stable mass transfer</vt:lpstr>
      <vt:lpstr>Helium star donors birthrates: optimistic and pessimistic</vt:lpstr>
      <vt:lpstr>AM CVnevolution:  Radius and Mass transfer rates </vt:lpstr>
      <vt:lpstr>Helium nova: V455 Puppisexpanding bipolar cone</vt:lpstr>
      <vt:lpstr>Mass transfer for AM CVnswith helium WD donors</vt:lpstr>
      <vt:lpstr>Mass transfer,  Accretor Temp,  MV</vt:lpstr>
      <vt:lpstr>Evolutionofabinary system -dependingon initial periodafter CE event for helium star donors</vt:lpstr>
      <vt:lpstr>Evolutionof Helium star donors</vt:lpstr>
      <vt:lpstr>Mass-radiusrelations for AM CVn stars  Roche-lobefilling donor</vt:lpstr>
      <vt:lpstr>Donor M-R Relationscomparedwithobservations</vt:lpstr>
      <vt:lpstr>Abundance ratio XN/Xc</vt:lpstr>
      <vt:lpstr>Conclusions  Suggested Birth Channels</vt:lpstr>
      <vt:lpstr>Conclusions</vt:lpstr>
      <vt:lpstr>Folie 26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 CVn update </dc:title>
  <dc:creator>Jan-Erik</dc:creator>
  <cp:lastModifiedBy>Administrator</cp:lastModifiedBy>
  <cp:revision>16</cp:revision>
  <dcterms:created xsi:type="dcterms:W3CDTF">2010-08-17T12:28:20Z</dcterms:created>
  <dcterms:modified xsi:type="dcterms:W3CDTF">2010-08-19T12:56:47Z</dcterms:modified>
</cp:coreProperties>
</file>