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425" r:id="rId2"/>
    <p:sldId id="539" r:id="rId3"/>
    <p:sldId id="540" r:id="rId4"/>
    <p:sldId id="541" r:id="rId5"/>
    <p:sldId id="542" r:id="rId6"/>
    <p:sldId id="543" r:id="rId7"/>
    <p:sldId id="545" r:id="rId8"/>
    <p:sldId id="544" r:id="rId9"/>
    <p:sldId id="546" r:id="rId10"/>
    <p:sldId id="547" r:id="rId11"/>
    <p:sldId id="549" r:id="rId12"/>
    <p:sldId id="548" r:id="rId13"/>
    <p:sldId id="550" r:id="rId14"/>
    <p:sldId id="551" r:id="rId15"/>
    <p:sldId id="552" r:id="rId16"/>
    <p:sldId id="554" r:id="rId17"/>
    <p:sldId id="553" r:id="rId18"/>
    <p:sldId id="358" r:id="rId19"/>
    <p:sldId id="519" r:id="rId20"/>
    <p:sldId id="527" r:id="rId21"/>
    <p:sldId id="271" r:id="rId22"/>
    <p:sldId id="529" r:id="rId23"/>
    <p:sldId id="520" r:id="rId24"/>
    <p:sldId id="521" r:id="rId25"/>
    <p:sldId id="556" r:id="rId26"/>
    <p:sldId id="557" r:id="rId27"/>
    <p:sldId id="558" r:id="rId28"/>
    <p:sldId id="522" r:id="rId29"/>
    <p:sldId id="524" r:id="rId30"/>
    <p:sldId id="523" r:id="rId31"/>
    <p:sldId id="525" r:id="rId32"/>
    <p:sldId id="534" r:id="rId33"/>
    <p:sldId id="537" r:id="rId34"/>
    <p:sldId id="536" r:id="rId35"/>
    <p:sldId id="535" r:id="rId36"/>
    <p:sldId id="526" r:id="rId37"/>
    <p:sldId id="559" r:id="rId38"/>
    <p:sldId id="528" r:id="rId39"/>
    <p:sldId id="530" r:id="rId40"/>
    <p:sldId id="531" r:id="rId41"/>
    <p:sldId id="532" r:id="rId42"/>
    <p:sldId id="533" r:id="rId43"/>
    <p:sldId id="555" r:id="rId4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33"/>
    <a:srgbClr val="333333"/>
    <a:srgbClr val="336600"/>
    <a:srgbClr val="FF66CC"/>
    <a:srgbClr val="0066CC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0929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20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55E8C36-52F5-46B1-BC4A-6A4B3A37FF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159A7-958B-4EC2-9F83-8E29F06CEA8C}" type="slidenum">
              <a:rPr lang="en-US"/>
              <a:pPr/>
              <a:t>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B6154-A7C7-4B38-8B3F-0138A634F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631B1-319F-4301-A1C3-237C404DD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EDE4B-D147-4781-ABD8-7114D1E8F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788D-7731-40C5-A461-EB5FB6BAE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B901F-C724-42D8-8BED-15A4D7695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1E49F-6D06-4558-8B01-9D86B281F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193A6-2CB8-4C1C-A38D-9AE63ACD4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1857-70FB-4125-B590-CCC6559B9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41190-9706-466E-8793-6BB7D15D9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5D7CD-0F36-4C73-9533-11F662838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DED6C-C626-42DE-8B6E-5B3944A27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July 15,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STScI Summer Students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4D9D1A8-1F9B-43F3-B5D1-EF6F7F7D93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 August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EUROWD10, Tuebingen</a:t>
            </a:r>
            <a:endParaRPr lang="en-US"/>
          </a:p>
        </p:txBody>
      </p:sp>
      <p:sp>
        <p:nvSpPr>
          <p:cNvPr id="1955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90600" y="914400"/>
            <a:ext cx="7467600" cy="1905000"/>
          </a:xfrm>
        </p:spPr>
        <p:txBody>
          <a:bodyPr/>
          <a:lstStyle/>
          <a:p>
            <a:pPr algn="l"/>
            <a:r>
              <a:rPr lang="en-US" b="1" i="1" dirty="0" smtClean="0"/>
              <a:t>Two Planetary Nuclei with Recent Mass-Loss Events:</a:t>
            </a:r>
            <a:br>
              <a:rPr lang="en-US" b="1" i="1" dirty="0" smtClean="0"/>
            </a:br>
            <a:r>
              <a:rPr lang="en-US" b="1" i="1" dirty="0" smtClean="0"/>
              <a:t>V605 </a:t>
            </a:r>
            <a:r>
              <a:rPr lang="en-US" b="1" i="1" dirty="0" err="1" smtClean="0"/>
              <a:t>Aquilae</a:t>
            </a:r>
            <a:r>
              <a:rPr lang="en-US" b="1" i="1" dirty="0" smtClean="0"/>
              <a:t> &amp; </a:t>
            </a:r>
            <a:r>
              <a:rPr lang="en-US" b="1" i="1" dirty="0" err="1" smtClean="0"/>
              <a:t>Longmore</a:t>
            </a:r>
            <a:r>
              <a:rPr lang="en-US" b="1" i="1" dirty="0" smtClean="0"/>
              <a:t> 4</a:t>
            </a:r>
            <a:endParaRPr lang="en-US" i="1" dirty="0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b="1" i="1" dirty="0"/>
              <a:t>Howard E. </a:t>
            </a:r>
            <a:r>
              <a:rPr lang="en-US" b="1" i="1" dirty="0" smtClean="0"/>
              <a:t>Bond</a:t>
            </a:r>
            <a:endParaRPr lang="en-US" sz="2400" i="1" dirty="0" smtClean="0"/>
          </a:p>
          <a:p>
            <a:r>
              <a:rPr lang="en-US" sz="2400" i="1" dirty="0" smtClean="0"/>
              <a:t>Space </a:t>
            </a:r>
            <a:r>
              <a:rPr lang="en-US" sz="2400" i="1" dirty="0"/>
              <a:t>Telescope Science Institute</a:t>
            </a:r>
          </a:p>
          <a:p>
            <a:r>
              <a:rPr lang="en-US" sz="2400" i="1" dirty="0"/>
              <a:t>Baltimore,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HST </a:t>
            </a:r>
            <a:r>
              <a:rPr lang="en-US" dirty="0" smtClean="0"/>
              <a:t>images in [O </a:t>
            </a:r>
            <a:r>
              <a:rPr lang="en-US" sz="2800" dirty="0" smtClean="0"/>
              <a:t>III</a:t>
            </a:r>
            <a:r>
              <a:rPr lang="en-US" dirty="0" smtClean="0"/>
              <a:t>] and [N </a:t>
            </a:r>
            <a:r>
              <a:rPr lang="en-US" sz="2800" dirty="0" smtClean="0"/>
              <a:t>II</a:t>
            </a:r>
            <a:r>
              <a:rPr lang="en-US" dirty="0" smtClean="0"/>
              <a:t>] clearly show angular expansion from 2001 to 2009 </a:t>
            </a:r>
          </a:p>
          <a:p>
            <a:r>
              <a:rPr lang="en-US" dirty="0" smtClean="0"/>
              <a:t>Expansion is ~9%, consistent with expansion starting at the 1919 event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dirty="0" smtClean="0"/>
              <a:t>Angular Expansion in [O </a:t>
            </a:r>
            <a:r>
              <a:rPr lang="en-US" sz="4000" dirty="0" smtClean="0"/>
              <a:t>III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2001-2009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613737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5" name="Picture 4" descr="v605_anim_oii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926585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5448"/>
            <a:ext cx="7772400" cy="1292352"/>
          </a:xfrm>
        </p:spPr>
        <p:txBody>
          <a:bodyPr/>
          <a:lstStyle/>
          <a:p>
            <a:r>
              <a:rPr lang="en-US" dirty="0" smtClean="0"/>
              <a:t>Angular Expansion in [N </a:t>
            </a:r>
            <a:r>
              <a:rPr lang="en-US" sz="4000" dirty="0" smtClean="0"/>
              <a:t>II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2001-2009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613737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15" name="Picture 14" descr="v605_anim_ni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00200"/>
            <a:ext cx="7926585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Detection of Central 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star is not seen in </a:t>
            </a:r>
            <a:r>
              <a:rPr lang="en-US" i="1" dirty="0" smtClean="0"/>
              <a:t>HST </a:t>
            </a:r>
            <a:r>
              <a:rPr lang="en-US" dirty="0" smtClean="0"/>
              <a:t>[O </a:t>
            </a:r>
            <a:r>
              <a:rPr lang="en-US" sz="2800" dirty="0" smtClean="0"/>
              <a:t>III</a:t>
            </a:r>
            <a:r>
              <a:rPr lang="en-US" dirty="0" smtClean="0"/>
              <a:t>] and [N </a:t>
            </a:r>
            <a:r>
              <a:rPr lang="en-US" sz="2800" dirty="0" smtClean="0"/>
              <a:t>II</a:t>
            </a:r>
            <a:r>
              <a:rPr lang="en-US" dirty="0" smtClean="0"/>
              <a:t>] images</a:t>
            </a:r>
          </a:p>
          <a:p>
            <a:r>
              <a:rPr lang="en-US" dirty="0" smtClean="0"/>
              <a:t>Deep image (12,600 sec) in F547M (stellar C </a:t>
            </a:r>
            <a:r>
              <a:rPr lang="en-US" sz="2800" dirty="0" smtClean="0"/>
              <a:t>IV</a:t>
            </a:r>
            <a:r>
              <a:rPr lang="en-US" dirty="0" smtClean="0"/>
              <a:t> emission) dominated by slightly non-stellar “hot spot”</a:t>
            </a:r>
          </a:p>
          <a:p>
            <a:r>
              <a:rPr lang="en-US" dirty="0" smtClean="0"/>
              <a:t>We suggest this is central star, seen through substantial dust extinction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1352"/>
          </a:xfrm>
        </p:spPr>
        <p:txBody>
          <a:bodyPr/>
          <a:lstStyle/>
          <a:p>
            <a:r>
              <a:rPr lang="en-US" dirty="0" smtClean="0"/>
              <a:t>F547M (C </a:t>
            </a:r>
            <a:r>
              <a:rPr lang="en-US" sz="4000" dirty="0" smtClean="0"/>
              <a:t>IV</a:t>
            </a:r>
            <a:r>
              <a:rPr lang="en-US" dirty="0" smtClean="0"/>
              <a:t>) Image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613737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5" name="Picture 447" descr="f547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926382" cy="4648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6137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HST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2009</a:t>
            </a:r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image in F547M (WFPC2/PC). Panel is 8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″.7 wide.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  <a:cs typeface="Arial" charset="0"/>
              </a:rPr>
              <a:t>Bandpass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 is dominated by stellar C </a:t>
            </a:r>
            <a:r>
              <a:rPr lang="en-US" sz="18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IV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 emission &amp; shows slightly non-stellar bright spot. This is probably the central star, seen through substantial dust extinction.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r>
              <a:rPr lang="en-US" dirty="0" smtClean="0"/>
              <a:t>Central Star Lies Near Geometric Center of Nebula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613737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8" name="Picture 449" descr="color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0"/>
            <a:ext cx="5029199" cy="50291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18288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Pseudo-color rendition of </a:t>
            </a:r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HST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2009</a:t>
            </a:r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images in [O III] (blue), F547M (green), &amp; [N II] (red). The white spot near the center may be the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 central star, visible through the dusty nebula.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828800"/>
          </a:xfrm>
        </p:spPr>
        <p:txBody>
          <a:bodyPr/>
          <a:lstStyle/>
          <a:p>
            <a:r>
              <a:rPr lang="en-US" sz="4000" dirty="0" smtClean="0"/>
              <a:t>Torus of Compact Nebula is Aligned with Major Axis of Large, Faint PN!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81000" y="5613737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8" name="Picture 7" descr="v605_with_ins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52954"/>
            <a:ext cx="5124261" cy="497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HST </a:t>
            </a:r>
            <a:r>
              <a:rPr lang="en-US" dirty="0" smtClean="0"/>
              <a:t>V605 </a:t>
            </a:r>
            <a:r>
              <a:rPr lang="en-US" dirty="0" err="1" smtClean="0"/>
              <a:t>Aql</a:t>
            </a:r>
            <a:r>
              <a:rPr lang="en-US" dirty="0" smtClean="0"/>
              <a:t> Team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Geoff Clayton (PI)</a:t>
            </a:r>
          </a:p>
          <a:p>
            <a:r>
              <a:rPr lang="en-US" dirty="0" smtClean="0"/>
              <a:t>Howard E. Bond</a:t>
            </a:r>
          </a:p>
          <a:p>
            <a:r>
              <a:rPr lang="en-US" dirty="0" smtClean="0"/>
              <a:t>Olivier </a:t>
            </a:r>
            <a:r>
              <a:rPr lang="en-US" dirty="0" err="1" smtClean="0"/>
              <a:t>Chesneau</a:t>
            </a:r>
            <a:endParaRPr lang="en-US" dirty="0" smtClean="0"/>
          </a:p>
          <a:p>
            <a:r>
              <a:rPr lang="en-US" dirty="0" err="1" smtClean="0"/>
              <a:t>Orsola</a:t>
            </a:r>
            <a:r>
              <a:rPr lang="en-US" dirty="0" smtClean="0"/>
              <a:t> De Marco</a:t>
            </a:r>
          </a:p>
          <a:p>
            <a:r>
              <a:rPr lang="en-US" dirty="0" smtClean="0"/>
              <a:t>Karl Gordon</a:t>
            </a:r>
          </a:p>
          <a:p>
            <a:r>
              <a:rPr lang="en-US" dirty="0" err="1" smtClean="0"/>
              <a:t>Florian</a:t>
            </a:r>
            <a:r>
              <a:rPr lang="en-US" dirty="0" smtClean="0"/>
              <a:t> </a:t>
            </a:r>
            <a:r>
              <a:rPr lang="en-US" dirty="0" err="1" smtClean="0"/>
              <a:t>Kerber</a:t>
            </a:r>
            <a:endParaRPr lang="en-US" dirty="0" smtClean="0"/>
          </a:p>
          <a:p>
            <a:r>
              <a:rPr lang="en-US" dirty="0" smtClean="0"/>
              <a:t>William Sparks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C:\Documents and Settings\bond\My Documents\PowerPoint\lo4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2288" y="152400"/>
            <a:ext cx="2119312" cy="2362200"/>
          </a:xfrm>
          <a:prstGeom prst="rect">
            <a:avLst/>
          </a:prstGeom>
          <a:noFill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010400" cy="1143000"/>
          </a:xfrm>
        </p:spPr>
        <p:txBody>
          <a:bodyPr/>
          <a:lstStyle/>
          <a:p>
            <a:r>
              <a:rPr lang="en-US"/>
              <a:t>Longmore 4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Faint PN discovered by </a:t>
            </a:r>
            <a:r>
              <a:rPr lang="en-US" dirty="0" err="1"/>
              <a:t>Longmore</a:t>
            </a:r>
            <a:r>
              <a:rPr lang="en-US" dirty="0"/>
              <a:t>       (1977), during ESO-SRC sky survey.</a:t>
            </a:r>
          </a:p>
          <a:p>
            <a:pPr>
              <a:lnSpc>
                <a:spcPct val="90000"/>
              </a:lnSpc>
            </a:pPr>
            <a:r>
              <a:rPr lang="en-US" dirty="0"/>
              <a:t>Central star (</a:t>
            </a:r>
            <a:r>
              <a:rPr lang="en-US" i="1" dirty="0"/>
              <a:t>V</a:t>
            </a:r>
            <a:r>
              <a:rPr lang="en-US" dirty="0"/>
              <a:t>=16.6) classified as PG 1159 star by </a:t>
            </a:r>
            <a:r>
              <a:rPr lang="en-US" dirty="0" err="1"/>
              <a:t>M</a:t>
            </a:r>
            <a:r>
              <a:rPr lang="en-US" dirty="0" err="1">
                <a:cs typeface="Times New Roman" pitchFamily="18" charset="0"/>
              </a:rPr>
              <a:t>é</a:t>
            </a:r>
            <a:r>
              <a:rPr lang="en-US" dirty="0" err="1"/>
              <a:t>ndez</a:t>
            </a:r>
            <a:r>
              <a:rPr lang="en-US" dirty="0"/>
              <a:t> et al. (1985):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Conspicuous C </a:t>
            </a:r>
            <a:r>
              <a:rPr lang="en-US" sz="2400" dirty="0"/>
              <a:t>IV </a:t>
            </a:r>
            <a:r>
              <a:rPr lang="en-US" dirty="0"/>
              <a:t>and He </a:t>
            </a:r>
            <a:r>
              <a:rPr lang="en-US" sz="2400" dirty="0"/>
              <a:t>II</a:t>
            </a:r>
            <a:r>
              <a:rPr lang="en-US" dirty="0"/>
              <a:t> absorption, no </a:t>
            </a:r>
            <a:r>
              <a:rPr lang="en-US" dirty="0" err="1"/>
              <a:t>Balmer</a:t>
            </a:r>
            <a:r>
              <a:rPr lang="en-US" dirty="0"/>
              <a:t> absorption. O </a:t>
            </a:r>
            <a:r>
              <a:rPr lang="en-US" sz="2400" dirty="0"/>
              <a:t>VI </a:t>
            </a:r>
            <a:r>
              <a:rPr lang="en-US" dirty="0"/>
              <a:t>3811-3834 in emission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H-def spectral type: O </a:t>
            </a:r>
            <a:r>
              <a:rPr lang="en-US" sz="2400" dirty="0"/>
              <a:t>VI</a:t>
            </a:r>
            <a:r>
              <a:rPr lang="en-US" dirty="0"/>
              <a:t> , O(C), or PG </a:t>
            </a:r>
            <a:r>
              <a:rPr lang="en-US" dirty="0" smtClean="0"/>
              <a:t>1159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Pulsations of Lo 4</a:t>
            </a:r>
          </a:p>
        </p:txBody>
      </p:sp>
      <p:sp>
        <p:nvSpPr>
          <p:cNvPr id="313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CCD photometry of Lo 4 nucleus (Bond &amp; </a:t>
            </a:r>
            <a:r>
              <a:rPr lang="en-US" dirty="0" err="1"/>
              <a:t>Meakes</a:t>
            </a:r>
            <a:r>
              <a:rPr lang="en-US" dirty="0"/>
              <a:t> 1990) revealed GW </a:t>
            </a:r>
            <a:r>
              <a:rPr lang="en-US" dirty="0" err="1"/>
              <a:t>Vir</a:t>
            </a:r>
            <a:r>
              <a:rPr lang="en-US" dirty="0"/>
              <a:t>-like non-radial pulsations.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known pulsating </a:t>
            </a:r>
            <a:r>
              <a:rPr lang="en-US" dirty="0" smtClean="0"/>
              <a:t>PNN (after K 1-16)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Strong periodicity near 31 min (1850 sec); at least 9 pulsation modes, with periods of 831 to 2325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V605 </a:t>
            </a:r>
            <a:r>
              <a:rPr lang="en-US" dirty="0" err="1" smtClean="0"/>
              <a:t>Aquilae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Rose to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mag</a:t>
            </a:r>
            <a:r>
              <a:rPr lang="en-US" dirty="0" smtClean="0"/>
              <a:t> in 1919.</a:t>
            </a:r>
          </a:p>
          <a:p>
            <a:r>
              <a:rPr lang="en-US" dirty="0" smtClean="0"/>
              <a:t>Spectrum during outburst: cool, hydrogen-deficient carbon red giant,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eff</a:t>
            </a:r>
            <a:r>
              <a:rPr lang="en-US" dirty="0" smtClean="0"/>
              <a:t> = 5000 K</a:t>
            </a:r>
          </a:p>
          <a:p>
            <a:r>
              <a:rPr lang="en-US" dirty="0" smtClean="0"/>
              <a:t>Dropped below </a:t>
            </a:r>
            <a:r>
              <a:rPr lang="en-US" dirty="0" err="1" smtClean="0"/>
              <a:t>detectability</a:t>
            </a:r>
            <a:r>
              <a:rPr lang="en-US" dirty="0" smtClean="0"/>
              <a:t> in 1923</a:t>
            </a:r>
          </a:p>
          <a:p>
            <a:r>
              <a:rPr lang="en-US" dirty="0" smtClean="0"/>
              <a:t>In 70’s, van den Bergh discovered it is central star of PN </a:t>
            </a:r>
            <a:r>
              <a:rPr lang="en-US" dirty="0" err="1" smtClean="0"/>
              <a:t>Abell</a:t>
            </a:r>
            <a:r>
              <a:rPr lang="en-US" dirty="0" smtClean="0"/>
              <a:t> 58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Pulsations of Lo 4</a:t>
            </a:r>
          </a:p>
        </p:txBody>
      </p:sp>
      <p:pic>
        <p:nvPicPr>
          <p:cNvPr id="321541" name="Picture 5" descr="C:\Documents and Settings\bond\My Documents\PowerPoint\lo4_litecur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71625"/>
            <a:ext cx="6248400" cy="4305300"/>
          </a:xfrm>
          <a:prstGeom prst="rect">
            <a:avLst/>
          </a:prstGeom>
          <a:noFill/>
        </p:spPr>
      </p:pic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5257800" y="5943600"/>
            <a:ext cx="241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Bond &amp; Meakes 1990</a:t>
            </a:r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4495800" y="4816475"/>
            <a:ext cx="438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sm" len="med"/>
            <a:tailEnd type="triangle" w="sm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4992688" y="4648200"/>
            <a:ext cx="77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31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Mass-Loss Event in Lo 4</a:t>
            </a:r>
            <a:endParaRPr lang="en-US" sz="28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/>
              <a:t>A spectacular transient mass-loss event in Lo 4 was discovered by Werner et al. (1992,1993)</a:t>
            </a:r>
          </a:p>
          <a:p>
            <a:pPr lvl="1"/>
            <a:r>
              <a:rPr lang="en-US" dirty="0"/>
              <a:t>Spectrum changed from PG 1159 to [WCE] ([WC2]-[WC3]) and then back to PG 1159</a:t>
            </a:r>
          </a:p>
          <a:p>
            <a:pPr lvl="1"/>
            <a:r>
              <a:rPr lang="en-US" i="1" dirty="0" err="1"/>
              <a:t>T</a:t>
            </a:r>
            <a:r>
              <a:rPr lang="en-US" baseline="-25000" dirty="0" err="1"/>
              <a:t>eff</a:t>
            </a:r>
            <a:r>
              <a:rPr lang="en-US" dirty="0"/>
              <a:t> = 170,000 K, log </a:t>
            </a:r>
            <a:r>
              <a:rPr lang="en-US" i="1" dirty="0"/>
              <a:t>g </a:t>
            </a:r>
            <a:r>
              <a:rPr lang="en-US" dirty="0"/>
              <a:t>= 6 (Werner et al. </a:t>
            </a:r>
            <a:r>
              <a:rPr lang="en-US" dirty="0" smtClean="0"/>
              <a:t>2007; see also their poster at this meeting)</a:t>
            </a:r>
            <a:endParaRPr lang="en-US" dirty="0"/>
          </a:p>
          <a:p>
            <a:pPr lvl="1"/>
            <a:r>
              <a:rPr lang="en-US" dirty="0"/>
              <a:t>During [WC] state: log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 err="1"/>
              <a:t>dM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7.3 (</a:t>
            </a:r>
            <a:r>
              <a:rPr lang="en-US" i="1" dirty="0"/>
              <a:t>M</a:t>
            </a:r>
            <a:r>
              <a:rPr lang="en-US" baseline="-25000" dirty="0">
                <a:sym typeface="ZapfDingbats" pitchFamily="82" charset="2"/>
              </a:rPr>
              <a:t></a:t>
            </a:r>
            <a:r>
              <a:rPr lang="en-US" dirty="0">
                <a:sym typeface="ZapfDingbats" pitchFamily="82" charset="2"/>
              </a:rPr>
              <a:t>/yr)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baseline="-25000" dirty="0">
                <a:sym typeface="Symbol" pitchFamily="18" charset="2"/>
              </a:rPr>
              <a:t></a:t>
            </a:r>
            <a:r>
              <a:rPr lang="en-US" i="1" dirty="0"/>
              <a:t> </a:t>
            </a:r>
            <a:r>
              <a:rPr lang="en-US" dirty="0"/>
              <a:t>= 4000 km/s </a:t>
            </a:r>
            <a:endParaRPr lang="en-US" i="1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The 1992 Event</a:t>
            </a:r>
            <a:br>
              <a:rPr lang="en-US"/>
            </a:br>
            <a:r>
              <a:rPr lang="en-US" sz="2800"/>
              <a:t>Werner et al. (1992)</a:t>
            </a:r>
            <a:endParaRPr lang="en-US" sz="4000"/>
          </a:p>
        </p:txBody>
      </p:sp>
      <p:pic>
        <p:nvPicPr>
          <p:cNvPr id="323587" name="Picture 3075" descr="C:\Documents and Settings\bond\My Documents\PowerPoint\lo4_werner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3813"/>
            <a:ext cx="6400800" cy="5394325"/>
          </a:xfrm>
          <a:prstGeom prst="rect">
            <a:avLst/>
          </a:prstGeom>
          <a:noFill/>
        </p:spPr>
      </p:pic>
      <p:sp>
        <p:nvSpPr>
          <p:cNvPr id="323589" name="Text Box 3077"/>
          <p:cNvSpPr txBox="1">
            <a:spLocks noChangeArrowheads="1"/>
          </p:cNvSpPr>
          <p:nvPr/>
        </p:nvSpPr>
        <p:spPr bwMode="auto">
          <a:xfrm>
            <a:off x="2733675" y="3262313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 </a:t>
            </a:r>
            <a:r>
              <a:rPr lang="en-US" sz="1400">
                <a:solidFill>
                  <a:srgbClr val="FF0000"/>
                </a:solidFill>
              </a:rPr>
              <a:t>IV</a:t>
            </a:r>
            <a:r>
              <a:rPr lang="en-US" sz="1600">
                <a:solidFill>
                  <a:srgbClr val="FF0000"/>
                </a:solidFill>
              </a:rPr>
              <a:t>+He </a:t>
            </a:r>
            <a:r>
              <a:rPr lang="en-US" sz="140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323591" name="Text Box 3079"/>
          <p:cNvSpPr txBox="1">
            <a:spLocks noChangeArrowheads="1"/>
          </p:cNvSpPr>
          <p:nvPr/>
        </p:nvSpPr>
        <p:spPr bwMode="auto">
          <a:xfrm>
            <a:off x="5386388" y="3244850"/>
            <a:ext cx="55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 </a:t>
            </a:r>
            <a:r>
              <a:rPr lang="en-US" sz="140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323592" name="Text Box 3080"/>
          <p:cNvSpPr txBox="1">
            <a:spLocks noChangeArrowheads="1"/>
          </p:cNvSpPr>
          <p:nvPr/>
        </p:nvSpPr>
        <p:spPr bwMode="auto">
          <a:xfrm>
            <a:off x="4114800" y="3397250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 </a:t>
            </a:r>
            <a:r>
              <a:rPr lang="en-US" sz="1400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323593" name="Text Box 3081"/>
          <p:cNvSpPr txBox="1">
            <a:spLocks noChangeArrowheads="1"/>
          </p:cNvSpPr>
          <p:nvPr/>
        </p:nvSpPr>
        <p:spPr bwMode="auto">
          <a:xfrm>
            <a:off x="6772275" y="354965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He </a:t>
            </a:r>
            <a:r>
              <a:rPr lang="en-US" sz="1400">
                <a:solidFill>
                  <a:srgbClr val="FF0000"/>
                </a:solidFill>
              </a:rPr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Werner et al. Mass-Loss Event</a:t>
            </a:r>
            <a:endParaRPr lang="en-US" sz="240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/>
              <a:t>Spectrum on 1991 May 19: normal PG 1159</a:t>
            </a:r>
          </a:p>
          <a:p>
            <a:r>
              <a:rPr lang="en-US"/>
              <a:t>1992 Jan 27 &amp; 28: [WCE]!  Emission weaker on 2</a:t>
            </a:r>
            <a:r>
              <a:rPr lang="en-US" baseline="30000"/>
              <a:t>nd</a:t>
            </a:r>
            <a:r>
              <a:rPr lang="en-US"/>
              <a:t> night</a:t>
            </a:r>
          </a:p>
          <a:p>
            <a:r>
              <a:rPr lang="en-US"/>
              <a:t>1992 Jan 31: [WC] emiss. present but weak</a:t>
            </a:r>
          </a:p>
          <a:p>
            <a:r>
              <a:rPr lang="en-US"/>
              <a:t>1992 Feb 13: normal PG 1159</a:t>
            </a:r>
          </a:p>
          <a:p>
            <a:r>
              <a:rPr lang="en-US"/>
              <a:t>A </a:t>
            </a:r>
            <a:r>
              <a:rPr lang="en-US" i="1"/>
              <a:t>unique phenomenon</a:t>
            </a:r>
            <a:r>
              <a:rPr lang="en-US"/>
              <a:t>, never seen before in hot post-AGB stars </a:t>
            </a:r>
          </a:p>
          <a:p>
            <a:pPr>
              <a:buFontTx/>
              <a:buNone/>
            </a:pPr>
            <a:endParaRPr lang="en-US" i="1"/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/>
              <a:t>Spectroscopic Monitoring of Lo 4</a:t>
            </a:r>
            <a:endParaRPr lang="en-US" sz="280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/>
              <a:t>I began spectroscopic monitoring in 2003—</a:t>
            </a:r>
          </a:p>
          <a:p>
            <a:r>
              <a:rPr lang="en-US" dirty="0"/>
              <a:t>—using service observing with SMARTS Consortium 1.5m telescope at Cerro </a:t>
            </a:r>
            <a:r>
              <a:rPr lang="en-US" dirty="0" err="1"/>
              <a:t>Tololo</a:t>
            </a:r>
            <a:endParaRPr lang="en-US" dirty="0"/>
          </a:p>
          <a:p>
            <a:pPr lvl="1"/>
            <a:r>
              <a:rPr lang="en-US" dirty="0"/>
              <a:t>Wavelength coverage 3650-5400 </a:t>
            </a:r>
            <a:r>
              <a:rPr lang="en-US" dirty="0">
                <a:cs typeface="Times New Roman" pitchFamily="18" charset="0"/>
              </a:rPr>
              <a:t>Å</a:t>
            </a:r>
          </a:p>
          <a:p>
            <a:pPr lvl="1"/>
            <a:r>
              <a:rPr lang="en-US" dirty="0">
                <a:cs typeface="Times New Roman" pitchFamily="18" charset="0"/>
              </a:rPr>
              <a:t>Resolution 4.3 Å</a:t>
            </a:r>
          </a:p>
          <a:p>
            <a:pPr lvl="1"/>
            <a:r>
              <a:rPr lang="en-US" dirty="0">
                <a:cs typeface="Times New Roman" pitchFamily="18" charset="0"/>
              </a:rPr>
              <a:t>S/N per res. element ~30-40 on good nights</a:t>
            </a:r>
          </a:p>
          <a:p>
            <a:r>
              <a:rPr lang="en-US" dirty="0">
                <a:cs typeface="Times New Roman" pitchFamily="18" charset="0"/>
              </a:rPr>
              <a:t>2003 Mar to </a:t>
            </a:r>
            <a:r>
              <a:rPr lang="en-US" dirty="0" smtClean="0">
                <a:cs typeface="Times New Roman" pitchFamily="18" charset="0"/>
              </a:rPr>
              <a:t>2010 May: ~70 </a:t>
            </a:r>
            <a:r>
              <a:rPr lang="en-US" dirty="0">
                <a:cs typeface="Times New Roman" pitchFamily="18" charset="0"/>
              </a:rPr>
              <a:t>usable spectra</a:t>
            </a:r>
          </a:p>
          <a:p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Three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mass-loss events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have been detected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en-US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4_diffspec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033788" cy="5871178"/>
          </a:xfrm>
          <a:prstGeom prst="rect">
            <a:avLst/>
          </a:prstGeom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 dirty="0"/>
              <a:t>SMARTS Spectra, </a:t>
            </a:r>
            <a:r>
              <a:rPr lang="en-US" sz="3600" dirty="0" smtClean="0"/>
              <a:t>with Mean </a:t>
            </a:r>
            <a:r>
              <a:rPr lang="en-US" sz="3600" dirty="0"/>
              <a:t>Subtracted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7711519" y="548640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7711519" y="99060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5639" name="Line 7"/>
          <p:cNvSpPr>
            <a:spLocks noChangeShapeType="1"/>
          </p:cNvSpPr>
          <p:nvPr/>
        </p:nvSpPr>
        <p:spPr bwMode="auto">
          <a:xfrm flipV="1">
            <a:off x="8153400" y="1524000"/>
            <a:ext cx="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25640" name="Oval 8"/>
          <p:cNvSpPr>
            <a:spLocks noChangeArrowheads="1"/>
          </p:cNvSpPr>
          <p:nvPr/>
        </p:nvSpPr>
        <p:spPr bwMode="auto">
          <a:xfrm>
            <a:off x="5029200" y="30480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1" name="Oval 9"/>
          <p:cNvSpPr>
            <a:spLocks noChangeArrowheads="1"/>
          </p:cNvSpPr>
          <p:nvPr/>
        </p:nvSpPr>
        <p:spPr bwMode="auto">
          <a:xfrm>
            <a:off x="5029200" y="37338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5695950" y="26670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2006 Jan 16</a:t>
            </a:r>
          </a:p>
        </p:txBody>
      </p:sp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5715000" y="3429000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2006 Nov 30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029200" y="49530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08913" y="4738688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2008 </a:t>
            </a:r>
            <a:r>
              <a:rPr lang="en-US" sz="1800" b="1" dirty="0">
                <a:solidFill>
                  <a:srgbClr val="FF0000"/>
                </a:solidFill>
              </a:rPr>
              <a:t>Nov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0" grpId="0" animBg="1"/>
      <p:bldP spid="325641" grpId="0" animBg="1"/>
      <p:bldP spid="325644" grpId="0" autoUpdateAnimBg="0"/>
      <p:bldP spid="325645" grpId="0" autoUpdateAnimBg="0"/>
      <p:bldP spid="12" grpId="0" animBg="1"/>
      <p:bldP spid="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 dirty="0" smtClean="0"/>
              <a:t>The 2006 Outbursts</a:t>
            </a:r>
            <a:endParaRPr lang="en-US" sz="3600" dirty="0"/>
          </a:p>
        </p:txBody>
      </p:sp>
      <p:pic>
        <p:nvPicPr>
          <p:cNvPr id="7" name="Picture 6" descr="lo4_outburs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772400" cy="5765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 dirty="0" smtClean="0"/>
              <a:t>The 2008 Outburst</a:t>
            </a:r>
            <a:endParaRPr lang="en-US" sz="3600" dirty="0"/>
          </a:p>
        </p:txBody>
      </p:sp>
      <p:pic>
        <p:nvPicPr>
          <p:cNvPr id="4" name="Picture 3" descr="lo4_outburst_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41248"/>
            <a:ext cx="7778869" cy="576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/>
              <a:t>Central Star of NGC 246</a:t>
            </a:r>
            <a:endParaRPr lang="en-US" sz="280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/>
              <a:t>PG 1159 spectrum similar to Lo 4</a:t>
            </a:r>
          </a:p>
          <a:p>
            <a:pPr lvl="1"/>
            <a:r>
              <a:rPr lang="en-US" i="1" dirty="0" err="1"/>
              <a:t>T</a:t>
            </a:r>
            <a:r>
              <a:rPr lang="en-US" baseline="-25000" dirty="0" err="1"/>
              <a:t>eff</a:t>
            </a:r>
            <a:r>
              <a:rPr lang="en-US" dirty="0"/>
              <a:t> = 150,000 K, log </a:t>
            </a:r>
            <a:r>
              <a:rPr lang="en-US" i="1" dirty="0"/>
              <a:t>g </a:t>
            </a:r>
            <a:r>
              <a:rPr lang="en-US" dirty="0"/>
              <a:t>= 5.7 (Rauch &amp; Werner </a:t>
            </a:r>
            <a:r>
              <a:rPr lang="en-US" dirty="0" smtClean="0"/>
              <a:t>1997; Werner et al. poster) </a:t>
            </a:r>
            <a:r>
              <a:rPr lang="en-US" dirty="0"/>
              <a:t>(slightly cooler than Lo 4)</a:t>
            </a:r>
          </a:p>
          <a:p>
            <a:r>
              <a:rPr lang="en-US" dirty="0"/>
              <a:t>Shows GW </a:t>
            </a:r>
            <a:r>
              <a:rPr lang="en-US" dirty="0" err="1"/>
              <a:t>Vir</a:t>
            </a:r>
            <a:r>
              <a:rPr lang="en-US" dirty="0"/>
              <a:t>-type pulsations similar to Lo 4 (</a:t>
            </a:r>
            <a:r>
              <a:rPr lang="en-US" dirty="0" err="1"/>
              <a:t>Ciardullo</a:t>
            </a:r>
            <a:r>
              <a:rPr lang="en-US" dirty="0"/>
              <a:t> &amp; Bond 1996)</a:t>
            </a:r>
          </a:p>
          <a:p>
            <a:pPr lvl="1"/>
            <a:r>
              <a:rPr lang="en-US" dirty="0">
                <a:cs typeface="Times New Roman" pitchFamily="18" charset="0"/>
              </a:rPr>
              <a:t>periods of 24-31 min</a:t>
            </a:r>
          </a:p>
          <a:p>
            <a:pPr lvl="1"/>
            <a:r>
              <a:rPr lang="en-US" dirty="0">
                <a:cs typeface="Times New Roman" pitchFamily="18" charset="0"/>
              </a:rPr>
              <a:t>lower light amplitudes than Lo 4 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/>
              <a:t>Central Star of NGC 246</a:t>
            </a:r>
            <a:endParaRPr lang="en-US" sz="280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From 2003 to </a:t>
            </a:r>
            <a:r>
              <a:rPr lang="en-US" dirty="0" smtClean="0">
                <a:cs typeface="Times New Roman" pitchFamily="18" charset="0"/>
              </a:rPr>
              <a:t>2010 over 100 </a:t>
            </a:r>
            <a:r>
              <a:rPr lang="en-US" dirty="0">
                <a:cs typeface="Times New Roman" pitchFamily="18" charset="0"/>
              </a:rPr>
              <a:t>spectra obtained with SMARTS 1.5m</a:t>
            </a:r>
          </a:p>
          <a:p>
            <a:r>
              <a:rPr lang="en-US" dirty="0">
                <a:cs typeface="Times New Roman" pitchFamily="18" charset="0"/>
              </a:rPr>
              <a:t>No mass-loss events were detected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Nebula </a:t>
            </a:r>
            <a:r>
              <a:rPr lang="en-US" dirty="0" err="1" smtClean="0"/>
              <a:t>Abell</a:t>
            </a:r>
            <a:r>
              <a:rPr lang="en-US" dirty="0" smtClean="0"/>
              <a:t> 58</a:t>
            </a:r>
            <a:endParaRPr lang="en-US" dirty="0"/>
          </a:p>
        </p:txBody>
      </p:sp>
      <p:pic>
        <p:nvPicPr>
          <p:cNvPr id="4" name="Picture 441" descr="hla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075" y="1905000"/>
            <a:ext cx="4683125" cy="469587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     HST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WFPC2 image of A 58, faint, H-rich PN (major axis </a:t>
            </a:r>
            <a:r>
              <a:rPr lang="en-US" sz="2000" dirty="0" smtClean="0">
                <a:solidFill>
                  <a:srgbClr val="FFCC00"/>
                </a:solidFill>
              </a:rPr>
              <a:t>45ʺ)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surrounding H-deficient born-again variable star V605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</a:rPr>
              <a:t>Aql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.  </a:t>
            </a:r>
          </a:p>
          <a:p>
            <a:pPr>
              <a:buNone/>
            </a:pP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    Red = [N </a:t>
            </a: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>II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] </a:t>
            </a:r>
          </a:p>
          <a:p>
            <a:pPr>
              <a:buNone/>
            </a:pP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    Blue = [O </a:t>
            </a: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>III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] </a:t>
            </a:r>
          </a:p>
          <a:p>
            <a:pPr>
              <a:buNone/>
            </a:pP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    V605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</a:rPr>
              <a:t>Aql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is inside compact nebula at center.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     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     Pseudo-color image from Hubble Legacy Archive. </a:t>
            </a:r>
            <a:r>
              <a:rPr lang="en-US" sz="200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/>
              <a:t>Constraints on Mechanism</a:t>
            </a:r>
            <a:endParaRPr lang="en-US" sz="280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 smtClean="0"/>
              <a:t>Lo 4’s </a:t>
            </a:r>
            <a:r>
              <a:rPr lang="en-US" dirty="0"/>
              <a:t>transient wind is </a:t>
            </a:r>
            <a:r>
              <a:rPr lang="en-US" b="1" i="1" dirty="0">
                <a:solidFill>
                  <a:srgbClr val="FF0000"/>
                </a:solidFill>
              </a:rPr>
              <a:t>hydrogen-deficient</a:t>
            </a:r>
          </a:p>
          <a:p>
            <a:pPr lvl="1"/>
            <a:r>
              <a:rPr lang="en-US" dirty="0" smtClean="0"/>
              <a:t>Thus unrelated </a:t>
            </a:r>
            <a:r>
              <a:rPr lang="en-US" dirty="0"/>
              <a:t>to </a:t>
            </a:r>
            <a:r>
              <a:rPr lang="en-US" dirty="0" smtClean="0"/>
              <a:t>accretion events </a:t>
            </a:r>
            <a:r>
              <a:rPr lang="en-US" dirty="0"/>
              <a:t>involving a companion star, debris disk, </a:t>
            </a:r>
            <a:r>
              <a:rPr lang="en-US" dirty="0" err="1"/>
              <a:t>infalling</a:t>
            </a:r>
            <a:r>
              <a:rPr lang="en-US" dirty="0"/>
              <a:t> planets, or other exotic external cause</a:t>
            </a:r>
          </a:p>
          <a:p>
            <a:r>
              <a:rPr lang="en-US" dirty="0"/>
              <a:t>Short durations of events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mass loss not driven on evolutionary timescale</a:t>
            </a:r>
          </a:p>
          <a:p>
            <a:r>
              <a:rPr lang="en-US" dirty="0"/>
              <a:t>The similar, but lower-amplitude, </a:t>
            </a:r>
            <a:r>
              <a:rPr lang="en-US" dirty="0" err="1"/>
              <a:t>pulsator</a:t>
            </a:r>
            <a:r>
              <a:rPr lang="en-US" dirty="0"/>
              <a:t> NGC 246 has not shown such events</a:t>
            </a:r>
          </a:p>
          <a:p>
            <a:endParaRPr lang="en-US" b="1" i="1" dirty="0">
              <a:cs typeface="Times New Roman" pitchFamily="18" charset="0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/>
              <a:t>Speculations</a:t>
            </a:r>
            <a:endParaRPr lang="en-US" sz="280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 err="1"/>
              <a:t>C</a:t>
            </a:r>
            <a:r>
              <a:rPr lang="en-US" dirty="0" err="1">
                <a:cs typeface="Times New Roman" pitchFamily="18" charset="0"/>
              </a:rPr>
              <a:t>ó</a:t>
            </a:r>
            <a:r>
              <a:rPr lang="en-US" dirty="0" err="1"/>
              <a:t>rsico</a:t>
            </a:r>
            <a:r>
              <a:rPr lang="en-US" dirty="0"/>
              <a:t> et al. (2006) suggest Lo 4 is near red edge of GW </a:t>
            </a:r>
            <a:r>
              <a:rPr lang="en-US" dirty="0" err="1"/>
              <a:t>Vir</a:t>
            </a:r>
            <a:r>
              <a:rPr lang="en-US" dirty="0"/>
              <a:t> instability strip &amp; this may be related to transient </a:t>
            </a:r>
            <a:r>
              <a:rPr lang="en-US" dirty="0" smtClean="0"/>
              <a:t>events</a:t>
            </a:r>
            <a:endParaRPr lang="en-US" dirty="0"/>
          </a:p>
          <a:p>
            <a:r>
              <a:rPr lang="en-US" dirty="0"/>
              <a:t>Lo 4 does lie near the boundary between [WCE] and PG 1159 </a:t>
            </a:r>
            <a:r>
              <a:rPr lang="en-US" dirty="0" err="1"/>
              <a:t>PNNi</a:t>
            </a:r>
            <a:r>
              <a:rPr lang="en-US" dirty="0"/>
              <a:t>—see next slide</a:t>
            </a:r>
          </a:p>
          <a:p>
            <a:pPr lvl="1">
              <a:buFontTx/>
              <a:buNone/>
            </a:pPr>
            <a:endParaRPr lang="en-US" dirty="0"/>
          </a:p>
          <a:p>
            <a:endParaRPr lang="en-US" b="1" i="1" dirty="0">
              <a:cs typeface="Times New Roman" pitchFamily="18" charset="0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/>
              <a:t>Locations in HR Diagram</a:t>
            </a:r>
          </a:p>
        </p:txBody>
      </p:sp>
      <p:pic>
        <p:nvPicPr>
          <p:cNvPr id="328707" name="Picture 3" descr="C:\Documents and Settings\bond\My Documents\PowerPoint\pnntrac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867400" cy="558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4191000" y="6400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Figure from Werner et al. 2004</a:t>
            </a:r>
          </a:p>
        </p:txBody>
      </p:sp>
      <p:sp>
        <p:nvSpPr>
          <p:cNvPr id="328709" name="Oval 5"/>
          <p:cNvSpPr>
            <a:spLocks noChangeArrowheads="1"/>
          </p:cNvSpPr>
          <p:nvPr/>
        </p:nvSpPr>
        <p:spPr bwMode="auto">
          <a:xfrm>
            <a:off x="3200400" y="4419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1" name="Oval 7"/>
          <p:cNvSpPr>
            <a:spLocks noChangeAspect="1" noChangeArrowheads="1"/>
          </p:cNvSpPr>
          <p:nvPr/>
        </p:nvSpPr>
        <p:spPr bwMode="auto">
          <a:xfrm>
            <a:off x="3505200" y="3810000"/>
            <a:ext cx="182563" cy="1825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2" name="Oval 8"/>
          <p:cNvSpPr>
            <a:spLocks noChangeAspect="1" noChangeArrowheads="1"/>
          </p:cNvSpPr>
          <p:nvPr/>
        </p:nvSpPr>
        <p:spPr bwMode="auto">
          <a:xfrm>
            <a:off x="3703638" y="3581400"/>
            <a:ext cx="182562" cy="1825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2889250" y="3595688"/>
            <a:ext cx="62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Lo 4</a:t>
            </a:r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3873500" y="358933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NGC 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/>
              <a:t>Speculations, continued</a:t>
            </a:r>
            <a:endParaRPr lang="en-US" sz="280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/>
              <a:t>Since Lo 4 lies near boundary between [WCE] and PG 1159 </a:t>
            </a:r>
            <a:r>
              <a:rPr lang="en-US" dirty="0" err="1"/>
              <a:t>PNNi</a:t>
            </a:r>
            <a:r>
              <a:rPr lang="en-US" dirty="0"/>
              <a:t>, it may take only a small perturbation to cause transition to [WCE]</a:t>
            </a:r>
          </a:p>
          <a:p>
            <a:r>
              <a:rPr lang="en-US" dirty="0"/>
              <a:t>For example, occasionally many pulsation modes will be in phase, giving a temporarily large amplitude—could this trigger </a:t>
            </a:r>
            <a:r>
              <a:rPr lang="en-US" dirty="0" smtClean="0"/>
              <a:t>an outburst?</a:t>
            </a:r>
            <a:endParaRPr lang="en-US" dirty="0"/>
          </a:p>
          <a:p>
            <a:pPr lvl="1"/>
            <a:r>
              <a:rPr lang="en-US" dirty="0"/>
              <a:t>If so, outbursts will recur </a:t>
            </a:r>
            <a:r>
              <a:rPr lang="en-US" dirty="0" smtClean="0"/>
              <a:t>@ beat period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endParaRPr lang="en-US" b="1" i="1" dirty="0">
              <a:cs typeface="Times New Roman" pitchFamily="18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Time-Averaged Mass-Loss Rate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mass-loss events seen in </a:t>
            </a:r>
            <a:r>
              <a:rPr lang="en-US" dirty="0" smtClean="0"/>
              <a:t>~75 </a:t>
            </a:r>
            <a:r>
              <a:rPr lang="en-US" dirty="0"/>
              <a:t>randomly timed spectra</a:t>
            </a:r>
          </a:p>
          <a:p>
            <a:r>
              <a:rPr lang="en-US" dirty="0">
                <a:sym typeface="Symbol" pitchFamily="18" charset="2"/>
              </a:rPr>
              <a:t> </a:t>
            </a:r>
            <a:r>
              <a:rPr lang="en-US" dirty="0"/>
              <a:t>Lo 4 is in “high” state </a:t>
            </a:r>
            <a:r>
              <a:rPr lang="en-US" dirty="0" smtClean="0"/>
              <a:t>~5% </a:t>
            </a:r>
            <a:r>
              <a:rPr lang="en-US" dirty="0"/>
              <a:t>of time</a:t>
            </a:r>
          </a:p>
          <a:p>
            <a:r>
              <a:rPr lang="en-US" dirty="0"/>
              <a:t>Time-averaged </a:t>
            </a:r>
            <a:r>
              <a:rPr lang="en-US" i="1" dirty="0" err="1"/>
              <a:t>dM</a:t>
            </a:r>
            <a:r>
              <a:rPr lang="en-US" dirty="0"/>
              <a:t>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n-US" dirty="0"/>
              <a:t>due to outbursts is     ~ </a:t>
            </a:r>
            <a:r>
              <a:rPr lang="en-US" dirty="0" smtClean="0"/>
              <a:t>0.05 </a:t>
            </a:r>
            <a:r>
              <a:rPr lang="en-US" dirty="0">
                <a:latin typeface="Microsoft Sans Serif" pitchFamily="34" charset="0"/>
                <a:sym typeface="Symbol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>
                <a:sym typeface="Symbol" pitchFamily="18" charset="2"/>
              </a:rPr>
              <a:t></a:t>
            </a:r>
            <a:r>
              <a:rPr lang="en-US" baseline="30000" dirty="0"/>
              <a:t>7.3</a:t>
            </a:r>
            <a:r>
              <a:rPr lang="en-US" baseline="30000" dirty="0">
                <a:latin typeface="Microsoft Sans Serif" pitchFamily="34" charset="0"/>
              </a:rPr>
              <a:t> </a:t>
            </a:r>
            <a:r>
              <a:rPr lang="en-US" dirty="0"/>
              <a:t>~ </a:t>
            </a:r>
            <a:r>
              <a:rPr lang="en-US" dirty="0" smtClean="0"/>
              <a:t>2.5 </a:t>
            </a:r>
            <a:r>
              <a:rPr lang="en-US" dirty="0">
                <a:latin typeface="Microsoft Sans Serif" pitchFamily="34" charset="0"/>
                <a:sym typeface="Symbol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>
                <a:sym typeface="Symbol" pitchFamily="18" charset="2"/>
              </a:rPr>
              <a:t></a:t>
            </a:r>
            <a:r>
              <a:rPr lang="en-US" baseline="30000" dirty="0"/>
              <a:t>9</a:t>
            </a:r>
            <a:r>
              <a:rPr lang="en-US" baseline="30000" dirty="0">
                <a:latin typeface="Microsoft Sans Serif" pitchFamily="34" charset="0"/>
              </a:rPr>
              <a:t> </a:t>
            </a:r>
            <a:r>
              <a:rPr lang="en-US" i="1" dirty="0"/>
              <a:t>M</a:t>
            </a:r>
            <a:r>
              <a:rPr lang="en-US" baseline="-25000" dirty="0">
                <a:sym typeface="ZapfDingbats" pitchFamily="82" charset="2"/>
              </a:rPr>
              <a:t></a:t>
            </a:r>
            <a:r>
              <a:rPr lang="en-US" dirty="0">
                <a:sym typeface="ZapfDingbats" pitchFamily="82" charset="2"/>
              </a:rPr>
              <a:t>/yr</a:t>
            </a:r>
          </a:p>
          <a:p>
            <a:r>
              <a:rPr lang="en-US" i="1" dirty="0" err="1"/>
              <a:t>dM</a:t>
            </a:r>
            <a:r>
              <a:rPr lang="en-US" dirty="0"/>
              <a:t>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n-US" dirty="0"/>
              <a:t>during normal PG 1159 state is         ~3-30 </a:t>
            </a:r>
            <a:r>
              <a:rPr lang="en-US" dirty="0">
                <a:latin typeface="Microsoft Sans Serif" pitchFamily="34" charset="0"/>
                <a:sym typeface="Symbol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>
                <a:sym typeface="Symbol" pitchFamily="18" charset="2"/>
              </a:rPr>
              <a:t></a:t>
            </a:r>
            <a:r>
              <a:rPr lang="en-US" baseline="30000" dirty="0"/>
              <a:t>9</a:t>
            </a:r>
            <a:r>
              <a:rPr lang="en-US" baseline="30000" dirty="0">
                <a:latin typeface="Microsoft Sans Serif" pitchFamily="34" charset="0"/>
              </a:rPr>
              <a:t> </a:t>
            </a:r>
            <a:r>
              <a:rPr lang="en-US" dirty="0">
                <a:sym typeface="ZapfDingbats" pitchFamily="82" charset="2"/>
              </a:rPr>
              <a:t>(from </a:t>
            </a:r>
            <a:r>
              <a:rPr lang="en-US" i="1" dirty="0">
                <a:sym typeface="ZapfDingbats" pitchFamily="82" charset="2"/>
              </a:rPr>
              <a:t>FUSE</a:t>
            </a:r>
            <a:r>
              <a:rPr lang="en-US" dirty="0">
                <a:sym typeface="ZapfDingbats" pitchFamily="82" charset="2"/>
              </a:rPr>
              <a:t> data; Werner priv. comm.) </a:t>
            </a:r>
            <a:r>
              <a:rPr lang="en-US" dirty="0">
                <a:sym typeface="Symbol" pitchFamily="18" charset="2"/>
              </a:rPr>
              <a:t> outbursts have little additional effect on evolution</a:t>
            </a:r>
            <a:endParaRPr lang="en-US" dirty="0">
              <a:sym typeface="ZapfDingbats" pitchFamily="8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 </a:t>
            </a:r>
            <a:r>
              <a:rPr lang="en-US" sz="4000" dirty="0" err="1"/>
              <a:t>Ejecta</a:t>
            </a:r>
            <a:r>
              <a:rPr lang="en-US" sz="4000" dirty="0"/>
              <a:t> Visible Near Lo 4 in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[O </a:t>
            </a:r>
            <a:r>
              <a:rPr lang="en-US" sz="3600" dirty="0" smtClean="0"/>
              <a:t>III</a:t>
            </a:r>
            <a:r>
              <a:rPr lang="en-US" sz="4000" dirty="0" smtClean="0"/>
              <a:t>] </a:t>
            </a:r>
            <a:r>
              <a:rPr lang="en-US" sz="4000" i="1" dirty="0" smtClean="0"/>
              <a:t>HST </a:t>
            </a:r>
            <a:r>
              <a:rPr lang="en-US" sz="4000" dirty="0"/>
              <a:t>Image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990439" y="6110288"/>
            <a:ext cx="7217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HST/WFPC2 </a:t>
            </a:r>
            <a:r>
              <a:rPr lang="en-US" sz="2000" dirty="0" smtClean="0"/>
              <a:t> F502N  2200 </a:t>
            </a:r>
            <a:r>
              <a:rPr lang="en-US" sz="2000" dirty="0"/>
              <a:t>sec  Width 9</a:t>
            </a:r>
            <a:r>
              <a:rPr lang="en-US" sz="2000" dirty="0" smtClean="0">
                <a:ea typeface="MS Mincho" pitchFamily="49" charset="-128"/>
              </a:rPr>
              <a:t>″  2007 June   PI: K. Werner</a:t>
            </a:r>
            <a:endParaRPr lang="en-US" sz="2000" dirty="0"/>
          </a:p>
        </p:txBody>
      </p:sp>
      <p:pic>
        <p:nvPicPr>
          <p:cNvPr id="5" name="Picture 4" descr="lo4_wfpc2_f502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00250"/>
            <a:ext cx="5594369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 dirty="0" smtClean="0"/>
              <a:t>Conclusions: V605 </a:t>
            </a:r>
            <a:r>
              <a:rPr lang="en-US" dirty="0" err="1" smtClean="0"/>
              <a:t>Aql</a:t>
            </a:r>
            <a:endParaRPr lang="en-US" sz="280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i="1" dirty="0" smtClean="0"/>
              <a:t>HST </a:t>
            </a:r>
            <a:r>
              <a:rPr lang="en-US" dirty="0" smtClean="0"/>
              <a:t>images resolve compact dusty nebula at site of 1919 born-again VLTP</a:t>
            </a:r>
          </a:p>
          <a:p>
            <a:r>
              <a:rPr lang="en-US" dirty="0" smtClean="0">
                <a:cs typeface="Times New Roman" pitchFamily="18" charset="0"/>
              </a:rPr>
              <a:t>Angular expansion consistent with ejection in 1919</a:t>
            </a:r>
          </a:p>
          <a:p>
            <a:r>
              <a:rPr lang="en-US" dirty="0" smtClean="0">
                <a:cs typeface="Times New Roman" pitchFamily="18" charset="0"/>
              </a:rPr>
              <a:t>Ejection was non-spherical: compact </a:t>
            </a:r>
            <a:r>
              <a:rPr lang="en-US" dirty="0" smtClean="0">
                <a:cs typeface="Times New Roman" pitchFamily="18" charset="0"/>
              </a:rPr>
              <a:t>nebula is bisected by dark </a:t>
            </a:r>
            <a:r>
              <a:rPr lang="en-US" dirty="0" smtClean="0">
                <a:cs typeface="Times New Roman" pitchFamily="18" charset="0"/>
              </a:rPr>
              <a:t>band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Central star is visible in stellar C IV line</a:t>
            </a:r>
          </a:p>
          <a:p>
            <a:r>
              <a:rPr lang="en-US" dirty="0" smtClean="0">
                <a:cs typeface="Times New Roman" pitchFamily="18" charset="0"/>
              </a:rPr>
              <a:t>Dark band is parallel to major axis of surrounding </a:t>
            </a:r>
            <a:r>
              <a:rPr lang="en-US" dirty="0" smtClean="0">
                <a:cs typeface="Times New Roman" pitchFamily="18" charset="0"/>
              </a:rPr>
              <a:t>ancient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PN </a:t>
            </a:r>
            <a:r>
              <a:rPr lang="en-US" dirty="0" err="1" smtClean="0">
                <a:cs typeface="Times New Roman" pitchFamily="18" charset="0"/>
              </a:rPr>
              <a:t>Abell</a:t>
            </a:r>
            <a:r>
              <a:rPr lang="en-US" dirty="0" smtClean="0">
                <a:cs typeface="Times New Roman" pitchFamily="18" charset="0"/>
              </a:rPr>
              <a:t> 58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143000"/>
          </a:xfrm>
        </p:spPr>
        <p:txBody>
          <a:bodyPr/>
          <a:lstStyle/>
          <a:p>
            <a:r>
              <a:rPr lang="en-US" dirty="0" smtClean="0"/>
              <a:t>Conclusions: Lo 4</a:t>
            </a:r>
            <a:endParaRPr lang="en-US" sz="280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/>
              <a:t>Lo 4 occasionally transitions from </a:t>
            </a:r>
            <a:r>
              <a:rPr lang="en-US" dirty="0" smtClean="0"/>
              <a:t>normal </a:t>
            </a:r>
            <a:r>
              <a:rPr lang="en-US" dirty="0"/>
              <a:t>PG 1159 spectrum to [WCE] </a:t>
            </a:r>
          </a:p>
          <a:p>
            <a:r>
              <a:rPr lang="en-US" dirty="0" smtClean="0"/>
              <a:t>Supports evolutionary </a:t>
            </a:r>
            <a:r>
              <a:rPr lang="en-US" dirty="0"/>
              <a:t>link </a:t>
            </a:r>
            <a:r>
              <a:rPr lang="en-US" dirty="0" smtClean="0"/>
              <a:t>between PG 1159 &amp; [WCE] types</a:t>
            </a:r>
          </a:p>
          <a:p>
            <a:r>
              <a:rPr lang="en-US" dirty="0" smtClean="0"/>
              <a:t>Events have little impact on evolution </a:t>
            </a:r>
            <a:endParaRPr lang="en-US" dirty="0"/>
          </a:p>
          <a:p>
            <a:r>
              <a:rPr lang="en-US" dirty="0"/>
              <a:t>Further observations could test whether </a:t>
            </a:r>
            <a:r>
              <a:rPr lang="en-US" dirty="0" smtClean="0"/>
              <a:t>outbursts recur </a:t>
            </a:r>
            <a:r>
              <a:rPr lang="en-US" dirty="0"/>
              <a:t>periodically (beat period)</a:t>
            </a:r>
          </a:p>
          <a:p>
            <a:r>
              <a:rPr lang="en-US" dirty="0" smtClean="0"/>
              <a:t>Do other </a:t>
            </a:r>
            <a:r>
              <a:rPr lang="en-US" dirty="0" err="1"/>
              <a:t>PNNi</a:t>
            </a:r>
            <a:r>
              <a:rPr lang="en-US" dirty="0"/>
              <a:t> near the [WCE] - PG 1159 </a:t>
            </a:r>
            <a:r>
              <a:rPr lang="en-US" dirty="0" smtClean="0"/>
              <a:t>transition show similar episodes?</a:t>
            </a:r>
            <a:endParaRPr lang="en-US" dirty="0"/>
          </a:p>
          <a:p>
            <a:endParaRPr lang="en-US" b="1" i="1" dirty="0">
              <a:cs typeface="Times New Roman" pitchFamily="18" charset="0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5299075" y="4768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5257800"/>
          </a:xfrm>
        </p:spPr>
        <p:txBody>
          <a:bodyPr/>
          <a:lstStyle/>
          <a:p>
            <a:r>
              <a:rPr lang="en-US"/>
              <a:t>Lo 4 and Other GW Vir</a:t>
            </a:r>
            <a:br>
              <a:rPr lang="en-US"/>
            </a:br>
            <a:r>
              <a:rPr lang="en-US"/>
              <a:t>Hydrogen-Deficient Pulsating</a:t>
            </a:r>
            <a:br>
              <a:rPr lang="en-US"/>
            </a:br>
            <a:r>
              <a:rPr lang="en-US"/>
              <a:t>PNNi and WDs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374775" y="6384925"/>
            <a:ext cx="2587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Ciardullo &amp; Bond 1996</a:t>
            </a:r>
          </a:p>
        </p:txBody>
      </p:sp>
      <p:pic>
        <p:nvPicPr>
          <p:cNvPr id="322567" name="Picture 7" descr="C:\Documents and Settings\bond\My Documents\PowerPoint\pnn_powerspect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6238" y="152400"/>
            <a:ext cx="4881562" cy="6553200"/>
          </a:xfrm>
          <a:prstGeom prst="rect">
            <a:avLst/>
          </a:prstGeom>
          <a:noFill/>
        </p:spPr>
      </p:pic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6629400" y="2667000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Lo 4</a:t>
            </a: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6096000" y="3124200"/>
            <a:ext cx="1166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NGC 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/>
              <a:t>SMARTS 1.5m Spectra</a:t>
            </a:r>
          </a:p>
        </p:txBody>
      </p:sp>
      <p:pic>
        <p:nvPicPr>
          <p:cNvPr id="324611" name="Picture 3" descr="C:\Documents and Settings\bond\My Documents\PowerPoint\lo4_spec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46125"/>
            <a:ext cx="8001000" cy="5992813"/>
          </a:xfrm>
          <a:prstGeom prst="rect">
            <a:avLst/>
          </a:prstGeom>
          <a:noFill/>
        </p:spPr>
      </p:pic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7715250" y="534828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2003</a:t>
            </a: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7715250" y="13716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724775" y="914400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mean sp.</a:t>
            </a:r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 flipV="1">
            <a:off x="8153400" y="1905000"/>
            <a:ext cx="0" cy="3505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24619" name="Oval 11"/>
          <p:cNvSpPr>
            <a:spLocks noChangeArrowheads="1"/>
          </p:cNvSpPr>
          <p:nvPr/>
        </p:nvSpPr>
        <p:spPr bwMode="auto">
          <a:xfrm>
            <a:off x="4953000" y="25146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20" name="Oval 12"/>
          <p:cNvSpPr>
            <a:spLocks noChangeArrowheads="1"/>
          </p:cNvSpPr>
          <p:nvPr/>
        </p:nvSpPr>
        <p:spPr bwMode="auto">
          <a:xfrm>
            <a:off x="4953000" y="33528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9" grpId="0" animBg="1"/>
      <p:bldP spid="3246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Born-Again V605 </a:t>
            </a:r>
            <a:r>
              <a:rPr lang="en-US" dirty="0" err="1" smtClean="0"/>
              <a:t>Aql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Compact, dusty, H-deficient knot lies at site of 1919 outburst</a:t>
            </a:r>
          </a:p>
          <a:p>
            <a:r>
              <a:rPr lang="en-US" dirty="0" smtClean="0"/>
              <a:t>Present-day spectra show that star is hot again, with high-excitation emission including C </a:t>
            </a:r>
            <a:r>
              <a:rPr lang="en-US" sz="2800" dirty="0" smtClean="0"/>
              <a:t>IV</a:t>
            </a:r>
            <a:r>
              <a:rPr lang="en-US" dirty="0" smtClean="0"/>
              <a:t>. Current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eff</a:t>
            </a:r>
            <a:r>
              <a:rPr lang="en-US" dirty="0" smtClean="0"/>
              <a:t> ~ 95000 K</a:t>
            </a:r>
          </a:p>
          <a:p>
            <a:r>
              <a:rPr lang="en-US" dirty="0" smtClean="0"/>
              <a:t>V605 </a:t>
            </a:r>
            <a:r>
              <a:rPr lang="en-US" dirty="0" err="1" smtClean="0"/>
              <a:t>Aql</a:t>
            </a:r>
            <a:r>
              <a:rPr lang="en-US" dirty="0" smtClean="0"/>
              <a:t> was a hot WD that underwent a </a:t>
            </a:r>
            <a:r>
              <a:rPr lang="en-US" b="1" dirty="0" smtClean="0"/>
              <a:t>very late thermal pulse, </a:t>
            </a:r>
            <a:r>
              <a:rPr lang="en-US" dirty="0" smtClean="0"/>
              <a:t>changing it briefly to a 5000 K red giant and back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42" name="Picture 10" descr="C:\Documents and Settings\bond\My Documents\PowerPoint\lo4_diffspec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9300"/>
            <a:ext cx="799782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/>
              <a:t>SMARTS Spectra, Mean Subtracted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7715250" y="534828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2003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7715250" y="9906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325639" name="Line 7"/>
          <p:cNvSpPr>
            <a:spLocks noChangeShapeType="1"/>
          </p:cNvSpPr>
          <p:nvPr/>
        </p:nvSpPr>
        <p:spPr bwMode="auto">
          <a:xfrm flipV="1">
            <a:off x="8153400" y="1524000"/>
            <a:ext cx="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25640" name="Oval 8"/>
          <p:cNvSpPr>
            <a:spLocks noChangeArrowheads="1"/>
          </p:cNvSpPr>
          <p:nvPr/>
        </p:nvSpPr>
        <p:spPr bwMode="auto">
          <a:xfrm>
            <a:off x="4953000" y="24384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1" name="Oval 9"/>
          <p:cNvSpPr>
            <a:spLocks noChangeArrowheads="1"/>
          </p:cNvSpPr>
          <p:nvPr/>
        </p:nvSpPr>
        <p:spPr bwMode="auto">
          <a:xfrm>
            <a:off x="4953000" y="32766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5695950" y="32385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2006 Jan 16</a:t>
            </a:r>
          </a:p>
        </p:txBody>
      </p:sp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5715000" y="237648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2006 Nov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0" grpId="0" animBg="1"/>
      <p:bldP spid="325641" grpId="0" animBg="1"/>
      <p:bldP spid="325644" grpId="0" autoUpdateAnimBg="0"/>
      <p:bldP spid="32564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9" name="Picture 3" descr="C:\Documents and Settings\bond\My Documents\PowerPoint\lo4_outbur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9300"/>
            <a:ext cx="8007350" cy="5994400"/>
          </a:xfrm>
          <a:prstGeom prst="rect">
            <a:avLst/>
          </a:prstGeom>
          <a:noFill/>
        </p:spPr>
      </p:pic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/>
              <a:t>The 2006 Outbursts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5734050" y="26670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2006 Jan 16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5715000" y="40386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2006 Nov 30</a:t>
            </a:r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5175250" y="137160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mean normal spectrum</a:t>
            </a:r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2230438" y="3644900"/>
            <a:ext cx="3103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(spectrum 53 days earlier was normal)</a:t>
            </a:r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2230438" y="5029200"/>
            <a:ext cx="3103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(spectrum 56 days earlier was normal)</a:t>
            </a:r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4248150" y="2813050"/>
            <a:ext cx="96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 </a:t>
            </a:r>
            <a:r>
              <a:rPr lang="en-US" sz="1200">
                <a:solidFill>
                  <a:srgbClr val="FF0000"/>
                </a:solidFill>
              </a:rPr>
              <a:t>IV</a:t>
            </a:r>
            <a:r>
              <a:rPr lang="en-US" sz="1400">
                <a:solidFill>
                  <a:srgbClr val="FF0000"/>
                </a:solidFill>
              </a:rPr>
              <a:t>+He </a:t>
            </a:r>
            <a:r>
              <a:rPr lang="en-US" sz="120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326669" name="Text Box 13"/>
          <p:cNvSpPr txBox="1">
            <a:spLocks noChangeArrowheads="1"/>
          </p:cNvSpPr>
          <p:nvPr/>
        </p:nvSpPr>
        <p:spPr bwMode="auto">
          <a:xfrm>
            <a:off x="2133600" y="1295400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 </a:t>
            </a:r>
            <a:r>
              <a:rPr lang="en-US" sz="1200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326670" name="Text Box 14"/>
          <p:cNvSpPr txBox="1">
            <a:spLocks noChangeArrowheads="1"/>
          </p:cNvSpPr>
          <p:nvPr/>
        </p:nvSpPr>
        <p:spPr bwMode="auto">
          <a:xfrm>
            <a:off x="7254875" y="4267200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 </a:t>
            </a:r>
            <a:r>
              <a:rPr lang="en-US" sz="1200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4114800" y="16764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 </a:t>
            </a:r>
            <a:r>
              <a:rPr lang="en-US" sz="120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5667375" y="1676400"/>
            <a:ext cx="538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He </a:t>
            </a:r>
            <a:r>
              <a:rPr lang="en-US" sz="1200">
                <a:solidFill>
                  <a:srgbClr val="FF0000"/>
                </a:solidFill>
              </a:rPr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6" grpId="0" autoUpdateAnimBg="0"/>
      <p:bldP spid="32666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/>
              <a:t>Outburst Decay Timescale</a:t>
            </a:r>
          </a:p>
        </p:txBody>
      </p:sp>
      <p:pic>
        <p:nvPicPr>
          <p:cNvPr id="327687" name="Picture 7" descr="C:\Documents and Settings\bond\My Documents\PowerPoint\lo4_postoutbur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749300"/>
            <a:ext cx="8189912" cy="6002338"/>
          </a:xfrm>
          <a:prstGeom prst="rect">
            <a:avLst/>
          </a:prstGeom>
          <a:noFill/>
        </p:spPr>
      </p:pic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5715000" y="13716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2006 Jan 16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5715000" y="35814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2006 Nov 30</a:t>
            </a:r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5689600" y="25288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15 days later</a:t>
            </a:r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5689600" y="47244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17 days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 autoUpdateAnimBg="0"/>
      <p:bldP spid="327688" grpId="0" autoUpdateAnimBg="0"/>
      <p:bldP spid="327689" grpId="0" autoUpdateAnimBg="0"/>
      <p:bldP spid="32769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4_diffspec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033788" cy="5871178"/>
          </a:xfrm>
          <a:prstGeom prst="rect">
            <a:avLst/>
          </a:prstGeom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 dirty="0"/>
              <a:t>SMARTS Spectra, </a:t>
            </a:r>
            <a:r>
              <a:rPr lang="en-US" sz="3600" dirty="0" smtClean="0"/>
              <a:t>with Mean </a:t>
            </a:r>
            <a:r>
              <a:rPr lang="en-US" sz="3600" dirty="0"/>
              <a:t>Subtracted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7711519" y="548640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7711519" y="99060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5639" name="Line 7"/>
          <p:cNvSpPr>
            <a:spLocks noChangeShapeType="1"/>
          </p:cNvSpPr>
          <p:nvPr/>
        </p:nvSpPr>
        <p:spPr bwMode="auto">
          <a:xfrm flipV="1">
            <a:off x="8153400" y="1524000"/>
            <a:ext cx="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42" descr="sp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9243" y="228600"/>
            <a:ext cx="6262358" cy="48495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5074384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ESO VLT spectrum of V605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</a:rPr>
              <a:t>Aql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in 2001 (</a:t>
            </a:r>
            <a:r>
              <a:rPr lang="en-US" sz="2000" b="1" i="1" dirty="0" smtClean="0">
                <a:solidFill>
                  <a:srgbClr val="FFCC00"/>
                </a:solidFill>
                <a:latin typeface="Arial" charset="0"/>
              </a:rPr>
              <a:t>black line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). </a:t>
            </a:r>
            <a:r>
              <a:rPr lang="en-US" sz="2000" b="1" i="1" dirty="0" smtClean="0">
                <a:solidFill>
                  <a:srgbClr val="FFCC00"/>
                </a:solidFill>
                <a:latin typeface="Arial" charset="0"/>
              </a:rPr>
              <a:t>Red line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is best-fit model atmosphere (</a:t>
            </a:r>
            <a:r>
              <a:rPr lang="en-US" sz="2000" i="1" dirty="0" err="1" smtClean="0">
                <a:solidFill>
                  <a:srgbClr val="FFCC00"/>
                </a:solidFill>
                <a:latin typeface="Arial" charset="0"/>
              </a:rPr>
              <a:t>T</a:t>
            </a:r>
            <a:r>
              <a:rPr lang="en-US" sz="2000" baseline="-25000" dirty="0" err="1" smtClean="0">
                <a:solidFill>
                  <a:srgbClr val="FFCC00"/>
                </a:solidFill>
                <a:latin typeface="Arial" charset="0"/>
              </a:rPr>
              <a:t>eff</a:t>
            </a:r>
            <a:r>
              <a:rPr lang="en-US" sz="2000" baseline="-250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= 95,000 K). Sharp emission is from surrounding nebular knot. Note absence of H. Mass-loss rate =1.3 × 10</a:t>
            </a:r>
            <a:r>
              <a:rPr lang="en-US" sz="2000" baseline="30000" dirty="0" smtClean="0">
                <a:latin typeface="Symbol" pitchFamily="18" charset="2"/>
              </a:rPr>
              <a:t>-7 </a:t>
            </a:r>
            <a:r>
              <a:rPr lang="en-US" sz="2000" baseline="300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M</a:t>
            </a:r>
            <a:r>
              <a:rPr lang="en-US" sz="2000" baseline="-25000" dirty="0" smtClean="0">
                <a:sym typeface="ZapfDingbats" pitchFamily="82" charset="2"/>
              </a:rPr>
              <a:t>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/yr.  Abundances: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</a:rPr>
              <a:t>He:C:O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= 54:40:5. Inset shows full intensity of strongest stellar feature, C </a:t>
            </a:r>
            <a:r>
              <a:rPr lang="en-US" sz="1800" dirty="0" smtClean="0">
                <a:solidFill>
                  <a:srgbClr val="FFCC00"/>
                </a:solidFill>
                <a:latin typeface="Arial" charset="0"/>
              </a:rPr>
              <a:t>IV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el-GR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λ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5806.                               From Clayton et al. (2006)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2590800" cy="2514600"/>
          </a:xfrm>
        </p:spPr>
        <p:txBody>
          <a:bodyPr/>
          <a:lstStyle/>
          <a:p>
            <a:r>
              <a:rPr lang="en-US" dirty="0" smtClean="0"/>
              <a:t>V605 </a:t>
            </a:r>
            <a:r>
              <a:rPr lang="en-US" dirty="0" err="1" smtClean="0"/>
              <a:t>Aql</a:t>
            </a:r>
            <a:r>
              <a:rPr lang="en-US" dirty="0" smtClean="0"/>
              <a:t> Spectrum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HST </a:t>
            </a:r>
            <a:r>
              <a:rPr lang="en-US" dirty="0" smtClean="0"/>
              <a:t>Imaging of V605 </a:t>
            </a:r>
            <a:r>
              <a:rPr lang="en-US" dirty="0" err="1" smtClean="0"/>
              <a:t>Aql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HST </a:t>
            </a:r>
            <a:r>
              <a:rPr lang="en-US" dirty="0" smtClean="0"/>
              <a:t>has imaged V605 </a:t>
            </a:r>
            <a:r>
              <a:rPr lang="en-US" dirty="0" err="1" smtClean="0"/>
              <a:t>Aql</a:t>
            </a:r>
            <a:r>
              <a:rPr lang="en-US" dirty="0" smtClean="0"/>
              <a:t> 3 times:</a:t>
            </a:r>
          </a:p>
          <a:p>
            <a:pPr lvl="1"/>
            <a:r>
              <a:rPr lang="en-US" dirty="0" smtClean="0"/>
              <a:t>1991 FOC F501N (PI: Bond)</a:t>
            </a:r>
          </a:p>
          <a:p>
            <a:pPr lvl="1"/>
            <a:r>
              <a:rPr lang="en-US" dirty="0" smtClean="0"/>
              <a:t>2001 WFPC2/WF F502N, F658N (PI: Hinkle)</a:t>
            </a:r>
          </a:p>
          <a:p>
            <a:pPr lvl="1"/>
            <a:r>
              <a:rPr lang="en-US" dirty="0" smtClean="0"/>
              <a:t>2009 WFPC2/PC F502N, F658N; WFPC2/WF F547M (PI: Clayton)</a:t>
            </a:r>
          </a:p>
          <a:p>
            <a:r>
              <a:rPr lang="en-US" dirty="0" smtClean="0"/>
              <a:t>F501N &amp; F502N: [O </a:t>
            </a:r>
            <a:r>
              <a:rPr lang="en-US" sz="2800" dirty="0" smtClean="0"/>
              <a:t>III</a:t>
            </a:r>
            <a:r>
              <a:rPr lang="en-US" dirty="0" smtClean="0"/>
              <a:t>]</a:t>
            </a:r>
          </a:p>
          <a:p>
            <a:r>
              <a:rPr lang="en-US" dirty="0" smtClean="0"/>
              <a:t>F658N: [N </a:t>
            </a:r>
            <a:r>
              <a:rPr lang="en-US" sz="2800" dirty="0" smtClean="0"/>
              <a:t>II</a:t>
            </a:r>
            <a:r>
              <a:rPr lang="en-US" dirty="0" smtClean="0"/>
              <a:t>]</a:t>
            </a:r>
          </a:p>
          <a:p>
            <a:r>
              <a:rPr lang="en-US" dirty="0" smtClean="0"/>
              <a:t>F547M: C </a:t>
            </a:r>
            <a:r>
              <a:rPr lang="en-US" sz="2800" dirty="0" smtClean="0"/>
              <a:t>IV</a:t>
            </a:r>
            <a:r>
              <a:rPr lang="en-US" dirty="0" smtClean="0"/>
              <a:t> emission from star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Dusty Torus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HST </a:t>
            </a:r>
            <a:r>
              <a:rPr lang="en-US" dirty="0" smtClean="0"/>
              <a:t>images in [O </a:t>
            </a:r>
            <a:r>
              <a:rPr lang="en-US" sz="2800" dirty="0" smtClean="0"/>
              <a:t>III</a:t>
            </a:r>
            <a:r>
              <a:rPr lang="en-US" dirty="0" smtClean="0"/>
              <a:t>] and [N </a:t>
            </a:r>
            <a:r>
              <a:rPr lang="en-US" sz="2800" dirty="0" smtClean="0"/>
              <a:t>II</a:t>
            </a:r>
            <a:r>
              <a:rPr lang="en-US" dirty="0" smtClean="0"/>
              <a:t>] show compact nebula of diameter ~1″, bisected by dark band </a:t>
            </a:r>
          </a:p>
          <a:p>
            <a:r>
              <a:rPr lang="en-US" dirty="0" smtClean="0"/>
              <a:t>Suggests dusty torus seen roughly edge-on</a:t>
            </a:r>
          </a:p>
          <a:p>
            <a:r>
              <a:rPr lang="en-US" dirty="0" smtClean="0"/>
              <a:t>No obvious stellar image</a:t>
            </a:r>
          </a:p>
          <a:p>
            <a:r>
              <a:rPr lang="en-US" b="1" dirty="0" smtClean="0"/>
              <a:t>Ejection during 1919 born-again event was non-spherical &amp; clumpy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A Dusty Torus: [O </a:t>
            </a:r>
            <a:r>
              <a:rPr lang="en-US" sz="4000" dirty="0" smtClean="0"/>
              <a:t>III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Picture 443" descr="oiii_t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12" y="1143000"/>
            <a:ext cx="8590188" cy="4495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5613737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HST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images of V605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</a:rPr>
              <a:t>Aql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in [O III] 5007 obtained in 1991 (pre-COSTAR FOC), 2001 (WFPC2/WF3), and 2009 (WFPC2/PC). Each panel is 3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″.6 wide. Note expansion of nebula from 2001 to 2009.</a:t>
            </a:r>
            <a:endParaRPr lang="en-US" sz="2000" dirty="0"/>
          </a:p>
        </p:txBody>
      </p:sp>
      <p:sp>
        <p:nvSpPr>
          <p:cNvPr id="7" name="Text Box 451"/>
          <p:cNvSpPr txBox="1">
            <a:spLocks noChangeArrowheads="1"/>
          </p:cNvSpPr>
          <p:nvPr/>
        </p:nvSpPr>
        <p:spPr bwMode="auto">
          <a:xfrm>
            <a:off x="1066800" y="4721225"/>
            <a:ext cx="117475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8968" tIns="39484" rIns="78968" bIns="39484">
            <a:spAutoFit/>
          </a:bodyPr>
          <a:lstStyle/>
          <a:p>
            <a:pPr defTabSz="788988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1991</a:t>
            </a:r>
          </a:p>
        </p:txBody>
      </p:sp>
      <p:sp>
        <p:nvSpPr>
          <p:cNvPr id="8" name="Text Box 451"/>
          <p:cNvSpPr txBox="1">
            <a:spLocks noChangeArrowheads="1"/>
          </p:cNvSpPr>
          <p:nvPr/>
        </p:nvSpPr>
        <p:spPr bwMode="auto">
          <a:xfrm>
            <a:off x="6934200" y="4714908"/>
            <a:ext cx="1185401" cy="695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8968" tIns="39484" rIns="78968" bIns="39484">
            <a:spAutoFit/>
          </a:bodyPr>
          <a:lstStyle/>
          <a:p>
            <a:pPr defTabSz="788988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2009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451"/>
          <p:cNvSpPr txBox="1">
            <a:spLocks noChangeArrowheads="1"/>
          </p:cNvSpPr>
          <p:nvPr/>
        </p:nvSpPr>
        <p:spPr bwMode="auto">
          <a:xfrm>
            <a:off x="3962400" y="4714908"/>
            <a:ext cx="1185401" cy="695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8968" tIns="39484" rIns="78968" bIns="39484">
            <a:spAutoFit/>
          </a:bodyPr>
          <a:lstStyle/>
          <a:p>
            <a:pPr defTabSz="788988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2001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Line 462"/>
          <p:cNvSpPr>
            <a:spLocks noChangeShapeType="1"/>
          </p:cNvSpPr>
          <p:nvPr/>
        </p:nvSpPr>
        <p:spPr bwMode="auto">
          <a:xfrm>
            <a:off x="4157472" y="2057400"/>
            <a:ext cx="7955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78968" tIns="39484" rIns="78968" bIns="39484">
            <a:spAutoFit/>
          </a:bodyPr>
          <a:lstStyle/>
          <a:p>
            <a:endParaRPr lang="en-US"/>
          </a:p>
        </p:txBody>
      </p:sp>
      <p:sp>
        <p:nvSpPr>
          <p:cNvPr id="12" name="Text Box 463"/>
          <p:cNvSpPr txBox="1">
            <a:spLocks noChangeArrowheads="1"/>
          </p:cNvSpPr>
          <p:nvPr/>
        </p:nvSpPr>
        <p:spPr bwMode="auto">
          <a:xfrm>
            <a:off x="4291013" y="1338263"/>
            <a:ext cx="585787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8968" tIns="39484" rIns="78968" bIns="39484">
            <a:spAutoFit/>
          </a:bodyPr>
          <a:lstStyle/>
          <a:p>
            <a:pPr defTabSz="788988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″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45" descr="nii_t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73441"/>
            <a:ext cx="8586216" cy="44891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A Dusty Torus: [N </a:t>
            </a:r>
            <a:r>
              <a:rPr lang="en-US" sz="4000" dirty="0" smtClean="0"/>
              <a:t>II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613737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8" name="Text Box 451"/>
          <p:cNvSpPr txBox="1">
            <a:spLocks noChangeArrowheads="1"/>
          </p:cNvSpPr>
          <p:nvPr/>
        </p:nvSpPr>
        <p:spPr bwMode="auto">
          <a:xfrm>
            <a:off x="6324600" y="4714908"/>
            <a:ext cx="1185401" cy="695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8968" tIns="39484" rIns="78968" bIns="39484">
            <a:spAutoFit/>
          </a:bodyPr>
          <a:lstStyle/>
          <a:p>
            <a:pPr defTabSz="788988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2009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451"/>
          <p:cNvSpPr txBox="1">
            <a:spLocks noChangeArrowheads="1"/>
          </p:cNvSpPr>
          <p:nvPr/>
        </p:nvSpPr>
        <p:spPr bwMode="auto">
          <a:xfrm>
            <a:off x="1862599" y="4714908"/>
            <a:ext cx="1185401" cy="695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8968" tIns="39484" rIns="78968" bIns="39484">
            <a:spAutoFit/>
          </a:bodyPr>
          <a:lstStyle/>
          <a:p>
            <a:pPr defTabSz="788988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2001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Line 462"/>
          <p:cNvSpPr>
            <a:spLocks noChangeShapeType="1"/>
          </p:cNvSpPr>
          <p:nvPr/>
        </p:nvSpPr>
        <p:spPr bwMode="auto">
          <a:xfrm>
            <a:off x="2057400" y="2057400"/>
            <a:ext cx="79552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78968" tIns="39484" rIns="78968" bIns="39484">
            <a:spAutoFit/>
          </a:bodyPr>
          <a:lstStyle/>
          <a:p>
            <a:endParaRPr lang="en-US"/>
          </a:p>
        </p:txBody>
      </p:sp>
      <p:sp>
        <p:nvSpPr>
          <p:cNvPr id="12" name="Text Box 463"/>
          <p:cNvSpPr txBox="1">
            <a:spLocks noChangeArrowheads="1"/>
          </p:cNvSpPr>
          <p:nvPr/>
        </p:nvSpPr>
        <p:spPr bwMode="auto">
          <a:xfrm>
            <a:off x="2233613" y="1338263"/>
            <a:ext cx="585787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8968" tIns="39484" rIns="78968" bIns="39484">
            <a:spAutoFit/>
          </a:bodyPr>
          <a:lstStyle/>
          <a:p>
            <a:pPr defTabSz="788988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″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689937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CC00"/>
                </a:solidFill>
                <a:latin typeface="Arial" charset="0"/>
              </a:rPr>
              <a:t>HST 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images of V605 </a:t>
            </a:r>
            <a:r>
              <a:rPr lang="en-US" sz="2000" dirty="0" err="1" smtClean="0">
                <a:solidFill>
                  <a:srgbClr val="FFCC00"/>
                </a:solidFill>
                <a:latin typeface="Arial" charset="0"/>
              </a:rPr>
              <a:t>Aql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</a:rPr>
              <a:t> in [N II] 6583 obtained in 2001 (WFPC2/WF3) and 2009 (WFPC2/PC). Each panel is 5</a:t>
            </a:r>
            <a:r>
              <a:rPr lang="en-US" sz="20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″.6 wide. Note expansion of nebula from 2001 to 2009.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19207</TotalTime>
  <Words>1691</Words>
  <Application>Microsoft Office PowerPoint</Application>
  <PresentationFormat>On-screen Show (4:3)</PresentationFormat>
  <Paragraphs>192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Two Planetary Nuclei with Recent Mass-Loss Events: V605 Aquilae &amp; Longmore 4</vt:lpstr>
      <vt:lpstr>V605 Aquilae</vt:lpstr>
      <vt:lpstr>Planetary Nebula Abell 58</vt:lpstr>
      <vt:lpstr>The Born-Again V605 Aql</vt:lpstr>
      <vt:lpstr>V605 Aql Spectrum 2001</vt:lpstr>
      <vt:lpstr>HST Imaging of V605 Aql</vt:lpstr>
      <vt:lpstr>A Dusty Torus</vt:lpstr>
      <vt:lpstr>A Dusty Torus: [O III]</vt:lpstr>
      <vt:lpstr>A Dusty Torus: [N II]</vt:lpstr>
      <vt:lpstr>Angular Expansion</vt:lpstr>
      <vt:lpstr>Angular Expansion in [O III] 2001-2009</vt:lpstr>
      <vt:lpstr>Angular Expansion in [N II] 2001-2009</vt:lpstr>
      <vt:lpstr>Direct Detection of Central Star?</vt:lpstr>
      <vt:lpstr>F547M (C IV) Image</vt:lpstr>
      <vt:lpstr>Central Star Lies Near Geometric Center of Nebula</vt:lpstr>
      <vt:lpstr>Torus of Compact Nebula is Aligned with Major Axis of Large, Faint PN!</vt:lpstr>
      <vt:lpstr>HST V605 Aql Team</vt:lpstr>
      <vt:lpstr>Longmore 4</vt:lpstr>
      <vt:lpstr>Pulsations of Lo 4</vt:lpstr>
      <vt:lpstr>Pulsations of Lo 4</vt:lpstr>
      <vt:lpstr>A Mass-Loss Event in Lo 4</vt:lpstr>
      <vt:lpstr>The 1992 Event Werner et al. (1992)</vt:lpstr>
      <vt:lpstr>The Werner et al. Mass-Loss Event</vt:lpstr>
      <vt:lpstr>Spectroscopic Monitoring of Lo 4</vt:lpstr>
      <vt:lpstr>SMARTS Spectra, with Mean Subtracted</vt:lpstr>
      <vt:lpstr>The 2006 Outbursts</vt:lpstr>
      <vt:lpstr>The 2008 Outburst</vt:lpstr>
      <vt:lpstr>Central Star of NGC 246</vt:lpstr>
      <vt:lpstr>Central Star of NGC 246</vt:lpstr>
      <vt:lpstr>Constraints on Mechanism</vt:lpstr>
      <vt:lpstr>Speculations</vt:lpstr>
      <vt:lpstr>Locations in HR Diagram</vt:lpstr>
      <vt:lpstr>Speculations, continued</vt:lpstr>
      <vt:lpstr>Time-Averaged Mass-Loss Rate</vt:lpstr>
      <vt:lpstr>No Ejecta Visible Near Lo 4 in  [O III] HST Image</vt:lpstr>
      <vt:lpstr>Conclusions: V605 Aql</vt:lpstr>
      <vt:lpstr>Conclusions: Lo 4</vt:lpstr>
      <vt:lpstr>Lo 4 and Other GW Vir Hydrogen-Deficient Pulsating PNNi and WDs</vt:lpstr>
      <vt:lpstr>SMARTS 1.5m Spectra</vt:lpstr>
      <vt:lpstr>SMARTS Spectra, Mean Subtracted</vt:lpstr>
      <vt:lpstr>Slide 41</vt:lpstr>
      <vt:lpstr>Slide 42</vt:lpstr>
      <vt:lpstr>SMARTS Spectra, with Mean Subtracted</vt:lpstr>
    </vt:vector>
  </TitlesOfParts>
  <Company>STScI/CSO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Hubble Space Telescope Observations of the Light Echo around V838 Monocerotis</dc:title>
  <dc:creator>libloaner</dc:creator>
  <cp:lastModifiedBy>bond</cp:lastModifiedBy>
  <cp:revision>155</cp:revision>
  <dcterms:created xsi:type="dcterms:W3CDTF">2003-04-16T19:52:00Z</dcterms:created>
  <dcterms:modified xsi:type="dcterms:W3CDTF">2010-08-18T06:42:36Z</dcterms:modified>
</cp:coreProperties>
</file>