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5" r:id="rId3"/>
    <p:sldId id="308" r:id="rId4"/>
    <p:sldId id="293" r:id="rId5"/>
    <p:sldId id="294" r:id="rId6"/>
    <p:sldId id="289" r:id="rId7"/>
    <p:sldId id="286" r:id="rId8"/>
    <p:sldId id="300" r:id="rId9"/>
    <p:sldId id="315" r:id="rId10"/>
    <p:sldId id="298" r:id="rId11"/>
    <p:sldId id="317" r:id="rId12"/>
    <p:sldId id="316" r:id="rId13"/>
    <p:sldId id="318" r:id="rId14"/>
    <p:sldId id="322" r:id="rId15"/>
    <p:sldId id="321" r:id="rId16"/>
    <p:sldId id="291" r:id="rId17"/>
    <p:sldId id="284" r:id="rId18"/>
    <p:sldId id="320" r:id="rId19"/>
    <p:sldId id="311" r:id="rId20"/>
    <p:sldId id="319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00"/>
    <a:srgbClr val="66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CF280E-A1DA-44EC-8924-CA652552E4C4}" type="datetimeFigureOut">
              <a:rPr lang="en-US"/>
              <a:pPr>
                <a:defRPr/>
              </a:pPr>
              <a:t>8/15/2010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892D47-7FBC-4AB4-9FFD-32243E002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9BF08-066E-4906-A7A3-95FE20C4224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D1A8FD-3755-4DF0-9864-6CF5511A0BDB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10AF-EB0D-46F7-AA08-8EF65397BE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97DC-F213-4C8C-B93E-C0A06DA7A5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92D47-7FBC-4AB4-9FFD-32243E002A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92D47-7FBC-4AB4-9FFD-32243E002A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92D47-7FBC-4AB4-9FFD-32243E002A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10AF-EB0D-46F7-AA08-8EF65397BE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92D47-7FBC-4AB4-9FFD-32243E002A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97DC-F213-4C8C-B93E-C0A06DA7A5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B1C69-E9F7-471C-9774-90D20B31855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1A3C13-3F57-45EF-B8B6-67EED7D575A4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92D47-7FBC-4AB4-9FFD-32243E002A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0D60-C1EE-4804-AE90-C01AFB5A5CD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27E8-56EC-42D5-A778-73ECA71CA1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27E8-56EC-42D5-A778-73ECA71CA1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10AF-EB0D-46F7-AA08-8EF65397BE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10AF-EB0D-46F7-AA08-8EF65397BE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10AF-EB0D-46F7-AA08-8EF65397BE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2BAB2-B6E0-4703-9C79-8CA5210E04D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9500"/>
            <a:ext cx="2057400" cy="5216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9500"/>
            <a:ext cx="6019800" cy="5216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8025"/>
            <a:ext cx="4038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8025"/>
            <a:ext cx="4038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3076" name="Picture 8" descr="stone logo alt"/>
          <p:cNvPicPr>
            <a:picLocks noChangeAspect="1" noChangeArrowheads="1"/>
          </p:cNvPicPr>
          <p:nvPr userDrawn="1"/>
        </p:nvPicPr>
        <p:blipFill>
          <a:blip r:embed="rId13" cstate="print"/>
          <a:srcRect l="6747" r="6664"/>
          <a:stretch>
            <a:fillRect/>
          </a:stretch>
        </p:blipFill>
        <p:spPr bwMode="auto">
          <a:xfrm>
            <a:off x="179388" y="114300"/>
            <a:ext cx="18637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rebuchet MS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0" y="0"/>
            <a:ext cx="9144000" cy="609282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2130425"/>
            <a:ext cx="7772400" cy="3243263"/>
          </a:xfrm>
          <a:noFill/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High Resolution EUV Spectroscopy of </a:t>
            </a:r>
            <a:r>
              <a:rPr lang="en-US" sz="4000" dirty="0" err="1" smtClean="0">
                <a:solidFill>
                  <a:schemeClr val="bg1"/>
                </a:solidFill>
              </a:rPr>
              <a:t>Feige</a:t>
            </a:r>
            <a:r>
              <a:rPr lang="en-US" sz="4000" dirty="0" smtClean="0">
                <a:solidFill>
                  <a:schemeClr val="bg1"/>
                </a:solidFill>
              </a:rPr>
              <a:t> 24</a:t>
            </a: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Martin Barstow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741738" y="338138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 smtClean="0">
                <a:solidFill>
                  <a:srgbClr val="DDDDDD"/>
                </a:solidFill>
                <a:latin typeface="Trebuchet MS" pitchFamily="34" charset="0"/>
              </a:rPr>
              <a:t>Department of Physics &amp; Astronomy</a:t>
            </a:r>
            <a:endParaRPr lang="en-GB" dirty="0">
              <a:solidFill>
                <a:srgbClr val="DDDDDD"/>
              </a:solidFill>
              <a:latin typeface="Trebuchet MS" pitchFamily="34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6265863"/>
            <a:ext cx="8277225" cy="360362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sz="2000" smtClean="0">
                <a:solidFill>
                  <a:schemeClr val="bg1"/>
                </a:solidFill>
              </a:rPr>
              <a:t>www.le.ac.uk</a:t>
            </a:r>
          </a:p>
        </p:txBody>
      </p:sp>
      <p:pic>
        <p:nvPicPr>
          <p:cNvPr id="5127" name="Picture 8" descr="stone logo"/>
          <p:cNvPicPr>
            <a:picLocks noChangeAspect="1" noChangeArrowheads="1"/>
          </p:cNvPicPr>
          <p:nvPr/>
        </p:nvPicPr>
        <p:blipFill>
          <a:blip r:embed="rId3" cstate="print"/>
          <a:srcRect l="6747" r="6664"/>
          <a:stretch>
            <a:fillRect/>
          </a:stretch>
        </p:blipFill>
        <p:spPr bwMode="auto">
          <a:xfrm>
            <a:off x="179388" y="115888"/>
            <a:ext cx="18716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fitnd11c_2"/>
          <p:cNvPicPr>
            <a:picLocks noChangeAspect="1" noChangeArrowheads="1"/>
          </p:cNvPicPr>
          <p:nvPr/>
        </p:nvPicPr>
        <p:blipFill>
          <a:blip r:embed="rId3" cstate="print"/>
          <a:srcRect t="9850"/>
          <a:stretch>
            <a:fillRect/>
          </a:stretch>
        </p:blipFill>
        <p:spPr bwMode="auto">
          <a:xfrm>
            <a:off x="111125" y="4343400"/>
            <a:ext cx="89154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828800" y="258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828800" y="258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37" name="Picture 9" descr="fitnd11c_1"/>
          <p:cNvPicPr>
            <a:picLocks noChangeAspect="1" noChangeArrowheads="1"/>
          </p:cNvPicPr>
          <p:nvPr/>
        </p:nvPicPr>
        <p:blipFill>
          <a:blip r:embed="rId4" cstate="print"/>
          <a:srcRect t="10271"/>
          <a:stretch>
            <a:fillRect/>
          </a:stretch>
        </p:blipFill>
        <p:spPr bwMode="auto">
          <a:xfrm>
            <a:off x="114300" y="1828800"/>
            <a:ext cx="8915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648199" y="609600"/>
            <a:ext cx="1371600" cy="2362200"/>
            <a:chOff x="2928" y="384"/>
            <a:chExt cx="864" cy="1488"/>
          </a:xfrm>
        </p:grpSpPr>
        <p:sp>
          <p:nvSpPr>
            <p:cNvPr id="18454" name="Text Box 16"/>
            <p:cNvSpPr txBox="1">
              <a:spLocks noChangeArrowheads="1"/>
            </p:cNvSpPr>
            <p:nvPr/>
          </p:nvSpPr>
          <p:spPr bwMode="auto">
            <a:xfrm>
              <a:off x="2928" y="384"/>
              <a:ext cx="8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Nitrogen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IV</a:t>
              </a:r>
              <a:endParaRPr lang="en-GB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5" name="Line 17"/>
            <p:cNvSpPr>
              <a:spLocks noChangeShapeType="1"/>
            </p:cNvSpPr>
            <p:nvPr/>
          </p:nvSpPr>
          <p:spPr bwMode="auto">
            <a:xfrm>
              <a:off x="3696" y="720"/>
              <a:ext cx="96" cy="105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3408" y="720"/>
              <a:ext cx="144" cy="115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267200" y="609600"/>
            <a:ext cx="3640138" cy="2397125"/>
            <a:chOff x="2688" y="384"/>
            <a:chExt cx="2293" cy="1510"/>
          </a:xfrm>
        </p:grpSpPr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4040" y="384"/>
              <a:ext cx="9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Oxygen </a:t>
              </a:r>
              <a:r>
                <a:rPr lang="en-US" sz="2000">
                  <a:latin typeface="Times New Roman" pitchFamily="18" charset="0"/>
                </a:rPr>
                <a:t>IV</a:t>
              </a:r>
              <a:endParaRPr lang="en-GB" sz="2000">
                <a:latin typeface="Times New Roman" pitchFamily="18" charset="0"/>
              </a:endParaRP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4320" y="694"/>
              <a:ext cx="0" cy="115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264" y="694"/>
              <a:ext cx="960" cy="120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>
              <a:off x="2688" y="694"/>
              <a:ext cx="1392" cy="110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3"/>
            <p:cNvSpPr>
              <a:spLocks noChangeShapeType="1"/>
            </p:cNvSpPr>
            <p:nvPr/>
          </p:nvSpPr>
          <p:spPr bwMode="auto">
            <a:xfrm>
              <a:off x="4272" y="694"/>
              <a:ext cx="0" cy="115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209799" y="609600"/>
            <a:ext cx="1371600" cy="1981200"/>
            <a:chOff x="1392" y="384"/>
            <a:chExt cx="864" cy="1248"/>
          </a:xfrm>
        </p:grpSpPr>
        <p:sp>
          <p:nvSpPr>
            <p:cNvPr id="18442" name="Text Box 26"/>
            <p:cNvSpPr txBox="1">
              <a:spLocks noChangeArrowheads="1"/>
            </p:cNvSpPr>
            <p:nvPr/>
          </p:nvSpPr>
          <p:spPr bwMode="auto">
            <a:xfrm>
              <a:off x="1392" y="384"/>
              <a:ext cx="7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Helium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GB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1488" y="672"/>
              <a:ext cx="768" cy="960"/>
              <a:chOff x="1488" y="912"/>
              <a:chExt cx="768" cy="960"/>
            </a:xfrm>
          </p:grpSpPr>
          <p:sp>
            <p:nvSpPr>
              <p:cNvPr id="18444" name="Line 28"/>
              <p:cNvSpPr>
                <a:spLocks noChangeShapeType="1"/>
              </p:cNvSpPr>
              <p:nvPr/>
            </p:nvSpPr>
            <p:spPr bwMode="auto">
              <a:xfrm>
                <a:off x="1488" y="912"/>
                <a:ext cx="0" cy="960"/>
              </a:xfrm>
              <a:prstGeom prst="line">
                <a:avLst/>
              </a:prstGeom>
              <a:noFill/>
              <a:ln w="254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Line 29"/>
              <p:cNvSpPr>
                <a:spLocks noChangeShapeType="1"/>
              </p:cNvSpPr>
              <p:nvPr/>
            </p:nvSpPr>
            <p:spPr bwMode="auto">
              <a:xfrm>
                <a:off x="1632" y="912"/>
                <a:ext cx="0" cy="960"/>
              </a:xfrm>
              <a:prstGeom prst="line">
                <a:avLst/>
              </a:prstGeom>
              <a:noFill/>
              <a:ln w="254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Line 3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0"/>
              </a:xfrm>
              <a:prstGeom prst="line">
                <a:avLst/>
              </a:prstGeom>
              <a:noFill/>
              <a:ln w="254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31"/>
              <p:cNvSpPr>
                <a:spLocks noChangeShapeType="1"/>
              </p:cNvSpPr>
              <p:nvPr/>
            </p:nvSpPr>
            <p:spPr bwMode="auto">
              <a:xfrm>
                <a:off x="1968" y="912"/>
                <a:ext cx="0" cy="960"/>
              </a:xfrm>
              <a:prstGeom prst="line">
                <a:avLst/>
              </a:prstGeom>
              <a:noFill/>
              <a:ln w="254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Line 32"/>
              <p:cNvSpPr>
                <a:spLocks noChangeShapeType="1"/>
              </p:cNvSpPr>
              <p:nvPr/>
            </p:nvSpPr>
            <p:spPr bwMode="auto">
              <a:xfrm>
                <a:off x="2256" y="912"/>
                <a:ext cx="0" cy="960"/>
              </a:xfrm>
              <a:prstGeom prst="line">
                <a:avLst/>
              </a:prstGeom>
              <a:noFill/>
              <a:ln w="254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2530" name="Picture 2" descr="jp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0996" y="142852"/>
            <a:ext cx="1210160" cy="1571636"/>
          </a:xfrm>
          <a:prstGeom prst="rect">
            <a:avLst/>
          </a:prstGeom>
          <a:noFill/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J-PEX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3" name="Picture 3" descr="C:\Documents and Settings\Administrator\My Documents\talks\wds\con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7324725" cy="5859463"/>
          </a:xfrm>
          <a:prstGeom prst="rect">
            <a:avLst/>
          </a:prstGeom>
          <a:noFill/>
        </p:spPr>
      </p:pic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6781800" y="4953000"/>
            <a:ext cx="62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</a:rPr>
              <a:t>10</a:t>
            </a:r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σ</a:t>
            </a:r>
            <a:endParaRPr lang="en-GB" sz="2000" b="0">
              <a:solidFill>
                <a:schemeClr val="hlink"/>
              </a:solidFill>
              <a:effectLst/>
              <a:latin typeface="Arial" pitchFamily="34" charset="0"/>
            </a:endParaRPr>
          </a:p>
        </p:txBody>
      </p:sp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5791200" y="4114800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</a:rPr>
              <a:t>5</a:t>
            </a:r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σ</a:t>
            </a:r>
            <a:endParaRPr lang="en-GB" sz="2000" b="0">
              <a:solidFill>
                <a:schemeClr val="hlink"/>
              </a:solidFill>
              <a:effectLst/>
              <a:latin typeface="Arial" pitchFamily="34" charset="0"/>
            </a:endParaRP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5410200" y="3657600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</a:rPr>
              <a:t>3</a:t>
            </a:r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σ</a:t>
            </a:r>
            <a:endParaRPr lang="en-GB" sz="2000" b="0">
              <a:solidFill>
                <a:schemeClr val="hlink"/>
              </a:solidFill>
              <a:effectLst/>
              <a:latin typeface="Arial" pitchFamily="34" charset="0"/>
            </a:endParaRPr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4572000" y="2819400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</a:rPr>
              <a:t>1</a:t>
            </a:r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σ</a:t>
            </a:r>
            <a:endParaRPr lang="en-GB" sz="2000" b="0">
              <a:solidFill>
                <a:schemeClr val="hlink"/>
              </a:solidFill>
              <a:effectLst/>
              <a:latin typeface="Arial" pitchFamily="34" charset="0"/>
            </a:endParaRPr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5105400" y="3276600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</a:rPr>
              <a:t>2</a:t>
            </a:r>
            <a:r>
              <a:rPr lang="en-US" sz="2000" b="0"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σ</a:t>
            </a:r>
            <a:endParaRPr lang="en-GB" sz="2000" b="0">
              <a:solidFill>
                <a:schemeClr val="hlink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jp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0996" y="142852"/>
            <a:ext cx="1210160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Pre-CV </a:t>
            </a:r>
            <a:r>
              <a:rPr lang="en-GB" dirty="0" err="1" smtClean="0"/>
              <a:t>Feige</a:t>
            </a:r>
            <a:r>
              <a:rPr lang="en-GB" dirty="0" smtClean="0"/>
              <a:t> 24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18000"/>
          </a:xfrm>
        </p:spPr>
        <p:txBody>
          <a:bodyPr/>
          <a:lstStyle/>
          <a:p>
            <a:r>
              <a:rPr lang="en-GB" dirty="0" smtClean="0"/>
              <a:t>Period = 4.23d</a:t>
            </a:r>
          </a:p>
          <a:p>
            <a:r>
              <a:rPr lang="en-GB" dirty="0" err="1" smtClean="0"/>
              <a:t>T</a:t>
            </a:r>
            <a:r>
              <a:rPr lang="en-GB" baseline="-25000" dirty="0" err="1" smtClean="0"/>
              <a:t>eff</a:t>
            </a:r>
            <a:r>
              <a:rPr lang="en-GB" dirty="0" smtClean="0"/>
              <a:t>(wd) = 62,000K</a:t>
            </a:r>
          </a:p>
          <a:p>
            <a:r>
              <a:rPr lang="en-GB" dirty="0" err="1" smtClean="0"/>
              <a:t>K</a:t>
            </a:r>
            <a:r>
              <a:rPr lang="en-GB" baseline="-25000" dirty="0" err="1" smtClean="0"/>
              <a:t>wd</a:t>
            </a:r>
            <a:r>
              <a:rPr lang="en-GB" dirty="0" smtClean="0"/>
              <a:t> ~ 50 km s</a:t>
            </a:r>
            <a:r>
              <a:rPr lang="en-GB" baseline="30000" dirty="0" smtClean="0"/>
              <a:t>-1</a:t>
            </a:r>
          </a:p>
          <a:p>
            <a:r>
              <a:rPr lang="el-GR" dirty="0" smtClean="0"/>
              <a:t>γ</a:t>
            </a:r>
            <a:r>
              <a:rPr lang="en-GB" baseline="-25000" dirty="0" smtClean="0"/>
              <a:t>total</a:t>
            </a:r>
            <a:r>
              <a:rPr lang="en-GB" dirty="0" smtClean="0"/>
              <a:t> ~ 70 km s</a:t>
            </a:r>
            <a:r>
              <a:rPr lang="en-GB" baseline="30000" dirty="0" smtClean="0"/>
              <a:t>-1</a:t>
            </a:r>
            <a:endParaRPr lang="el-GR" baseline="30000" dirty="0" smtClean="0"/>
          </a:p>
          <a:p>
            <a:r>
              <a:rPr lang="en-GB" dirty="0" err="1" smtClean="0"/>
              <a:t>v</a:t>
            </a:r>
            <a:r>
              <a:rPr lang="en-GB" baseline="-25000" dirty="0" err="1" smtClean="0"/>
              <a:t>ISM</a:t>
            </a:r>
            <a:r>
              <a:rPr lang="en-GB" dirty="0" smtClean="0"/>
              <a:t> ~ -10 km s</a:t>
            </a:r>
            <a:r>
              <a:rPr lang="en-GB" baseline="30000" dirty="0" smtClean="0"/>
              <a:t>-1</a:t>
            </a:r>
          </a:p>
          <a:p>
            <a:endParaRPr lang="en-US" dirty="0"/>
          </a:p>
        </p:txBody>
      </p:sp>
      <p:pic>
        <p:nvPicPr>
          <p:cNvPr id="370698" name="Picture 10" descr="Intermediate Po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708007" cy="3330054"/>
          </a:xfrm>
          <a:prstGeom prst="rect">
            <a:avLst/>
          </a:prstGeom>
          <a:noFill/>
        </p:spPr>
      </p:pic>
      <p:pic>
        <p:nvPicPr>
          <p:cNvPr id="8" name="Picture 13" descr="0001886"/>
          <p:cNvPicPr>
            <a:picLocks noChangeAspect="1" noChangeArrowheads="1"/>
          </p:cNvPicPr>
          <p:nvPr/>
        </p:nvPicPr>
        <p:blipFill>
          <a:blip r:embed="rId4" cstate="print"/>
          <a:srcRect l="5151" t="25171" r="50903" b="56198"/>
          <a:stretch>
            <a:fillRect/>
          </a:stretch>
        </p:blipFill>
        <p:spPr bwMode="auto">
          <a:xfrm>
            <a:off x="4355976" y="4797152"/>
            <a:ext cx="2789344" cy="17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Feige</a:t>
            </a:r>
            <a:r>
              <a:rPr lang="en-GB" dirty="0" smtClean="0"/>
              <a:t> 24 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Search for evidence of </a:t>
            </a:r>
            <a:r>
              <a:rPr lang="en-GB" dirty="0" err="1" smtClean="0"/>
              <a:t>photospheric</a:t>
            </a:r>
            <a:r>
              <a:rPr lang="en-GB" dirty="0" smtClean="0"/>
              <a:t> He</a:t>
            </a:r>
          </a:p>
          <a:p>
            <a:pPr lvl="1"/>
            <a:r>
              <a:rPr lang="en-GB" dirty="0" smtClean="0"/>
              <a:t>Measure H layer mass</a:t>
            </a:r>
          </a:p>
          <a:p>
            <a:r>
              <a:rPr lang="en-GB" dirty="0" smtClean="0"/>
              <a:t>Measure the He </a:t>
            </a:r>
            <a:r>
              <a:rPr lang="en-GB" sz="2400" dirty="0" smtClean="0"/>
              <a:t>II</a:t>
            </a:r>
            <a:r>
              <a:rPr lang="en-GB" dirty="0" smtClean="0"/>
              <a:t> interstellar column density</a:t>
            </a:r>
          </a:p>
          <a:p>
            <a:pPr lvl="1"/>
            <a:r>
              <a:rPr lang="en-GB" dirty="0" smtClean="0"/>
              <a:t>Derive ionization fraction</a:t>
            </a:r>
          </a:p>
          <a:p>
            <a:r>
              <a:rPr lang="en-GB" dirty="0" smtClean="0"/>
              <a:t>Search for </a:t>
            </a:r>
            <a:r>
              <a:rPr lang="en-GB" dirty="0" err="1" smtClean="0"/>
              <a:t>circumstellar</a:t>
            </a:r>
            <a:r>
              <a:rPr lang="en-GB" dirty="0" smtClean="0"/>
              <a:t> material</a:t>
            </a:r>
          </a:p>
          <a:p>
            <a:r>
              <a:rPr lang="en-GB" dirty="0" smtClean="0"/>
              <a:t>Exposure time shorter than planned</a:t>
            </a:r>
          </a:p>
          <a:p>
            <a:pPr lvl="1"/>
            <a:r>
              <a:rPr lang="en-GB" dirty="0" smtClean="0"/>
              <a:t>Reduced signal to noise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W5W010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44016"/>
            <a:ext cx="5328592" cy="6555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013176"/>
            <a:ext cx="2185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Black Brant 36.207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White Sands Missile</a:t>
            </a:r>
          </a:p>
          <a:p>
            <a:r>
              <a:rPr lang="en-GB" dirty="0" smtClean="0">
                <a:latin typeface="+mj-lt"/>
              </a:rPr>
              <a:t>Range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October 21</a:t>
            </a:r>
            <a:r>
              <a:rPr lang="en-GB" baseline="30000" dirty="0" smtClean="0">
                <a:latin typeface="+mj-lt"/>
              </a:rPr>
              <a:t>st</a:t>
            </a:r>
            <a:r>
              <a:rPr lang="en-GB" dirty="0" smtClean="0">
                <a:latin typeface="+mj-lt"/>
              </a:rPr>
              <a:t> 2008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" y="167932"/>
            <a:ext cx="9000843" cy="6429420"/>
            <a:chOff x="-1428" y="1440"/>
            <a:chExt cx="12228" cy="820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10" y="1440"/>
              <a:ext cx="9290" cy="8205"/>
              <a:chOff x="1510" y="1440"/>
              <a:chExt cx="9290" cy="820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10" y="1440"/>
                <a:ext cx="9290" cy="8205"/>
                <a:chOff x="1510" y="2340"/>
                <a:chExt cx="9290" cy="8205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10" y="2340"/>
                  <a:ext cx="9290" cy="8205"/>
                  <a:chOff x="1510" y="2340"/>
                  <a:chExt cx="9290" cy="8205"/>
                </a:xfrm>
              </p:grpSpPr>
              <p:grpSp>
                <p:nvGrpSpPr>
                  <p:cNvPr id="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510" y="2340"/>
                    <a:ext cx="9290" cy="8205"/>
                    <a:chOff x="1510" y="2340"/>
                    <a:chExt cx="9290" cy="8205"/>
                  </a:xfrm>
                </p:grpSpPr>
                <p:pic>
                  <p:nvPicPr>
                    <p:cNvPr id="67591" name="Picture 1" descr="strat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10" y="2340"/>
                      <a:ext cx="9270" cy="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592" name="Picture 2" descr="strat2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30" y="4860"/>
                      <a:ext cx="9270" cy="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593" name="Picture 4" descr="strat3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30" y="7380"/>
                      <a:ext cx="9270" cy="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6759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0" y="5040"/>
                    <a:ext cx="594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rPr>
                      <a:t>b)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675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40" y="2520"/>
                  <a:ext cx="594" cy="4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a)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2340" y="6660"/>
                <a:ext cx="594" cy="4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67597" name="Text Box 13"/>
            <p:cNvSpPr txBox="1">
              <a:spLocks noChangeArrowheads="1"/>
            </p:cNvSpPr>
            <p:nvPr/>
          </p:nvSpPr>
          <p:spPr bwMode="auto">
            <a:xfrm>
              <a:off x="-1428" y="2385"/>
              <a:ext cx="2897" cy="4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GB" dirty="0" err="1" smtClean="0">
                  <a:latin typeface="Calibri" pitchFamily="34" charset="0"/>
                </a:rPr>
                <a:t>Feige</a:t>
              </a:r>
              <a:r>
                <a:rPr lang="en-GB" dirty="0" smtClean="0">
                  <a:latin typeface="Calibri" pitchFamily="34" charset="0"/>
                </a:rPr>
                <a:t> 24; </a:t>
              </a:r>
              <a:r>
                <a:rPr lang="en-GB" dirty="0" err="1" smtClean="0">
                  <a:latin typeface="Calibri" pitchFamily="34" charset="0"/>
                </a:rPr>
                <a:t>DA+dM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AutoNum type="alphaLcParenR"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H-layer mass </a:t>
              </a:r>
              <a:r>
                <a:rPr lang="en-GB" dirty="0" smtClean="0">
                  <a:latin typeface="Calibri" pitchFamily="34" charset="0"/>
                </a:rPr>
                <a:t>=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10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-12.92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en-US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Wingdings" pitchFamily="2" charset="2"/>
                </a:rPr>
                <a:t></a:t>
              </a:r>
              <a:endParaRPr lang="en-GB" dirty="0" smtClean="0">
                <a:latin typeface="Calibri" pitchFamily="34" charset="0"/>
                <a:sym typeface="Wingdings" pitchFamily="2" charset="2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AutoNum type="alphaLcParenR"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H-layer mass = 10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-13.5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en-US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Wingdings" pitchFamily="2" charset="2"/>
                </a:rPr>
                <a:t>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AutoNum type="alphaLcParenR"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H-layer mass = 10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-14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en-US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Wingdings" pitchFamily="2" charset="2"/>
                </a:rPr>
                <a:t></a:t>
              </a:r>
              <a:endParaRPr lang="en-GB" dirty="0" smtClean="0">
                <a:latin typeface="Times New Roman" pitchFamily="18" charset="0"/>
                <a:sym typeface="Wingdings" pitchFamily="2" charset="2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tabLst/>
              </a:pPr>
              <a:r>
                <a:rPr kumimoji="0" lang="en-GB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N</a:t>
              </a:r>
              <a:r>
                <a:rPr kumimoji="0" lang="en-GB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He</a:t>
              </a:r>
              <a:r>
                <a:rPr kumimoji="0" lang="en-GB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 </a:t>
              </a:r>
              <a:r>
                <a:rPr kumimoji="0" lang="en-GB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II </a:t>
              </a:r>
              <a:r>
                <a:rPr kumimoji="0" lang="en-GB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= 3.9x10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17</a:t>
              </a:r>
              <a:r>
                <a:rPr kumimoji="0" lang="en-GB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cm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-2</a:t>
              </a:r>
              <a:endPara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sym typeface="Wingdings" pitchFamily="2" charset="2"/>
              </a:endParaRPr>
            </a:p>
            <a:p>
              <a:pPr marL="342900" lvl="0" indent="-342900" algn="just">
                <a:spcAft>
                  <a:spcPts val="1000"/>
                </a:spcAft>
              </a:pPr>
              <a:r>
                <a:rPr lang="en-GB" dirty="0" err="1" smtClean="0">
                  <a:latin typeface="Calibri" pitchFamily="34" charset="0"/>
                </a:rPr>
                <a:t>N</a:t>
              </a:r>
              <a:r>
                <a:rPr lang="en-GB" baseline="-25000" dirty="0" err="1" smtClean="0">
                  <a:latin typeface="Calibri" pitchFamily="34" charset="0"/>
                </a:rPr>
                <a:t>He</a:t>
              </a:r>
              <a:r>
                <a:rPr lang="en-GB" dirty="0" smtClean="0">
                  <a:latin typeface="Calibri" pitchFamily="34" charset="0"/>
                </a:rPr>
                <a:t> </a:t>
              </a:r>
              <a:r>
                <a:rPr lang="en-GB" sz="1400" baseline="-25000" dirty="0" smtClean="0">
                  <a:latin typeface="Calibri" pitchFamily="34" charset="0"/>
                </a:rPr>
                <a:t>I  </a:t>
              </a:r>
              <a:r>
                <a:rPr lang="en-GB" dirty="0" smtClean="0">
                  <a:latin typeface="Calibri" pitchFamily="34" charset="0"/>
                </a:rPr>
                <a:t>= 1.6</a:t>
              </a:r>
              <a:r>
                <a:rPr lang="en-GB" dirty="0" smtClean="0">
                  <a:latin typeface="Calibri" pitchFamily="34" charset="0"/>
                  <a:sym typeface="Wingdings" pitchFamily="2" charset="2"/>
                </a:rPr>
                <a:t>x10</a:t>
              </a:r>
              <a:r>
                <a:rPr lang="en-GB" baseline="30000" dirty="0" smtClean="0">
                  <a:latin typeface="Calibri" pitchFamily="34" charset="0"/>
                  <a:sym typeface="Wingdings" pitchFamily="2" charset="2"/>
                </a:rPr>
                <a:t>17</a:t>
              </a:r>
              <a:r>
                <a:rPr lang="en-GB" dirty="0" smtClean="0">
                  <a:latin typeface="Calibri" pitchFamily="34" charset="0"/>
                  <a:sym typeface="Wingdings" pitchFamily="2" charset="2"/>
                </a:rPr>
                <a:t>cm</a:t>
              </a:r>
              <a:r>
                <a:rPr lang="en-GB" baseline="30000" dirty="0" smtClean="0">
                  <a:latin typeface="Calibri" pitchFamily="34" charset="0"/>
                  <a:sym typeface="Wingdings" pitchFamily="2" charset="2"/>
                </a:rPr>
                <a:t>-2</a:t>
              </a:r>
            </a:p>
            <a:p>
              <a:pPr marL="342900" lvl="0" indent="-342900" algn="just">
                <a:spcAft>
                  <a:spcPts val="1000"/>
                </a:spcAft>
              </a:pPr>
              <a:r>
                <a:rPr lang="en-GB" dirty="0" smtClean="0">
                  <a:latin typeface="Calibri" pitchFamily="34" charset="0"/>
                  <a:sym typeface="Wingdings" pitchFamily="2" charset="2"/>
                </a:rPr>
                <a:t>He </a:t>
              </a:r>
              <a:r>
                <a:rPr lang="en-GB" sz="1400" dirty="0" smtClean="0">
                  <a:latin typeface="Calibri" pitchFamily="34" charset="0"/>
                  <a:sym typeface="Wingdings" pitchFamily="2" charset="2"/>
                </a:rPr>
                <a:t>II</a:t>
              </a:r>
              <a:r>
                <a:rPr lang="en-GB" dirty="0" smtClean="0">
                  <a:latin typeface="Calibri" pitchFamily="34" charset="0"/>
                  <a:sym typeface="Wingdings" pitchFamily="2" charset="2"/>
                </a:rPr>
                <a:t>/He = 0.72</a:t>
              </a:r>
              <a:endPara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Picture 14" descr="4W5W0105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680520"/>
            <a:ext cx="1675107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br>
              <a:rPr lang="en-US" smtClean="0"/>
            </a:br>
            <a:endParaRPr lang="en-GB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363272" cy="4318000"/>
          </a:xfrm>
        </p:spPr>
        <p:txBody>
          <a:bodyPr/>
          <a:lstStyle/>
          <a:p>
            <a:r>
              <a:rPr lang="en-GB" dirty="0" smtClean="0"/>
              <a:t>Achieved primary science goal</a:t>
            </a:r>
          </a:p>
          <a:p>
            <a:pPr lvl="1"/>
            <a:r>
              <a:rPr lang="en-GB" dirty="0" smtClean="0"/>
              <a:t>Limits on H layer mass</a:t>
            </a:r>
          </a:p>
          <a:p>
            <a:pPr lvl="1"/>
            <a:r>
              <a:rPr lang="en-GB" dirty="0" smtClean="0"/>
              <a:t>Value of He </a:t>
            </a:r>
            <a:r>
              <a:rPr lang="en-GB" sz="2000" dirty="0" smtClean="0"/>
              <a:t>II</a:t>
            </a:r>
            <a:r>
              <a:rPr lang="en-GB" dirty="0" smtClean="0"/>
              <a:t> interstellar component (He </a:t>
            </a:r>
            <a:r>
              <a:rPr lang="en-GB" sz="2000" dirty="0" smtClean="0"/>
              <a:t>II</a:t>
            </a:r>
            <a:r>
              <a:rPr lang="en-GB" dirty="0" smtClean="0"/>
              <a:t>/He = 0.72)</a:t>
            </a:r>
          </a:p>
          <a:p>
            <a:r>
              <a:rPr lang="en-GB" dirty="0" smtClean="0"/>
              <a:t>Need longer exposure times and more observations</a:t>
            </a:r>
          </a:p>
          <a:p>
            <a:pPr lvl="1"/>
            <a:r>
              <a:rPr lang="en-GB" dirty="0" smtClean="0"/>
              <a:t>Translate J-PEX onto a satellite platform</a:t>
            </a:r>
          </a:p>
          <a:p>
            <a:pPr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 descr="4W5W010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9381" y="144016"/>
            <a:ext cx="1675107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313" y="167932"/>
            <a:ext cx="9000843" cy="6429420"/>
            <a:chOff x="-1428" y="1440"/>
            <a:chExt cx="12228" cy="8205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510" y="1440"/>
              <a:ext cx="9290" cy="8205"/>
              <a:chOff x="1510" y="1440"/>
              <a:chExt cx="9290" cy="8205"/>
            </a:xfrm>
          </p:grpSpPr>
          <p:grpSp>
            <p:nvGrpSpPr>
              <p:cNvPr id="67588" name="Group 4"/>
              <p:cNvGrpSpPr>
                <a:grpSpLocks/>
              </p:cNvGrpSpPr>
              <p:nvPr/>
            </p:nvGrpSpPr>
            <p:grpSpPr bwMode="auto">
              <a:xfrm>
                <a:off x="1510" y="1440"/>
                <a:ext cx="9290" cy="8205"/>
                <a:chOff x="1510" y="2340"/>
                <a:chExt cx="9290" cy="8205"/>
              </a:xfrm>
            </p:grpSpPr>
            <p:grpSp>
              <p:nvGrpSpPr>
                <p:cNvPr id="67589" name="Group 5"/>
                <p:cNvGrpSpPr>
                  <a:grpSpLocks/>
                </p:cNvGrpSpPr>
                <p:nvPr/>
              </p:nvGrpSpPr>
              <p:grpSpPr bwMode="auto">
                <a:xfrm>
                  <a:off x="1510" y="2340"/>
                  <a:ext cx="9290" cy="8205"/>
                  <a:chOff x="1510" y="2340"/>
                  <a:chExt cx="9290" cy="8205"/>
                </a:xfrm>
              </p:grpSpPr>
              <p:grpSp>
                <p:nvGrpSpPr>
                  <p:cNvPr id="67590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510" y="2340"/>
                    <a:ext cx="9290" cy="8205"/>
                    <a:chOff x="1510" y="2340"/>
                    <a:chExt cx="9290" cy="8205"/>
                  </a:xfrm>
                </p:grpSpPr>
                <p:pic>
                  <p:nvPicPr>
                    <p:cNvPr id="67591" name="Picture 1" descr="strat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10" y="2340"/>
                      <a:ext cx="9270" cy="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592" name="Picture 2" descr="strat2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30" y="4860"/>
                      <a:ext cx="9270" cy="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7593" name="Picture 4" descr="strat3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30" y="7380"/>
                      <a:ext cx="9270" cy="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6759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0" y="5040"/>
                    <a:ext cx="594" cy="41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rPr>
                      <a:t>b)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675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40" y="2520"/>
                  <a:ext cx="594" cy="4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a)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2340" y="6660"/>
                <a:ext cx="594" cy="4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c)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67597" name="Text Box 13"/>
            <p:cNvSpPr txBox="1">
              <a:spLocks noChangeArrowheads="1"/>
            </p:cNvSpPr>
            <p:nvPr/>
          </p:nvSpPr>
          <p:spPr bwMode="auto">
            <a:xfrm>
              <a:off x="-1428" y="2385"/>
              <a:ext cx="2897" cy="4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GB" dirty="0" err="1" smtClean="0">
                  <a:latin typeface="Calibri" pitchFamily="34" charset="0"/>
                </a:rPr>
                <a:t>Feige</a:t>
              </a:r>
              <a:r>
                <a:rPr lang="en-GB" dirty="0" smtClean="0">
                  <a:latin typeface="Calibri" pitchFamily="34" charset="0"/>
                </a:rPr>
                <a:t> 24; </a:t>
              </a:r>
              <a:r>
                <a:rPr lang="en-GB" dirty="0" err="1" smtClean="0">
                  <a:latin typeface="Calibri" pitchFamily="34" charset="0"/>
                </a:rPr>
                <a:t>DA+dM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AutoNum type="alphaLcParenR"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H-layer mass </a:t>
              </a:r>
              <a:r>
                <a:rPr lang="en-GB" dirty="0" smtClean="0">
                  <a:latin typeface="Calibri" pitchFamily="34" charset="0"/>
                </a:rPr>
                <a:t>=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10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-12.92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en-US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Wingdings" pitchFamily="2" charset="2"/>
                </a:rPr>
                <a:t></a:t>
              </a:r>
              <a:endParaRPr lang="en-GB" dirty="0" smtClean="0">
                <a:latin typeface="Calibri" pitchFamily="34" charset="0"/>
                <a:sym typeface="Wingdings" pitchFamily="2" charset="2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AutoNum type="alphaLcParenR"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H-layer mass = 10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-13.5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en-US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Wingdings" pitchFamily="2" charset="2"/>
                </a:rPr>
                <a:t>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AutoNum type="alphaLcParenR"/>
                <a:tabLst/>
              </a:pP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H-layer mass = 10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-14</a:t>
              </a:r>
              <a:r>
                <a:rPr kumimoji="0" lang="en-GB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en-US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Wingdings" pitchFamily="2" charset="2"/>
                </a:rPr>
                <a:t></a:t>
              </a:r>
              <a:endParaRPr lang="en-GB" dirty="0" smtClean="0">
                <a:latin typeface="Times New Roman" pitchFamily="18" charset="0"/>
                <a:sym typeface="Wingdings" pitchFamily="2" charset="2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tabLst/>
              </a:pPr>
              <a:r>
                <a:rPr kumimoji="0" lang="en-GB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N</a:t>
              </a:r>
              <a:r>
                <a:rPr kumimoji="0" lang="en-GB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He</a:t>
              </a:r>
              <a:r>
                <a:rPr kumimoji="0" lang="en-GB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 </a:t>
              </a:r>
              <a:r>
                <a:rPr kumimoji="0" lang="en-GB" sz="1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II </a:t>
              </a:r>
              <a:r>
                <a:rPr kumimoji="0" lang="en-GB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= 3.9x10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17</a:t>
              </a:r>
              <a:r>
                <a:rPr kumimoji="0" lang="en-GB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cm</a:t>
              </a:r>
              <a:r>
                <a:rPr kumimoji="0" lang="en-GB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sym typeface="Wingdings" pitchFamily="2" charset="2"/>
                </a:rPr>
                <a:t>-2</a:t>
              </a:r>
              <a:endPara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sym typeface="Wingdings" pitchFamily="2" charset="2"/>
              </a:endParaRPr>
            </a:p>
            <a:p>
              <a:pPr marL="342900" lvl="0" indent="-342900" algn="just">
                <a:spcAft>
                  <a:spcPts val="1000"/>
                </a:spcAft>
              </a:pPr>
              <a:r>
                <a:rPr lang="en-GB" dirty="0" err="1" smtClean="0">
                  <a:latin typeface="Calibri" pitchFamily="34" charset="0"/>
                </a:rPr>
                <a:t>N</a:t>
              </a:r>
              <a:r>
                <a:rPr lang="en-GB" baseline="-25000" dirty="0" err="1" smtClean="0">
                  <a:latin typeface="Calibri" pitchFamily="34" charset="0"/>
                </a:rPr>
                <a:t>He</a:t>
              </a:r>
              <a:r>
                <a:rPr lang="en-GB" dirty="0" smtClean="0">
                  <a:latin typeface="Calibri" pitchFamily="34" charset="0"/>
                </a:rPr>
                <a:t> </a:t>
              </a:r>
              <a:r>
                <a:rPr lang="en-GB" sz="1400" baseline="-25000" dirty="0" smtClean="0">
                  <a:latin typeface="Calibri" pitchFamily="34" charset="0"/>
                </a:rPr>
                <a:t>I  </a:t>
              </a:r>
              <a:r>
                <a:rPr lang="en-GB" dirty="0" smtClean="0">
                  <a:latin typeface="Calibri" pitchFamily="34" charset="0"/>
                </a:rPr>
                <a:t>= 1.6</a:t>
              </a:r>
              <a:r>
                <a:rPr lang="en-GB" dirty="0" smtClean="0">
                  <a:latin typeface="Calibri" pitchFamily="34" charset="0"/>
                  <a:sym typeface="Wingdings" pitchFamily="2" charset="2"/>
                </a:rPr>
                <a:t>x10</a:t>
              </a:r>
              <a:r>
                <a:rPr lang="en-GB" baseline="30000" dirty="0" smtClean="0">
                  <a:latin typeface="Calibri" pitchFamily="34" charset="0"/>
                  <a:sym typeface="Wingdings" pitchFamily="2" charset="2"/>
                </a:rPr>
                <a:t>17</a:t>
              </a:r>
              <a:r>
                <a:rPr lang="en-GB" dirty="0" smtClean="0">
                  <a:latin typeface="Calibri" pitchFamily="34" charset="0"/>
                  <a:sym typeface="Wingdings" pitchFamily="2" charset="2"/>
                </a:rPr>
                <a:t>cm</a:t>
              </a:r>
              <a:r>
                <a:rPr lang="en-GB" baseline="30000" dirty="0" smtClean="0">
                  <a:latin typeface="Calibri" pitchFamily="34" charset="0"/>
                  <a:sym typeface="Wingdings" pitchFamily="2" charset="2"/>
                </a:rPr>
                <a:t>-2</a:t>
              </a:r>
            </a:p>
            <a:p>
              <a:pPr marL="342900" lvl="0" indent="-342900" algn="just">
                <a:spcAft>
                  <a:spcPts val="1000"/>
                </a:spcAft>
              </a:pPr>
              <a:r>
                <a:rPr lang="en-GB" dirty="0" smtClean="0">
                  <a:latin typeface="Calibri" pitchFamily="34" charset="0"/>
                  <a:sym typeface="Wingdings" pitchFamily="2" charset="2"/>
                </a:rPr>
                <a:t>He </a:t>
              </a:r>
              <a:r>
                <a:rPr lang="en-GB" sz="1400" dirty="0" smtClean="0">
                  <a:latin typeface="Calibri" pitchFamily="34" charset="0"/>
                  <a:sym typeface="Wingdings" pitchFamily="2" charset="2"/>
                </a:rPr>
                <a:t>II</a:t>
              </a:r>
              <a:r>
                <a:rPr lang="en-GB" dirty="0" smtClean="0">
                  <a:latin typeface="Calibri" pitchFamily="34" charset="0"/>
                  <a:sym typeface="Wingdings" pitchFamily="2" charset="2"/>
                </a:rPr>
                <a:t>/He = 0.72</a:t>
              </a:r>
              <a:endPara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Picture 14" descr="4W5W0105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680520"/>
            <a:ext cx="1675107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154305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2905125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1604963" y="258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" name="Picture 44" descr="gks74c"/>
          <p:cNvPicPr>
            <a:picLocks noChangeAspect="1" noChangeArrowheads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844624" y="802382"/>
            <a:ext cx="7543800" cy="2914650"/>
          </a:xfrm>
          <a:prstGeom prst="rect">
            <a:avLst/>
          </a:prstGeom>
          <a:noFill/>
        </p:spPr>
      </p:pic>
      <p:pic>
        <p:nvPicPr>
          <p:cNvPr id="30" name="Picture 39" descr="gks74d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844624" y="3682702"/>
            <a:ext cx="7543800" cy="2914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332656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+mj-lt"/>
              </a:rPr>
              <a:t>Feige</a:t>
            </a:r>
            <a:r>
              <a:rPr lang="en-GB" dirty="0" smtClean="0">
                <a:latin typeface="+mj-lt"/>
              </a:rPr>
              <a:t> 24 simulation, exposure = 4000s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6" name="Picture 4" descr="Eff_area1_R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9388" y="1440135"/>
            <a:ext cx="8208962" cy="5229225"/>
          </a:xfrm>
          <a:noFill/>
          <a:ln/>
        </p:spPr>
      </p:pic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765175"/>
          </a:xfrm>
        </p:spPr>
        <p:txBody>
          <a:bodyPr/>
          <a:lstStyle/>
          <a:p>
            <a:r>
              <a:rPr lang="en-GB" dirty="0"/>
              <a:t>SAGE</a:t>
            </a:r>
          </a:p>
        </p:txBody>
      </p:sp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-27384"/>
            <a:ext cx="3636963" cy="314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Background – EUVE results</a:t>
            </a:r>
          </a:p>
          <a:p>
            <a:pPr eaLnBrk="1" hangingPunct="1"/>
            <a:r>
              <a:rPr lang="en-GB" dirty="0" smtClean="0"/>
              <a:t>J-PEX instrument</a:t>
            </a:r>
          </a:p>
          <a:p>
            <a:pPr eaLnBrk="1" hangingPunct="1"/>
            <a:r>
              <a:rPr lang="en-GB" dirty="0" smtClean="0"/>
              <a:t>Science goals of </a:t>
            </a:r>
            <a:r>
              <a:rPr lang="en-GB" dirty="0" err="1" smtClean="0"/>
              <a:t>Feige</a:t>
            </a:r>
            <a:r>
              <a:rPr lang="en-GB" dirty="0" smtClean="0"/>
              <a:t> 24 Observation</a:t>
            </a:r>
          </a:p>
          <a:p>
            <a:pPr eaLnBrk="1" hangingPunct="1"/>
            <a:r>
              <a:rPr lang="en-GB" dirty="0" smtClean="0"/>
              <a:t>Results of 2008 J-PEX flight</a:t>
            </a:r>
          </a:p>
          <a:p>
            <a:pPr eaLnBrk="1" hangingPunct="1"/>
            <a:r>
              <a:rPr lang="en-GB" dirty="0" smtClean="0"/>
              <a:t>Future prospects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EUV spectroscopy flight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USA</a:t>
            </a:r>
          </a:p>
          <a:p>
            <a:pPr lvl="1"/>
            <a:r>
              <a:rPr lang="en-GB" dirty="0" smtClean="0"/>
              <a:t>Low-cost conversion of rocket payloads to ~6 month duration orbital instruments</a:t>
            </a:r>
          </a:p>
          <a:p>
            <a:pPr lvl="1"/>
            <a:r>
              <a:rPr lang="en-GB" dirty="0" smtClean="0"/>
              <a:t>Response to forthcoming Explorer call</a:t>
            </a:r>
          </a:p>
          <a:p>
            <a:r>
              <a:rPr lang="en-GB" dirty="0" smtClean="0"/>
              <a:t>In Europe</a:t>
            </a:r>
          </a:p>
          <a:p>
            <a:pPr lvl="1"/>
            <a:r>
              <a:rPr lang="en-GB" dirty="0" smtClean="0"/>
              <a:t>Submission to latest M-class mission call</a:t>
            </a:r>
          </a:p>
          <a:p>
            <a:r>
              <a:rPr lang="en-GB" dirty="0" smtClean="0"/>
              <a:t>We need your support... please contact me for involvement (mab@le.ac.uk)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background</a:t>
            </a:r>
            <a:endParaRPr lang="en-GB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 smtClean="0"/>
              <a:t>Limitations of ~0.5-1.0Å resolution spectroscopy with EUVE</a:t>
            </a:r>
          </a:p>
          <a:p>
            <a:r>
              <a:rPr lang="en-GB" sz="3600" dirty="0" smtClean="0"/>
              <a:t>Detection of </a:t>
            </a:r>
            <a:r>
              <a:rPr lang="en-GB" sz="3600" dirty="0" err="1" smtClean="0"/>
              <a:t>photospheric</a:t>
            </a:r>
            <a:r>
              <a:rPr lang="en-GB" sz="3600" dirty="0" smtClean="0"/>
              <a:t>, interstellar or </a:t>
            </a:r>
            <a:r>
              <a:rPr lang="en-GB" sz="3600" dirty="0" err="1" smtClean="0"/>
              <a:t>circumstellar</a:t>
            </a:r>
            <a:r>
              <a:rPr lang="en-GB" sz="3600" dirty="0" smtClean="0"/>
              <a:t> He </a:t>
            </a:r>
            <a:r>
              <a:rPr lang="en-GB" sz="2800" dirty="0" smtClean="0"/>
              <a:t>II</a:t>
            </a:r>
            <a:endParaRPr lang="en-GB" sz="3600" dirty="0" smtClean="0"/>
          </a:p>
          <a:p>
            <a:r>
              <a:rPr lang="en-GB" sz="3600" dirty="0" smtClean="0"/>
              <a:t>The composition and structure of white dwarf atmospheres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Helium in EUV Spectra</a:t>
            </a:r>
          </a:p>
        </p:txBody>
      </p:sp>
      <p:pic>
        <p:nvPicPr>
          <p:cNvPr id="296964" name="Picture 4" descr="C:\My Documents\bmpfiles\hz4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329" y="1714488"/>
            <a:ext cx="7048823" cy="4929222"/>
          </a:xfrm>
          <a:prstGeom prst="rect">
            <a:avLst/>
          </a:prstGeom>
          <a:noFill/>
        </p:spPr>
      </p:pic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6500826" y="2285992"/>
            <a:ext cx="84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effectLst/>
                <a:latin typeface="Times New Roman" pitchFamily="18" charset="0"/>
              </a:rPr>
              <a:t>HZ 43</a:t>
            </a:r>
          </a:p>
        </p:txBody>
      </p:sp>
      <p:pic>
        <p:nvPicPr>
          <p:cNvPr id="6" name="Picture 5" descr="C:\My Documents\bmpfiles\euv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14290"/>
            <a:ext cx="1143000" cy="1089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4445000" y="2224088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effectLst/>
                <a:latin typeface="Times New Roman" pitchFamily="18" charset="0"/>
              </a:rPr>
              <a:t>-B2B</a:t>
            </a:r>
          </a:p>
        </p:txBody>
      </p:sp>
      <p:pic>
        <p:nvPicPr>
          <p:cNvPr id="297987" name="Picture 3" descr="C:\My Documents\bmpfiles\hz43hei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5214974" cy="3645050"/>
          </a:xfrm>
          <a:prstGeom prst="rect">
            <a:avLst/>
          </a:prstGeom>
          <a:noFill/>
        </p:spPr>
      </p:pic>
      <p:sp>
        <p:nvSpPr>
          <p:cNvPr id="297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Helium in EUV Spectra</a:t>
            </a:r>
          </a:p>
        </p:txBody>
      </p:sp>
      <p:pic>
        <p:nvPicPr>
          <p:cNvPr id="6" name="Picture 5" descr="re2156he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86058"/>
            <a:ext cx="5105400" cy="38147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786446" y="3143248"/>
            <a:ext cx="2786082" cy="1571636"/>
            <a:chOff x="3504" y="1561"/>
            <a:chExt cx="1872" cy="1031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504" y="1561"/>
              <a:ext cx="6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Helium </a:t>
              </a:r>
              <a:r>
                <a:rPr lang="en-US" sz="2000" dirty="0">
                  <a:solidFill>
                    <a:schemeClr val="bg1"/>
                  </a:solidFill>
                </a:rPr>
                <a:t>I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312" y="1584"/>
              <a:ext cx="10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Helium </a:t>
              </a:r>
              <a:r>
                <a:rPr lang="en-US" sz="2000" dirty="0">
                  <a:solidFill>
                    <a:schemeClr val="bg1"/>
                  </a:solidFill>
                </a:rPr>
                <a:t>II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H="1">
              <a:off x="3840" y="1824"/>
              <a:ext cx="144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560" y="1872"/>
              <a:ext cx="96" cy="72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5" descr="C:\My Documents\bmpfiles\euv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8600"/>
            <a:ext cx="1143000" cy="1089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Interstellar Helium</a:t>
            </a:r>
            <a:br>
              <a:rPr lang="en-US"/>
            </a:br>
            <a:r>
              <a:rPr lang="en-US"/>
              <a:t> </a:t>
            </a:r>
          </a:p>
        </p:txBody>
      </p:sp>
      <p:pic>
        <p:nvPicPr>
          <p:cNvPr id="303108" name="Picture 4" descr="C:\My Documents\bmpfiles\merged_both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4" y="1717099"/>
            <a:ext cx="6918348" cy="4926611"/>
          </a:xfrm>
          <a:prstGeom prst="rect">
            <a:avLst/>
          </a:prstGeom>
          <a:noFill/>
        </p:spPr>
      </p:pic>
      <p:pic>
        <p:nvPicPr>
          <p:cNvPr id="303111" name="Picture 7" descr="C:\My Documents\bmpfiles\euv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28600"/>
            <a:ext cx="1143000" cy="1089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My Documents\bmpfiles\str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18" y="1751751"/>
            <a:ext cx="7729534" cy="4820521"/>
          </a:xfrm>
          <a:prstGeom prst="rect">
            <a:avLst/>
          </a:prstGeom>
          <a:noFill/>
        </p:spPr>
      </p:pic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EUVE - H</a:t>
            </a:r>
            <a:r>
              <a:rPr lang="en-GB" dirty="0" err="1"/>
              <a:t>omogeneous</a:t>
            </a:r>
            <a:r>
              <a:rPr lang="en-GB" dirty="0"/>
              <a:t> </a:t>
            </a:r>
            <a:r>
              <a:rPr lang="en-US" dirty="0"/>
              <a:t>Fe M</a:t>
            </a:r>
            <a:r>
              <a:rPr lang="en-GB" dirty="0" err="1"/>
              <a:t>ixture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292869" name="Picture 5" descr="C:\My Documents\bmpfiles\euv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28600"/>
            <a:ext cx="1143000" cy="1089025"/>
          </a:xfrm>
          <a:prstGeom prst="rect">
            <a:avLst/>
          </a:prstGeom>
          <a:noFill/>
        </p:spPr>
      </p:pic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6670675" y="4492625"/>
            <a:ext cx="137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effectLst/>
                <a:latin typeface="Arial" pitchFamily="34" charset="0"/>
              </a:rPr>
              <a:t>G191-B2B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31" name="Picture 7" descr="C:\My Documents\bmpfiles\str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" y="1769410"/>
            <a:ext cx="7686700" cy="4823464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EUVE - Stratified Fe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6670675" y="4492625"/>
            <a:ext cx="137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effectLst/>
                <a:latin typeface="Arial" pitchFamily="34" charset="0"/>
              </a:rPr>
              <a:t>G191-B2B</a:t>
            </a:r>
          </a:p>
        </p:txBody>
      </p:sp>
      <p:pic>
        <p:nvPicPr>
          <p:cNvPr id="333833" name="Picture 9" descr="C:\My Documents\bmpfiles\euv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28600"/>
            <a:ext cx="1143000" cy="10890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86314" y="3714752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requires ISM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/He~75%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</a:t>
            </a:r>
            <a:r>
              <a:rPr lang="en-GB" dirty="0" smtClean="0"/>
              <a:t>he J-PEX </a:t>
            </a:r>
            <a:r>
              <a:rPr lang="en-US" dirty="0" smtClean="0"/>
              <a:t>S</a:t>
            </a:r>
            <a:r>
              <a:rPr lang="en-GB" dirty="0" err="1" smtClean="0"/>
              <a:t>pectrometer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R~6000 (</a:t>
            </a:r>
            <a:r>
              <a:rPr lang="el-GR" dirty="0" smtClean="0"/>
              <a:t>δλ</a:t>
            </a:r>
            <a:r>
              <a:rPr lang="en-GB" dirty="0" smtClean="0"/>
              <a:t>=0.04Å)</a:t>
            </a:r>
            <a:endParaRPr lang="en-US" dirty="0" smtClean="0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619250" y="2481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instru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86868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325755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3143250" y="240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9" name="Picture 7" descr="setup_gra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3275856" cy="202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5459586" y="2505670"/>
            <a:ext cx="494506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b="0" dirty="0">
                <a:latin typeface="Times New Roman" pitchFamily="18" charset="0"/>
              </a:rPr>
              <a:t>Ion etched, blazed grating.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b="0" dirty="0" err="1">
                <a:latin typeface="Times New Roman" pitchFamily="18" charset="0"/>
              </a:rPr>
              <a:t>MoSi</a:t>
            </a:r>
            <a:r>
              <a:rPr lang="en-GB" b="0" dirty="0">
                <a:latin typeface="Times New Roman" pitchFamily="18" charset="0"/>
              </a:rPr>
              <a:t> </a:t>
            </a:r>
            <a:r>
              <a:rPr lang="en-GB" b="0" dirty="0" err="1">
                <a:latin typeface="Times New Roman" pitchFamily="18" charset="0"/>
              </a:rPr>
              <a:t>multilayers</a:t>
            </a:r>
            <a:r>
              <a:rPr lang="en-GB" b="0" dirty="0">
                <a:latin typeface="Times New Roman" pitchFamily="18" charset="0"/>
              </a:rPr>
              <a:t> for high reflection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b="0" dirty="0">
                <a:latin typeface="Times New Roman" pitchFamily="18" charset="0"/>
              </a:rPr>
              <a:t>Spherical figure, 2.2m focal length</a:t>
            </a:r>
            <a:endParaRPr lang="en-GB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 flipH="1">
            <a:off x="827584" y="4725144"/>
            <a:ext cx="7696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482" name="Line 10"/>
          <p:cNvSpPr>
            <a:spLocks noChangeShapeType="1"/>
          </p:cNvSpPr>
          <p:nvPr/>
        </p:nvSpPr>
        <p:spPr bwMode="auto">
          <a:xfrm>
            <a:off x="899592" y="4725144"/>
            <a:ext cx="40386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 flipH="1">
            <a:off x="827584" y="4725144"/>
            <a:ext cx="7696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484" name="Line 12"/>
          <p:cNvSpPr>
            <a:spLocks noChangeShapeType="1"/>
          </p:cNvSpPr>
          <p:nvPr/>
        </p:nvSpPr>
        <p:spPr bwMode="auto">
          <a:xfrm>
            <a:off x="899592" y="4725144"/>
            <a:ext cx="40386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385</Words>
  <Application>Microsoft Office PowerPoint</Application>
  <PresentationFormat>On-screen Show (4:3)</PresentationFormat>
  <Paragraphs>118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High Resolution EUV Spectroscopy of Feige 24  Martin Barstow  </vt:lpstr>
      <vt:lpstr>Introduction</vt:lpstr>
      <vt:lpstr>Science background</vt:lpstr>
      <vt:lpstr>Helium in EUV Spectra</vt:lpstr>
      <vt:lpstr>Helium in EUV Spectra</vt:lpstr>
      <vt:lpstr>Interstellar Helium  </vt:lpstr>
      <vt:lpstr>EUVE - Homogeneous Fe Mixture  </vt:lpstr>
      <vt:lpstr>EUVE - Stratified Fe  </vt:lpstr>
      <vt:lpstr>The J-PEX Spectrometer R~6000 (δλ=0.04Å)</vt:lpstr>
      <vt:lpstr>J-PEX</vt:lpstr>
      <vt:lpstr>Slide 11</vt:lpstr>
      <vt:lpstr>Pre-CV Feige 24</vt:lpstr>
      <vt:lpstr>Feige 24 science goals</vt:lpstr>
      <vt:lpstr>Slide 14</vt:lpstr>
      <vt:lpstr>Slide 15</vt:lpstr>
      <vt:lpstr>Conclusion </vt:lpstr>
      <vt:lpstr>Slide 17</vt:lpstr>
      <vt:lpstr>Slide 18</vt:lpstr>
      <vt:lpstr>SAGE</vt:lpstr>
      <vt:lpstr>EUV spectroscopy flight options</vt:lpstr>
    </vt:vector>
  </TitlesOfParts>
  <Company>University of Leicester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syst33</dc:creator>
  <cp:lastModifiedBy>Martin Barstow</cp:lastModifiedBy>
  <cp:revision>31</cp:revision>
  <dcterms:created xsi:type="dcterms:W3CDTF">2008-02-22T15:40:42Z</dcterms:created>
  <dcterms:modified xsi:type="dcterms:W3CDTF">2010-08-15T12:05:57Z</dcterms:modified>
</cp:coreProperties>
</file>