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9" r:id="rId4"/>
    <p:sldId id="265" r:id="rId5"/>
    <p:sldId id="270" r:id="rId6"/>
    <p:sldId id="273" r:id="rId7"/>
    <p:sldId id="266" r:id="rId8"/>
    <p:sldId id="262" r:id="rId9"/>
    <p:sldId id="274" r:id="rId10"/>
    <p:sldId id="272" r:id="rId11"/>
    <p:sldId id="284" r:id="rId12"/>
    <p:sldId id="271" r:id="rId13"/>
    <p:sldId id="278" r:id="rId14"/>
    <p:sldId id="261" r:id="rId15"/>
    <p:sldId id="282" r:id="rId16"/>
    <p:sldId id="279" r:id="rId17"/>
    <p:sldId id="281" r:id="rId18"/>
    <p:sldId id="276" r:id="rId19"/>
    <p:sldId id="292" r:id="rId20"/>
    <p:sldId id="286" r:id="rId21"/>
    <p:sldId id="294" r:id="rId22"/>
    <p:sldId id="269" r:id="rId23"/>
    <p:sldId id="283" r:id="rId24"/>
    <p:sldId id="295" r:id="rId25"/>
    <p:sldId id="296" r:id="rId26"/>
    <p:sldId id="298" r:id="rId27"/>
    <p:sldId id="297" r:id="rId28"/>
    <p:sldId id="277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5204A"/>
    <a:srgbClr val="192656"/>
    <a:srgbClr val="353535"/>
    <a:srgbClr val="BD3B00"/>
    <a:srgbClr val="C0EE1A"/>
    <a:srgbClr val="D7FB2F"/>
    <a:srgbClr val="FF0000"/>
    <a:srgbClr val="223272"/>
    <a:srgbClr val="29A1BB"/>
    <a:srgbClr val="22BB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11" autoAdjust="0"/>
    <p:restoredTop sz="94660"/>
  </p:normalViewPr>
  <p:slideViewPr>
    <p:cSldViewPr snapToObjects="1">
      <p:cViewPr varScale="1">
        <p:scale>
          <a:sx n="98" d="100"/>
          <a:sy n="98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B068-EA47-1546-B190-4A0F884A2705}" type="datetimeFigureOut">
              <a:rPr lang="en-US" smtClean="0"/>
              <a:t>8/12/10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82C90-1EAD-084B-82FE-B4A8F5BC20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Exclude thick disk</a:t>
            </a:r>
            <a:r>
              <a:rPr lang="en-US" baseline="0" dirty="0" smtClean="0"/>
              <a:t> and halo objects and assume the rest are from the thin disk.  Expect contamination to be at most ~6%.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2C90-1EAD-084B-82FE-B4A8F5BC20F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Evolutionary models uses no hydrogen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2C90-1EAD-084B-82FE-B4A8F5BC20F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2C90-1EAD-084B-82FE-B4A8F5BC20F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00000">
              <a:srgbClr val="15204A"/>
            </a:gs>
            <a:gs pos="0">
              <a:srgbClr val="29A1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18049-0B6F-4A43-8747-062F88B837AB}" type="datetimeFigureOut">
              <a:rPr lang="en-US" smtClean="0"/>
              <a:pPr/>
              <a:t>8/10/10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9005-5587-7F49-B2BE-C1D7AD6B09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d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"/>
            <a:ext cx="4518033" cy="5824728"/>
          </a:xfrm>
          <a:prstGeom prst="rect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9600" r="11200"/>
          <a:stretch>
            <a:fillRect/>
          </a:stretch>
        </p:blipFill>
        <p:spPr>
          <a:xfrm>
            <a:off x="228600" y="1515364"/>
            <a:ext cx="5029200" cy="4216400"/>
          </a:xfrm>
          <a:prstGeom prst="rect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6019800" cy="2438400"/>
          </a:xfrm>
          <a:solidFill>
            <a:srgbClr val="FF0000">
              <a:alpha val="57000"/>
            </a:srgbClr>
          </a:solidFill>
          <a:ln>
            <a:solidFill>
              <a:srgbClr val="C0EE1A"/>
            </a:solidFill>
          </a:ln>
        </p:spPr>
        <p:txBody>
          <a:bodyPr>
            <a:normAutofit fontScale="90000"/>
          </a:bodyPr>
          <a:lstStyle/>
          <a:p>
            <a:r>
              <a:rPr lang="en-US" b="1" cap="small" dirty="0" smtClean="0"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A Gravitational </a:t>
            </a:r>
            <a:r>
              <a:rPr lang="en-US" b="1" cap="small" dirty="0" err="1" smtClean="0"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Redshift</a:t>
            </a:r>
            <a:r>
              <a:rPr lang="en-US" b="1" cap="small" dirty="0" smtClean="0"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 Determination of the Mean Mass of</a:t>
            </a:r>
            <a:br>
              <a:rPr lang="en-US" b="1" cap="small" dirty="0" smtClean="0"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b="1" cap="small" dirty="0" smtClean="0"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latin typeface="Optima"/>
                <a:cs typeface="Optima"/>
              </a:rPr>
              <a:t>White Dwarfs</a:t>
            </a:r>
            <a:endParaRPr lang="en-US" b="1" cap="small" dirty="0">
              <a:gradFill flip="none" rotWithShape="1">
                <a:gsLst>
                  <a:gs pos="0">
                    <a:srgbClr val="C0EE1A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  <a:tileRect l="-100000" t="-100000"/>
              </a:gradFill>
              <a:effectLst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31764"/>
            <a:ext cx="4343400" cy="973836"/>
          </a:xfrm>
        </p:spPr>
        <p:txBody>
          <a:bodyPr>
            <a:noAutofit/>
          </a:bodyPr>
          <a:lstStyle/>
          <a:p>
            <a:r>
              <a:rPr lang="en-US" sz="2000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Optima"/>
                <a:cs typeface="Optima"/>
              </a:rPr>
              <a:t>17</a:t>
            </a:r>
            <a:r>
              <a:rPr lang="en-US" sz="2000" baseline="30000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Optima"/>
                <a:cs typeface="Optima"/>
              </a:rPr>
              <a:t>th</a:t>
            </a:r>
            <a:r>
              <a:rPr lang="en-US" sz="2000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Optima"/>
                <a:cs typeface="Optima"/>
              </a:rPr>
              <a:t> European White Dwarf Workshop</a:t>
            </a:r>
          </a:p>
          <a:p>
            <a:r>
              <a:rPr lang="en-US" sz="2000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Optima"/>
                <a:cs typeface="Optima"/>
              </a:rPr>
              <a:t>August </a:t>
            </a:r>
            <a:r>
              <a:rPr lang="en-US" sz="2000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Optima"/>
                <a:cs typeface="Optima"/>
              </a:rPr>
              <a:t>16</a:t>
            </a:r>
            <a:r>
              <a:rPr lang="en-US" sz="2000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Optima"/>
                <a:cs typeface="Optima"/>
              </a:rPr>
              <a:t>, 2010</a:t>
            </a:r>
            <a:endParaRPr lang="en-US" sz="2000" dirty="0" smtClean="0"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4114800"/>
            <a:ext cx="3505200" cy="2590800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solidFill>
              <a:srgbClr val="C0EE1A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Ross E. </a:t>
            </a: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Falcon</a:t>
            </a:r>
            <a:b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</a:b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D.</a:t>
            </a:r>
            <a:r>
              <a:rPr kumimoji="0" lang="en-US" sz="3200" b="1" i="0" u="none" strike="noStrike" kern="1200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 E.</a:t>
            </a: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 </a:t>
            </a:r>
            <a:r>
              <a:rPr kumimoji="0" lang="en-US" sz="3200" b="1" i="0" u="none" strike="noStrike" kern="1200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Winget</a:t>
            </a: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/>
            </a:r>
            <a:b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</a:b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M.</a:t>
            </a:r>
            <a:r>
              <a:rPr kumimoji="0" lang="en-US" sz="3200" b="1" i="0" u="none" strike="noStrike" kern="1200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 H.</a:t>
            </a: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 </a:t>
            </a: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Montgomery</a:t>
            </a:r>
            <a:b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</a:br>
            <a:r>
              <a:rPr kumimoji="0" lang="en-US" sz="3200" b="1" i="0" u="none" strike="noStrike" kern="1200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Kurtis</a:t>
            </a:r>
            <a:r>
              <a:rPr kumimoji="0" lang="en-US" sz="320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 A. Williams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62" b="1" dirty="0" smtClean="0">
              <a:gradFill flip="none" rotWithShape="1">
                <a:gsLst>
                  <a:gs pos="0">
                    <a:srgbClr val="C0EE1A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  <a:tileRect l="-100000" t="-100000"/>
              </a:gradFill>
              <a:effectLst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  <a:latin typeface="Optima"/>
              <a:ea typeface="+mj-ea"/>
              <a:cs typeface="Optim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0" b="1" i="0" u="none" strike="noStrike" kern="1200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C0EE1A"/>
                    </a:gs>
                    <a:gs pos="100000">
                      <a:srgbClr val="FFFFFF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effectLst>
                  <a:outerShdw blurRad="50800" dist="635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Optima"/>
                <a:ea typeface="+mj-ea"/>
                <a:cs typeface="Optima"/>
              </a:rPr>
              <a:t>University of Texas at Austin</a:t>
            </a:r>
            <a:endParaRPr kumimoji="0" lang="en-US" sz="2270" b="1" i="0" u="none" strike="noStrike" kern="1200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C0EE1A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  <a:tileRect l="-100000" t="-100000"/>
              </a:gradFill>
              <a:effectLst>
                <a:outerShdw blurRad="50800" dist="635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Optima"/>
              <a:ea typeface="+mj-e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Measuring Velocities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Pressure effects cause line wings to be asymmetric; must use sharp NLTE </a:t>
            </a: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line cores</a:t>
            </a:r>
          </a:p>
          <a:p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Pressure effects very uncertain for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He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lines; use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 </a:t>
            </a: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lines</a:t>
            </a:r>
          </a:p>
          <a:p>
            <a:pPr lvl="1"/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 </a:t>
            </a:r>
            <a:r>
              <a:rPr lang="en-US" sz="2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Balmer</a:t>
            </a:r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lines exist in all DAs</a:t>
            </a:r>
          </a:p>
          <a:p>
            <a:pPr lvl="1"/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Most (~80%) </a:t>
            </a:r>
            <a:r>
              <a:rPr lang="en-US" sz="2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are DAs</a:t>
            </a:r>
          </a:p>
          <a:p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Pressure effects increase with increasing principal quantum number; use </a:t>
            </a: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Hα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(and/or </a:t>
            </a: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Hβ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)</a:t>
            </a:r>
          </a:p>
          <a:p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Meaningful </a:t>
            </a:r>
            <a:r>
              <a:rPr lang="en-US" sz="23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centroid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b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measurements demand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high </a:t>
            </a: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resolution</a:t>
            </a: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; SPY </a:t>
            </a:r>
            <a:b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data meets requirements</a:t>
            </a:r>
            <a:endParaRPr lang="en-US" sz="2300" baseline="300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pic>
        <p:nvPicPr>
          <p:cNvPr id="7" name="Picture 6" descr="quickplot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62400" y="4114800"/>
            <a:ext cx="5029198" cy="2514599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Balmer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Line Core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Centroids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Fit Gaussian profiles to Hα (and/or Hβ) line cores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Hi-res SPY data allows us to measure 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at a typical precision of ~1.5 km s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  <a:endParaRPr lang="en-US" sz="2400" baseline="300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5000" y="2895600"/>
            <a:ext cx="3429000" cy="3875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9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WD 1216+036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u="sng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2001.06.09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Hα: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33.51 +/- 1.10 km s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  <a:endParaRPr lang="en-US" sz="1946" b="1" baseline="30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Hβ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: 37.93 +/- 1.97 km s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  <a:b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1946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1946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1946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34.57 +/- 2.67 km s</a:t>
            </a:r>
            <a:r>
              <a:rPr lang="en-US" sz="1946" b="1" baseline="30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  <a:endParaRPr lang="en-US" sz="1946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u="sng" noProof="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2001.06.20</a:t>
            </a:r>
            <a:endParaRPr lang="en-US" sz="2400" u="sng" baseline="30000" noProof="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Hα: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33.61 +/- 1.55 km s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  <a:endParaRPr lang="en-US" sz="1946" b="1" baseline="30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946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Hβ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: 40.00 +/- 3.03 km s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  <a:b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1946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1946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1946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34.94 +/- 3.66 km s</a:t>
            </a:r>
            <a:r>
              <a:rPr lang="en-US" sz="1946" b="1" baseline="30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</a:t>
            </a:r>
            <a:r>
              <a:rPr lang="en-US" b="1" baseline="30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</a:t>
            </a:r>
            <a:endParaRPr lang="en-US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2270" b="1" i="1" dirty="0" smtClean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27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270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227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27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= 34.70 +/- 0.25 km s</a:t>
            </a:r>
            <a:r>
              <a:rPr lang="en-US" sz="2270" b="1" baseline="30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baseline="30000" dirty="0" smtClean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kumimoji="0" 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pic>
        <p:nvPicPr>
          <p:cNvPr id="7" name="Picture 6" descr="explo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3124200"/>
            <a:ext cx="5410200" cy="3477986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7362742" y="5782533"/>
            <a:ext cx="181058" cy="313467"/>
          </a:xfrm>
          <a:prstGeom prst="downArrow">
            <a:avLst/>
          </a:prstGeom>
          <a:solidFill>
            <a:srgbClr val="C0EE1A"/>
          </a:solidFill>
          <a:ln>
            <a:noFill/>
          </a:ln>
          <a:effectLst>
            <a:outerShdw blurRad="38100" dist="254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Measurements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447800"/>
            <a:ext cx="3352800" cy="16763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449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with measureable Hα line core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centroids</a:t>
            </a:r>
            <a:endParaRPr lang="en-US" sz="28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sz="3027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372</a:t>
            </a:r>
            <a:r>
              <a:rPr lang="en-US" sz="3027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3027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with H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β</a:t>
            </a:r>
            <a:endParaRPr lang="en-US" sz="3027" baseline="300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5715000"/>
            <a:ext cx="390145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&lt;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v</a:t>
            </a:r>
            <a:r>
              <a:rPr kumimoji="0" lang="en-US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app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&gt;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32.57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+/-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1.17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km s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-1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pic>
        <p:nvPicPr>
          <p:cNvPr id="9" name="Picture 8" descr="f0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229"/>
              <a:stretch>
                <a:fillRect/>
              </a:stretch>
            </p:blipFill>
          </mc:Choice>
          <mc:Fallback>
            <p:blipFill>
              <a:blip r:embed="rId3"/>
              <a:srcRect l="5229"/>
              <a:stretch>
                <a:fillRect/>
              </a:stretch>
            </p:blipFill>
          </mc:Fallback>
        </mc:AlternateContent>
        <p:spPr>
          <a:xfrm>
            <a:off x="152400" y="1295400"/>
            <a:ext cx="55245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  <p:pic>
        <p:nvPicPr>
          <p:cNvPr id="10" name="Picture 9" descr="f0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329"/>
              <a:stretch>
                <a:fillRect/>
              </a:stretch>
            </p:blipFill>
          </mc:Choice>
          <mc:Fallback>
            <p:blipFill>
              <a:blip r:embed="rId5"/>
              <a:srcRect l="4329"/>
              <a:stretch>
                <a:fillRect/>
              </a:stretch>
            </p:blipFill>
          </mc:Fallback>
        </mc:AlternateContent>
        <p:spPr>
          <a:xfrm>
            <a:off x="3962400" y="3185160"/>
            <a:ext cx="5052060" cy="352044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Getting a Mass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2971800" cy="4724399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z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~ 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Weak dependence on 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endParaRPr lang="en-US" sz="2400" baseline="-250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pic>
        <p:nvPicPr>
          <p:cNvPr id="5" name="Picture 4" descr="mrmike2.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301" t="8889" r="8301" b="44444"/>
              <a:stretch>
                <a:fillRect/>
              </a:stretch>
            </p:blipFill>
          </mc:Choice>
          <mc:Fallback>
            <p:blipFill>
              <a:blip r:embed="rId3"/>
              <a:srcRect l="8301" t="8889" r="8301" b="44444"/>
              <a:stretch>
                <a:fillRect/>
              </a:stretch>
            </p:blipFill>
          </mc:Fallback>
        </mc:AlternateContent>
        <p:spPr>
          <a:xfrm>
            <a:off x="3006638" y="1706880"/>
            <a:ext cx="6061162" cy="4389120"/>
          </a:xfrm>
          <a:prstGeom prst="rect">
            <a:avLst/>
          </a:prstGeom>
          <a:solidFill>
            <a:schemeClr val="tx1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648200"/>
            <a:ext cx="5791200" cy="2027238"/>
          </a:xfrm>
        </p:spPr>
        <p:txBody>
          <a:bodyPr vert="horz">
            <a:noAutofit/>
          </a:bodyPr>
          <a:lstStyle/>
          <a:p>
            <a:pPr indent="0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 Distribution of spectroscopic 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of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normal DAs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from Koester et al. (2009b) (</a:t>
            </a:r>
            <a:r>
              <a:rPr lang="en-US" sz="24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black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) and of our sample (</a:t>
            </a:r>
            <a:r>
              <a:rPr lang="en-US" sz="24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purple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). </a:t>
            </a:r>
          </a:p>
          <a:p>
            <a:pPr indent="0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 &lt;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19400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+/- 300 K</a:t>
            </a:r>
          </a:p>
          <a:p>
            <a:pPr indent="0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σ(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) =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9950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K</a:t>
            </a:r>
            <a:endParaRPr lang="en-US" sz="24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pic>
        <p:nvPicPr>
          <p:cNvPr id="8" name="Picture 7" descr="f0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00150" y="152400"/>
            <a:ext cx="6743700" cy="449580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Getting a Mass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2971800" cy="4724399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z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~ 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Weak dependence on 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endParaRPr lang="en-US" sz="2400" baseline="-250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pic>
        <p:nvPicPr>
          <p:cNvPr id="5" name="Picture 4" descr="mrmike2.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301" t="8889" r="8301" b="44444"/>
              <a:stretch>
                <a:fillRect/>
              </a:stretch>
            </p:blipFill>
          </mc:Choice>
          <mc:Fallback>
            <p:blipFill>
              <a:blip r:embed="rId3"/>
              <a:srcRect l="8301" t="8889" r="8301" b="44444"/>
              <a:stretch>
                <a:fillRect/>
              </a:stretch>
            </p:blipFill>
          </mc:Fallback>
        </mc:AlternateContent>
        <p:spPr>
          <a:xfrm>
            <a:off x="3006638" y="1706880"/>
            <a:ext cx="6061162" cy="4389120"/>
          </a:xfrm>
          <a:prstGeom prst="rect">
            <a:avLst/>
          </a:prstGeom>
          <a:solidFill>
            <a:schemeClr val="tx1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Getting a Mass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2971800" cy="4724399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z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~ 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Weak dependence on 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endParaRPr lang="en-US" sz="2400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/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Use &lt;</a:t>
            </a:r>
            <a:r>
              <a:rPr lang="en-US" sz="20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0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&gt;: </a:t>
            </a:r>
            <a:r>
              <a:rPr lang="en-US" sz="2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sz="2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0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19130 +/- 300K</a:t>
            </a:r>
            <a:endParaRPr lang="en-US" sz="2000" b="1" dirty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pic>
        <p:nvPicPr>
          <p:cNvPr id="6" name="Picture 5" descr="mrmike2.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301" t="8889" r="8301" b="44444"/>
              <a:stretch>
                <a:fillRect/>
              </a:stretch>
            </p:blipFill>
          </mc:Choice>
          <mc:Fallback>
            <p:blipFill>
              <a:blip r:embed="rId3"/>
              <a:srcRect l="8301" t="8889" r="8301" b="44444"/>
              <a:stretch>
                <a:fillRect/>
              </a:stretch>
            </p:blipFill>
          </mc:Fallback>
        </mc:AlternateContent>
        <p:spPr>
          <a:xfrm>
            <a:off x="3006638" y="1706880"/>
            <a:ext cx="6061162" cy="438912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0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71800" y="1600200"/>
            <a:ext cx="6057900" cy="403860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Getting a Mass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2971800" cy="3581400"/>
          </a:xfrm>
        </p:spPr>
        <p:txBody>
          <a:bodyPr>
            <a:normAutofit/>
          </a:bodyPr>
          <a:lstStyle/>
          <a:p>
            <a:r>
              <a:rPr lang="en-US" sz="230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z</a:t>
            </a: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~ </a:t>
            </a:r>
            <a:r>
              <a:rPr lang="en-US" sz="23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3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</a:t>
            </a:r>
            <a:r>
              <a:rPr lang="en-US" sz="23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</a:t>
            </a:r>
          </a:p>
          <a:p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Weak dependence on </a:t>
            </a:r>
            <a:r>
              <a:rPr lang="en-US" sz="23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3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endParaRPr lang="en-US" sz="2300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/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Use &lt;</a:t>
            </a:r>
            <a:r>
              <a:rPr lang="en-US" sz="20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0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&gt;: </a:t>
            </a:r>
            <a:r>
              <a:rPr lang="en-US" sz="2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sz="2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0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19400 </a:t>
            </a:r>
            <a:r>
              <a:rPr lang="en-US" sz="20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+/- 300K</a:t>
            </a:r>
          </a:p>
          <a:p>
            <a:r>
              <a:rPr lang="en-US" sz="23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Convert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40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400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0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ea typeface="Wingdings"/>
                <a:cs typeface="Optima"/>
              </a:rPr>
              <a:t>to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5105400"/>
            <a:ext cx="4038600" cy="838200"/>
          </a:xfrm>
          <a:prstGeom prst="rect">
            <a:avLst/>
          </a:prstGeom>
          <a:solidFill>
            <a:srgbClr val="C0EE1A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0.647 </a:t>
            </a:r>
            <a:r>
              <a:rPr kumimoji="0" lang="en-US" sz="4100" b="1" i="0" u="none" strike="noStrike" kern="1200" cap="none" spc="0" normalizeH="0" noProof="0" dirty="0" smtClean="0"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      </a:t>
            </a:r>
            <a:r>
              <a:rPr kumimoji="0" lang="en-US" sz="4100" b="1" i="0" u="none" strike="noStrike" kern="1200" cap="none" spc="0" normalizeH="0" baseline="0" noProof="0" dirty="0" err="1" smtClean="0"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M</a:t>
            </a:r>
            <a:r>
              <a:rPr kumimoji="0" lang="en-US" sz="4100" b="1" i="0" u="none" strike="noStrike" kern="1200" cap="none" spc="0" normalizeH="0" baseline="-25000" noProof="0" dirty="0" err="1" smtClean="0">
                <a:ln w="31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sun</a:t>
            </a:r>
            <a:endParaRPr kumimoji="0" lang="en-US" sz="4100" b="1" i="0" u="none" strike="noStrike" kern="1200" cap="none" spc="0" normalizeH="0" baseline="-25000" noProof="0" dirty="0" smtClean="0"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" y="6019800"/>
            <a:ext cx="769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From spectroscopy </a:t>
            </a:r>
            <a:r>
              <a:rPr lang="en-US" sz="14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(Koester et al. 2009b)*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: &lt;</a:t>
            </a:r>
            <a:r>
              <a:rPr lang="en-US" sz="2100" i="1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0.575 +/- 0.002 </a:t>
            </a:r>
            <a:r>
              <a:rPr lang="en-US" sz="2100" dirty="0" err="1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100" baseline="-25000" dirty="0" err="1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endParaRPr lang="en-US" sz="2100" dirty="0" smtClean="0"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105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+0.013</a:t>
            </a:r>
            <a:br>
              <a:rPr lang="en-US" sz="2000" b="1" dirty="0" smtClean="0">
                <a:solidFill>
                  <a:srgbClr val="FF0000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-0.014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Mini-Samples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DAVs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(</a:t>
            </a:r>
            <a:r>
              <a:rPr lang="en-US" sz="28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25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)</a:t>
            </a:r>
            <a:endParaRPr lang="en-US" sz="18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&lt;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v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app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 = 37.25 +/- 4.34 km s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-1</a:t>
            </a:r>
          </a:p>
          <a:p>
            <a:pPr lvl="1"/>
            <a:r>
              <a:rPr lang="en-US" sz="2400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&lt;</a:t>
            </a:r>
            <a:r>
              <a:rPr lang="en-US" sz="2400" b="1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400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 = 0.685 +/- 0.047 </a:t>
            </a:r>
            <a:r>
              <a:rPr lang="en-US" sz="2400" b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400" b="1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sun</a:t>
            </a:r>
            <a:r>
              <a:rPr lang="en-US" sz="2400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using &lt;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eff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 = 11510 K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From spectroscopy </a:t>
            </a:r>
            <a:r>
              <a:rPr lang="en-US" sz="1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(Koester et al. 2009b)*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: &lt;</a:t>
            </a:r>
            <a:r>
              <a:rPr lang="en-US" sz="24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 = 0.638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sun</a:t>
            </a:r>
            <a:endParaRPr lang="en-US" sz="18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Helium-Dominated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WDs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(</a:t>
            </a:r>
            <a:r>
              <a:rPr lang="en-US" sz="28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20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)</a:t>
            </a:r>
            <a:endParaRPr lang="en-US" sz="22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&lt;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v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app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 = 40.31 +/- 3.76 km s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-1</a:t>
            </a:r>
          </a:p>
          <a:p>
            <a:pPr lvl="1"/>
            <a:r>
              <a:rPr lang="en-US" sz="2400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&lt;</a:t>
            </a:r>
            <a:r>
              <a:rPr lang="en-US" sz="2400" b="1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400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 = 0.727 +/- 0.037 </a:t>
            </a:r>
            <a:r>
              <a:rPr lang="en-US" sz="2400" b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400" b="1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sun</a:t>
            </a:r>
            <a:r>
              <a:rPr lang="en-US" sz="2400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using &lt;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eff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 = 17220 K</a:t>
            </a:r>
          </a:p>
          <a:p>
            <a:pPr lvl="2"/>
            <a:r>
              <a:rPr lang="en-US" sz="2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This is larger than for normal DAs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From spectroscopy </a:t>
            </a:r>
            <a:r>
              <a:rPr lang="en-US" sz="1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(Voss et al. 2007)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: &lt;</a:t>
            </a:r>
            <a:r>
              <a:rPr lang="en-US" sz="24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 = 0.615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sun</a:t>
            </a:r>
            <a:endParaRPr lang="en-US" sz="18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Previous Studies That Used GRS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7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Koester (1987): &lt;</a:t>
            </a:r>
            <a:r>
              <a:rPr lang="en-US" sz="28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&gt;=0.58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8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sun</a:t>
            </a:r>
            <a:endParaRPr lang="en-US" sz="2800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  <a:p>
            <a:pPr lvl="1"/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9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WDs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in CPM pairs or wide binaries</a:t>
            </a:r>
            <a:endParaRPr lang="en-US" sz="28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Wegner &amp; Reid (1991): &lt;</a:t>
            </a:r>
            <a:r>
              <a:rPr lang="en-US" sz="28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&gt;=0.63 +/- </a:t>
            </a:r>
            <a:r>
              <a:rPr lang="en-US" sz="2800" strike="sngStrike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0.03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8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sun</a:t>
            </a:r>
            <a:endParaRPr lang="en-US" sz="2800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  <a:p>
            <a:pPr lvl="1"/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35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in CPM pairs</a:t>
            </a: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Reid (1996): &lt;</a:t>
            </a:r>
            <a:r>
              <a:rPr lang="en-US" sz="28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&gt;=0.583 +/- 0.078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8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sun</a:t>
            </a:r>
            <a:endParaRPr lang="en-US" sz="2800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  <a:p>
            <a:pPr lvl="1"/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34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in CPM pairs</a:t>
            </a:r>
          </a:p>
          <a:p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Silvestri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et al. (2001): &lt;</a:t>
            </a:r>
            <a:r>
              <a:rPr lang="en-US" sz="28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&gt;=0.68 +/- 0.04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M</a:t>
            </a:r>
            <a:r>
              <a:rPr lang="en-US" sz="28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sun</a:t>
            </a:r>
            <a:endParaRPr lang="en-US" sz="2800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  <a:p>
            <a:pPr lvl="1"/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41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in CPM pairs</a:t>
            </a:r>
            <a:endParaRPr lang="en-US" sz="24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57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Our work uses the GRS method to determine a mean mass of </a:t>
            </a:r>
            <a:r>
              <a:rPr lang="en-US" sz="2800" b="1" u="sng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461</a:t>
            </a:r>
            <a:r>
              <a:rPr lang="en-US" sz="28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US" sz="28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WDs</a:t>
            </a:r>
            <a:r>
              <a:rPr lang="en-US" sz="28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that are </a:t>
            </a:r>
            <a:r>
              <a:rPr lang="en-US" sz="2800" b="1" u="sng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kinematically</a:t>
            </a:r>
            <a:r>
              <a:rPr lang="en-US" sz="2800" b="1" u="sng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different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Path of the Presentation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White Dwarfs in Context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Mass and Gravitational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Redshift</a:t>
            </a:r>
            <a:endParaRPr lang="en-US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The “Log </a:t>
            </a:r>
            <a:r>
              <a:rPr lang="en-US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Upturn”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Observations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Velocity Measurements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2900" y="5943600"/>
            <a:ext cx="84582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Except one: we agree</a:t>
            </a:r>
            <a:r>
              <a:rPr lang="en-US" sz="2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very well with Tremblay </a:t>
            </a:r>
            <a:r>
              <a:rPr lang="en-US" sz="2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&amp; Bergeron (2009)</a:t>
            </a:r>
          </a:p>
          <a:p>
            <a:pPr lvl="1"/>
            <a:r>
              <a:rPr lang="en-US" sz="19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Use improved calculations for Stark broadening of H lines</a:t>
            </a:r>
            <a:endParaRPr lang="en-US" sz="19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2900" y="5105400"/>
            <a:ext cx="8458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Our mean mass is significantly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higher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 than that for all previous spectroscopic studies…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pic>
        <p:nvPicPr>
          <p:cNvPr id="10" name="Picture 9" descr="tab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549" t="3266" r="2549" b="46600"/>
              <a:stretch>
                <a:fillRect/>
              </a:stretch>
            </p:blipFill>
          </mc:Choice>
          <mc:Fallback>
            <p:blipFill>
              <a:blip r:embed="rId3"/>
              <a:srcRect l="2549" t="3266" r="2549" b="46600"/>
              <a:stretch>
                <a:fillRect/>
              </a:stretch>
            </p:blipFill>
          </mc:Fallback>
        </mc:AlternateContent>
        <p:spPr>
          <a:xfrm>
            <a:off x="988269" y="154061"/>
            <a:ext cx="7167462" cy="4899937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Dynamics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Use nearby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so we need not worry about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systematics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from kinematic structure of Galaxy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Velocity dispersion with varying height above the disk is modest </a:t>
            </a:r>
            <a:r>
              <a:rPr lang="en-US" sz="1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(</a:t>
            </a:r>
            <a:r>
              <a:rPr lang="en-US" sz="1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Kuijken</a:t>
            </a:r>
            <a:r>
              <a:rPr lang="en-US" sz="1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&amp; Gilmore 1989)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Negligible change due to differential Galactic rotation </a:t>
            </a:r>
            <a:r>
              <a:rPr lang="en-US" sz="1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(</a:t>
            </a:r>
            <a:r>
              <a:rPr lang="en-US" sz="1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Fich</a:t>
            </a:r>
            <a:r>
              <a:rPr lang="en-US" sz="1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et al. 1989)</a:t>
            </a: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Use kinematical LSR described by Standard Solar Motion </a:t>
            </a:r>
            <a:r>
              <a:rPr lang="en-US" sz="2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(Kerr &amp; Lynden-Bell 1986)</a:t>
            </a:r>
          </a:p>
          <a:p>
            <a:pPr lvl="1"/>
            <a: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No significant difference in &lt;</a:t>
            </a:r>
            <a:r>
              <a:rPr lang="en-US" sz="21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1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in the </a:t>
            </a:r>
            <a:r>
              <a:rPr lang="en-US" sz="21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</a:t>
            </a:r>
            <a: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, </a:t>
            </a:r>
            <a:r>
              <a:rPr lang="en-US" sz="21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or </a:t>
            </a:r>
            <a:r>
              <a:rPr lang="en-US" sz="21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</a:t>
            </a:r>
            <a: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directions.</a:t>
            </a:r>
          </a:p>
          <a:p>
            <a:pPr lvl="1"/>
            <a: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We find that our </a:t>
            </a:r>
            <a:r>
              <a:rPr lang="en-US" sz="21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move WRT the LSR as</a:t>
            </a:r>
            <a:b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(</a:t>
            </a:r>
            <a:r>
              <a:rPr lang="en-US" sz="21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,</a:t>
            </a:r>
            <a:r>
              <a:rPr lang="en-US" sz="21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,</a:t>
            </a:r>
            <a:r>
              <a:rPr lang="en-US" sz="21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) = (-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1.62+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/-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3.35, +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.84+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/-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3.43, 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1.67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+/-</a:t>
            </a:r>
            <a:r>
              <a:rPr lang="en-US" sz="21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3.37) </a:t>
            </a:r>
            <a:r>
              <a:rPr lang="en-US" sz="21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km s</a:t>
            </a:r>
            <a:r>
              <a:rPr lang="en-US" sz="21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The Log </a:t>
            </a:r>
            <a:r>
              <a:rPr lang="en-US" sz="38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3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Upturn: A Serious Problem!</a:t>
            </a:r>
            <a:endParaRPr lang="en-US" sz="38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1"/>
            <a:ext cx="37338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Systematic increase in </a:t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log 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for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with </a:t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&lt; 12000K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Appears in 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all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spectroscopic surveys</a:t>
            </a:r>
          </a:p>
          <a:p>
            <a:pPr lvl="1"/>
            <a:r>
              <a:rPr lang="en-US" sz="20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None</a:t>
            </a:r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show consistency between hot/cool </a:t>
            </a:r>
            <a:r>
              <a:rPr lang="en-US" sz="2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sz="2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endParaRPr lang="en-US" sz="2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 </a:t>
            </a:r>
            <a:r>
              <a:rPr lang="en-US" sz="24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real </a:t>
            </a:r>
            <a:r>
              <a:rPr lang="en-US" sz="24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change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in the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(i.e., a mass increase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)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?</a:t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O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 a </a:t>
            </a:r>
            <a:r>
              <a:rPr lang="en-US" sz="24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problem with the models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used to determine log 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?</a:t>
            </a:r>
            <a:endParaRPr lang="en-US" sz="24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410199"/>
            <a:ext cx="4191000" cy="1066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Plot of </a:t>
            </a:r>
            <a:r>
              <a:rPr lang="en-US" sz="32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32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3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vs. log </a:t>
            </a:r>
            <a:r>
              <a:rPr lang="en-US" sz="32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3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for targets in Koester et al. (2009b). Also plotted: cooling tracks </a:t>
            </a:r>
            <a:r>
              <a:rPr lang="en-US" sz="3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from </a:t>
            </a:r>
            <a:r>
              <a:rPr lang="en-US" sz="3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evolutionary models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pic>
        <p:nvPicPr>
          <p:cNvPr id="8" name="Picture 7" descr="f0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1168" y="2115312"/>
            <a:ext cx="4828032" cy="3218688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62400" y="1701800"/>
            <a:ext cx="5105400" cy="340360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GRS Method Is Consistent Between Temperature Bins</a:t>
            </a:r>
            <a:endParaRPr lang="en-US" baseline="-250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936187" cy="3886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From Koester et al.</a:t>
            </a:r>
          </a:p>
          <a:p>
            <a:pPr lvl="1">
              <a:buNone/>
            </a:pP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hot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0.563 +/- 0.002 </a:t>
            </a:r>
            <a:r>
              <a:rPr lang="en-US" sz="1946" b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b="1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>
              <a:buNone/>
            </a:pP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cool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0.666 +/- 0.005 </a:t>
            </a:r>
            <a:r>
              <a:rPr lang="en-US" sz="1946" b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>
              <a:buNone/>
            </a:pPr>
            <a:r>
              <a:rPr lang="en-US" sz="1946" b="1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Δ</a:t>
            </a:r>
            <a:r>
              <a:rPr lang="en-US" sz="1946" b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</a:t>
            </a:r>
            <a:r>
              <a:rPr lang="en-US" sz="1946" b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0.103 +/- 0.007 </a:t>
            </a:r>
            <a:r>
              <a:rPr lang="en-US" sz="1946" b="1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b="1" baseline="-25000" dirty="0" smtClean="0">
              <a:solidFill>
                <a:srgbClr val="FFFFFF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/>
            <a:r>
              <a:rPr lang="en-US" sz="1946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Inconsistent</a:t>
            </a:r>
            <a:r>
              <a:rPr lang="en-US" sz="1946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between </a:t>
            </a:r>
            <a:r>
              <a:rPr lang="en-US" sz="1946" i="1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1946" baseline="-25000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1946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bins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Our results</a:t>
            </a:r>
            <a:endParaRPr lang="en-US" sz="1600" b="1" dirty="0" smtClean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>
              <a:buNone/>
            </a:pP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hot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0.640 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+/- 0.014 </a:t>
            </a:r>
            <a:r>
              <a:rPr lang="en-US" sz="1946" b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b="1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>
              <a:buNone/>
            </a:pP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cool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0.686 </a:t>
            </a:r>
            <a:r>
              <a:rPr lang="en-US" sz="1514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        </a:t>
            </a:r>
            <a:r>
              <a:rPr lang="en-US" sz="1946" b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>
              <a:buNone/>
            </a:pPr>
            <a:r>
              <a:rPr lang="en-US" sz="1946" b="1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Δ</a:t>
            </a:r>
            <a:r>
              <a:rPr lang="en-US" sz="1946" b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</a:t>
            </a:r>
            <a:r>
              <a:rPr lang="en-US" sz="1946" b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0.046 </a:t>
            </a:r>
            <a:r>
              <a:rPr lang="en-US" sz="1946" b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+/- </a:t>
            </a:r>
            <a:r>
              <a:rPr lang="en-US" sz="1946" b="1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0.053 </a:t>
            </a:r>
            <a:r>
              <a:rPr lang="en-US" sz="1946" b="1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b="1" baseline="-25000" dirty="0" smtClean="0">
              <a:solidFill>
                <a:srgbClr val="FFFFFF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54102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  Consistent with</a:t>
            </a:r>
            <a:r>
              <a:rPr kumimoji="0" lang="en-US" sz="2800" b="1" i="0" u="none" strike="noStrike" kern="1200" cap="small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lang="en-US" sz="2800" b="1" u="sng" cap="small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no c</a:t>
            </a:r>
            <a:r>
              <a:rPr lang="en-US" sz="2800" b="1" u="sng" cap="small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hange in mean </a:t>
            </a:r>
            <a:r>
              <a:rPr lang="en-US" sz="2800" b="1" u="sng" cap="small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mass</a:t>
            </a:r>
          </a:p>
        </p:txBody>
      </p:sp>
      <p:pic>
        <p:nvPicPr>
          <p:cNvPr id="7" name="Picture 6" descr="f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62400" y="1701800"/>
            <a:ext cx="5074920" cy="338328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09800" y="4495800"/>
            <a:ext cx="106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+0.035</a:t>
            </a:r>
            <a:br>
              <a:rPr lang="en-US" sz="1300" b="1" dirty="0" smtClean="0">
                <a:solidFill>
                  <a:srgbClr val="FFFFFF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1300" b="1" dirty="0" smtClean="0">
                <a:solidFill>
                  <a:srgbClr val="FFFFFF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-0.039</a:t>
            </a:r>
            <a:endParaRPr lang="en-US" sz="1300" b="1" dirty="0" smtClean="0">
              <a:solidFill>
                <a:srgbClr val="FFFFFF"/>
              </a:solidFill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302" y="1600200"/>
            <a:ext cx="3909502" cy="38862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From SDSS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1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(</a:t>
            </a:r>
            <a:r>
              <a:rPr lang="en-US" sz="1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Kepler</a:t>
            </a:r>
            <a:r>
              <a:rPr lang="en-US" sz="1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et al. 2007)</a:t>
            </a:r>
          </a:p>
          <a:p>
            <a:pPr lvl="1">
              <a:buNone/>
            </a:pP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hot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0.593 +/- 0.016 </a:t>
            </a:r>
            <a:r>
              <a:rPr lang="en-US" sz="1946" b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b="1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>
              <a:buNone/>
            </a:pP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1946" b="1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cool</a:t>
            </a:r>
            <a:r>
              <a:rPr lang="en-US" sz="1946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0.789 +/- 0.005 </a:t>
            </a:r>
            <a:r>
              <a:rPr lang="en-US" sz="1946" b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b="1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/>
            <a:r>
              <a:rPr lang="en-US" sz="1946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12000 K ≥ </a:t>
            </a:r>
            <a:r>
              <a:rPr lang="en-US" sz="1946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1946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1946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≥ 8500 K</a:t>
            </a:r>
          </a:p>
          <a:p>
            <a:pPr lvl="1">
              <a:buNone/>
            </a:pPr>
            <a:r>
              <a:rPr lang="en-US" sz="1946" b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Δ</a:t>
            </a:r>
            <a:r>
              <a:rPr lang="en-US" sz="1946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1946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0.196 +/- 0.021 </a:t>
            </a:r>
            <a:r>
              <a:rPr lang="en-US" sz="1946" b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1946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1946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/>
            <a:r>
              <a:rPr lang="en-US" sz="1946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Inconsistent</a:t>
            </a:r>
            <a:r>
              <a:rPr lang="en-US" sz="1946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between </a:t>
            </a:r>
            <a:r>
              <a:rPr lang="en-US" sz="1946" i="1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</a:t>
            </a:r>
            <a:r>
              <a:rPr lang="en-US" sz="1946" baseline="-25000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eff</a:t>
            </a:r>
            <a:r>
              <a:rPr lang="en-US" sz="1946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bins</a:t>
            </a:r>
            <a:endParaRPr lang="en-US" sz="1946" b="1" baseline="-25000" dirty="0" smtClean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>
              <a:buNone/>
            </a:pPr>
            <a:endParaRPr lang="en-US" sz="2000" b="1" baseline="-25000" dirty="0" smtClean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sz="22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Our results rule out a change in mass this large!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lum contrast="50000"/>
          </a:blip>
          <a:stretch>
            <a:fillRect/>
          </a:stretch>
        </p:blipFill>
        <p:spPr>
          <a:xfrm>
            <a:off x="3828176" y="614934"/>
            <a:ext cx="5163424" cy="5628132"/>
          </a:xfrm>
          <a:prstGeom prst="rect">
            <a:avLst/>
          </a:prstGeom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DBAs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Voss et al. (2007)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Detect various amounts of hydrogen in most (55%) of the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DBs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in their sample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Find similar spectroscopic mass distributions</a:t>
            </a:r>
          </a:p>
          <a:p>
            <a:pPr lvl="1"/>
            <a:endParaRPr lang="en-US" sz="17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3733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EE1A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DBAs</a:t>
            </a:r>
            <a:r>
              <a:rPr lang="en-US" sz="3600" b="1" dirty="0" smtClean="0">
                <a:solidFill>
                  <a:srgbClr val="C0EE1A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are not distinct from </a:t>
            </a:r>
            <a:r>
              <a:rPr lang="en-US" sz="3600" b="1" dirty="0" err="1" smtClean="0">
                <a:solidFill>
                  <a:srgbClr val="C0EE1A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DBs</a:t>
            </a:r>
            <a:endParaRPr lang="en-US" sz="3600" b="1" dirty="0" smtClean="0">
              <a:solidFill>
                <a:srgbClr val="C0EE1A"/>
              </a:solidFill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491129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EE1A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What does the GRS method tell us?</a:t>
            </a:r>
            <a:endParaRPr lang="en-US" sz="3600" b="1" dirty="0" smtClean="0">
              <a:solidFill>
                <a:srgbClr val="C0EE1A"/>
              </a:solidFill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dist_mix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381000"/>
            <a:ext cx="685800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21275" y="6096000"/>
            <a:ext cx="390145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&lt;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v</a:t>
            </a:r>
            <a:r>
              <a:rPr kumimoji="0" lang="en-US" sz="24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app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&gt; =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40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.31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+/-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 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.76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km s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-1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5181600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20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DBAs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Helium-dominated WDS that show H absorption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b_mrmike_tef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43000" y="381000"/>
            <a:ext cx="685800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51816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8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8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</a:t>
            </a:r>
            <a:r>
              <a:rPr lang="en-US" sz="28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0.707 +0.036 –0.039 </a:t>
            </a:r>
            <a:r>
              <a:rPr lang="en-US" sz="2800" b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800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5791200"/>
            <a:ext cx="769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From spectroscopy </a:t>
            </a:r>
            <a:r>
              <a:rPr lang="en-US" sz="14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(</a:t>
            </a:r>
            <a:r>
              <a:rPr lang="en-US" sz="14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Voss</a:t>
            </a:r>
            <a:r>
              <a:rPr lang="en-US" sz="14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14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et al. </a:t>
            </a:r>
            <a:r>
              <a:rPr lang="en-US" sz="14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2007)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: 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100" i="1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0.614 </a:t>
            </a:r>
            <a:r>
              <a:rPr lang="en-US" sz="2100" dirty="0" err="1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100" baseline="-25000" dirty="0" err="1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r>
              <a:rPr lang="en-US" sz="2100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endParaRPr lang="en-US" sz="2100" dirty="0" smtClean="0"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Conclusions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9529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We demonstrate that the gravitational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redshift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method works</a:t>
            </a: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For 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449 non-binary 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thin disk normal DAs from SPY:</a:t>
            </a:r>
            <a:b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8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8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32.57 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+/- 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1.17 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km s</a:t>
            </a:r>
            <a:r>
              <a:rPr lang="en-US" sz="28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8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8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8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0.649</a:t>
            </a:r>
            <a:r>
              <a:rPr lang="en-US" sz="28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       </a:t>
            </a:r>
            <a:r>
              <a:rPr lang="en-US" sz="2800" b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800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2800" b="1" baseline="-25000" dirty="0" smtClean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Agrees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very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well with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Tremblay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&amp; Bergeron (2009)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Our mean mass is much 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higher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than other previous values</a:t>
            </a:r>
            <a:endParaRPr lang="en-US" sz="2800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Investigate log </a:t>
            </a:r>
            <a:r>
              <a:rPr lang="en-US" sz="28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upturn problem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4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hot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=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0.640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+/- 0.014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and &lt;</a:t>
            </a:r>
            <a:r>
              <a:rPr lang="en-US" sz="2400" i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cool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=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0.686 </a:t>
            </a:r>
            <a:r>
              <a:rPr lang="en-US" sz="1935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       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2400" baseline="-25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Consistent with </a:t>
            </a:r>
            <a:r>
              <a:rPr lang="en-US" sz="24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no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significant change in mass across temperature bins </a:t>
            </a:r>
            <a:r>
              <a:rPr lang="en-US" sz="2400" u="sng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unlike all spectroscopic studies</a:t>
            </a:r>
            <a:endParaRPr lang="en-US" sz="2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sz="2824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For </a:t>
            </a:r>
            <a:r>
              <a:rPr lang="en-US" sz="2824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20</a:t>
            </a:r>
            <a:r>
              <a:rPr lang="en-US" sz="2824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824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DBAs</a:t>
            </a:r>
            <a:r>
              <a:rPr lang="en-US" sz="2824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:</a:t>
            </a:r>
            <a:r>
              <a:rPr lang="en-US" sz="2824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sz="2824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824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824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824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</a:t>
            </a:r>
            <a:r>
              <a:rPr lang="en-US" sz="2824" b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= </a:t>
            </a:r>
            <a:r>
              <a:rPr lang="en-US" sz="2824" b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0.707 </a:t>
            </a:r>
            <a:r>
              <a:rPr lang="en-US" sz="2824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+/- 0.037 </a:t>
            </a:r>
            <a:r>
              <a:rPr lang="en-US" sz="2824" b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</a:t>
            </a:r>
            <a:r>
              <a:rPr lang="en-US" sz="2824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sun</a:t>
            </a:r>
            <a:endParaRPr lang="en-US" sz="2824" b="1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87500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EE1A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+0.013</a:t>
            </a:r>
            <a:br>
              <a:rPr lang="en-US" sz="1400" b="1" dirty="0" smtClean="0">
                <a:solidFill>
                  <a:srgbClr val="C0EE1A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1400" b="1" dirty="0" smtClean="0">
                <a:solidFill>
                  <a:srgbClr val="C0EE1A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-0.014</a:t>
            </a:r>
            <a:endParaRPr lang="en-US" sz="1400" b="1" dirty="0" smtClean="0">
              <a:solidFill>
                <a:srgbClr val="C0EE1A"/>
              </a:solidFill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4308157"/>
            <a:ext cx="106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FFFFFF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+0.035</a:t>
            </a:r>
            <a:br>
              <a:rPr lang="en-US" sz="1300" b="1" dirty="0" smtClean="0">
                <a:solidFill>
                  <a:srgbClr val="FFFFFF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1300" b="1" dirty="0" smtClean="0">
                <a:solidFill>
                  <a:srgbClr val="FFFFFF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-0.039</a:t>
            </a:r>
            <a:endParaRPr lang="en-US" sz="1300" b="1" dirty="0" smtClean="0">
              <a:solidFill>
                <a:srgbClr val="FFFFFF"/>
              </a:solidFill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References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</a:rPr>
              <a:t>Kepler</a:t>
            </a:r>
            <a:r>
              <a:rPr lang="en-US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</a:rPr>
              <a:t>, S. O., </a:t>
            </a:r>
            <a:r>
              <a:rPr lang="en-US" dirty="0" err="1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</a:rPr>
              <a:t>Kleinmann</a:t>
            </a:r>
            <a:r>
              <a:rPr lang="en-US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</a:rPr>
              <a:t>, S. J., Nitta, A., et al. 2007, MNRAS, 375, 1315</a:t>
            </a:r>
          </a:p>
          <a:p>
            <a:r>
              <a:rPr lang="en-US" dirty="0" smtClean="0"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</a:rPr>
              <a:t>Kerr, F.J., &amp; Lynden-Bell, D. 1986, MNRAS, 221, 1023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Koester, D., Voss, B.,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Napiwotzki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R., et al. 2009b, A&amp;A, 505,441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Koester, D.,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Kepler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S. O.,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Kleinmann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S. J., &amp; Nitta, A. 2009a, Journal of Physics Conference Series, 172, 012006</a:t>
            </a:r>
          </a:p>
          <a:p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Kuijken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K., &amp; Gilmore, G. 1989, MNRAS, 239, 605</a:t>
            </a:r>
          </a:p>
          <a:p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Liebert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J., Bergeron, P., &amp;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Holberg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J. B. 2005,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ApJS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156, 47</a:t>
            </a:r>
          </a:p>
          <a:p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Napiwotzki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R.,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Christlieb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N.,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Drechsel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H., et al. 2001,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Astronomische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Nachrichten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322, 411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Pauli, E.-M.,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Napiwotzki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R., Heber, U.,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Altmann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M., &amp;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Odenkirchen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M. 2006, A&amp;A, 447, 173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Tremblay, P.-E., &amp; Bergeron, P. 2009, 696, 1755</a:t>
            </a:r>
          </a:p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Voss, B., Koester, D,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Napiwotzki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R.,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Christlieb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N., &amp;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Reimers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Candara"/>
                <a:cs typeface="Candara"/>
              </a:rPr>
              <a:t>, D. 2007, A&amp;A, 470, 1079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P0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39228_426222763189_527033189_4731492_786404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66390" y="5811438"/>
            <a:ext cx="3011221" cy="69770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Emma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Retired Stars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3200400"/>
            <a:ext cx="4470400" cy="3352800"/>
          </a:xfrm>
          <a:prstGeom prst="rect">
            <a:avLst/>
          </a:prstGeom>
          <a:ln>
            <a:solidFill>
              <a:srgbClr val="C0EE1A"/>
            </a:solidFill>
          </a:ln>
          <a:effectLst>
            <a:outerShdw blurRad="38100" dist="25400" dir="2700000" algn="tl" rotWithShape="0">
              <a:srgbClr val="000000">
                <a:alpha val="3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142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Most stars (~97%) end up or will end up as white dwarfs (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)</a:t>
            </a: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 properties provide crucial information on topics such as:</a:t>
            </a:r>
          </a:p>
          <a:p>
            <a:pPr lvl="1"/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Cosmochronology</a:t>
            </a:r>
            <a:endParaRPr lang="en-US" sz="24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Chemical history of </a:t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stars in our Galaxy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Formation history </a:t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of stars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Late stages of </a:t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stellar</a:t>
            </a:r>
            <a:r>
              <a:rPr lang="en-US" sz="2400" dirty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evolution</a:t>
            </a:r>
          </a:p>
          <a:p>
            <a:pPr lvl="1"/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Type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Ia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supernovae </a:t>
            </a:r>
            <a:endParaRPr lang="en-US" sz="24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63216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err="1" smtClean="0"/>
              <a:t>www.physorg.com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Mass Determination Methods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324600" cy="48307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Atmosphere Model Fitting</a:t>
            </a:r>
          </a:p>
          <a:p>
            <a:pPr lvl="1"/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 photometric colors</a:t>
            </a:r>
          </a:p>
          <a:p>
            <a:pPr lvl="1"/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 parallax and photometric colors</a:t>
            </a:r>
          </a:p>
          <a:p>
            <a:pPr lvl="1"/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/ spectroscopy</a:t>
            </a:r>
            <a:b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endParaRPr lang="en-US" sz="2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Astrometry (Orbital Motions)</a:t>
            </a:r>
          </a:p>
          <a:p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Pulsational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Mode Analysis</a:t>
            </a:r>
          </a:p>
          <a:p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Gravitational </a:t>
            </a:r>
            <a:r>
              <a:rPr lang="en-US" sz="28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Redshift</a:t>
            </a: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(GRS)</a:t>
            </a:r>
            <a:endParaRPr lang="en-US" sz="28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5800" y="4259262"/>
            <a:ext cx="3011221" cy="465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B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inaries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00601" y="4808538"/>
            <a:ext cx="4343400" cy="52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PG 1159 objects, </a:t>
            </a:r>
            <a:r>
              <a:rPr lang="en-US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DAVs</a:t>
            </a:r>
            <a:r>
              <a:rPr lang="en-US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, </a:t>
            </a:r>
            <a:r>
              <a:rPr lang="en-US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DBVs</a:t>
            </a:r>
            <a:r>
              <a:rPr lang="en-US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, </a:t>
            </a:r>
            <a:r>
              <a:rPr lang="en-US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DQVs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08979" y="2506662"/>
            <a:ext cx="3011221" cy="465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Nearby </a:t>
            </a:r>
            <a:r>
              <a:rPr lang="en-US" sz="28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19200" y="3421062"/>
            <a:ext cx="3352800" cy="107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</a:t>
            </a:r>
            <a:r>
              <a:rPr lang="en-US" sz="22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ails for cool </a:t>
            </a:r>
            <a:r>
              <a:rPr lang="en-US" sz="22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2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:</a:t>
            </a:r>
            <a:br>
              <a:rPr lang="en-US" sz="22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2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“log </a:t>
            </a:r>
            <a:r>
              <a:rPr lang="en-US" sz="2200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22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upturn problem” </a:t>
            </a:r>
            <a:endParaRPr kumimoji="0" lang="en-US" sz="2200" b="0" i="0" u="none" strike="noStrike" kern="1200" cap="none" spc="0" normalizeH="0" baseline="-25000" noProof="0" dirty="0" smtClean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971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EE1A"/>
                </a:solidFill>
                <a:effectLst>
                  <a:outerShdw blurRad="38100" dist="25400" dir="2700000">
                    <a:srgbClr val="000000">
                      <a:alpha val="35000"/>
                    </a:srgbClr>
                  </a:outerShdw>
                </a:effectLst>
                <a:latin typeface="Zapf Dingbats"/>
                <a:ea typeface="Zapf Dingbats"/>
                <a:cs typeface="Zapf Dingbats"/>
              </a:rPr>
              <a:t>★</a:t>
            </a:r>
            <a:endParaRPr lang="en-US" sz="2800" dirty="0">
              <a:solidFill>
                <a:srgbClr val="C0EE1A"/>
              </a:solidFill>
              <a:effectLst>
                <a:outerShdw blurRad="38100" dist="25400" dir="2700000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81200" y="5638800"/>
            <a:ext cx="5181599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Common proper motion binaries or cluster </a:t>
            </a:r>
            <a:r>
              <a:rPr lang="en-US" sz="22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2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, otherwise no way to take out radial velocity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uLnTx/>
              <a:uFillTx/>
              <a:latin typeface="Optima"/>
              <a:ea typeface="+mn-ea"/>
              <a:cs typeface="Optim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lum contrast="50000"/>
          </a:blip>
          <a:stretch>
            <a:fillRect/>
          </a:stretch>
        </p:blipFill>
        <p:spPr>
          <a:xfrm>
            <a:off x="5105400" y="304800"/>
            <a:ext cx="3565321" cy="3886200"/>
          </a:xfrm>
          <a:prstGeom prst="rect">
            <a:avLst/>
          </a:prstGeom>
          <a:ln>
            <a:solidFill>
              <a:srgbClr val="C0EE1A"/>
            </a:solidFill>
          </a:ln>
          <a:effectLst>
            <a:outerShdw blurRad="38100" dist="25400" dir="27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Can We Get Around This Problem?</a:t>
            </a:r>
            <a:b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3556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Yes…with a large sample</a:t>
            </a:r>
            <a:endParaRPr lang="en-US" sz="3556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39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Main Points of This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With a large, high resolution spectroscopic dataset, </a:t>
            </a:r>
            <a:r>
              <a:rPr lang="en-US" sz="26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we can circumvent the radial velocity-</a:t>
            </a:r>
            <a:r>
              <a:rPr lang="en-US" sz="2600" dirty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26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RS degeneracy </a:t>
            </a:r>
            <a:r>
              <a:rPr lang="en-US" sz="26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to measure a mean GRS for </a:t>
            </a:r>
            <a:r>
              <a:rPr lang="en-US" sz="26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6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in our sample and use that to arrive at a </a:t>
            </a:r>
            <a:r>
              <a:rPr lang="en-US" sz="2600" u="sng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mean mass</a:t>
            </a:r>
            <a:r>
              <a:rPr lang="en-US" sz="2600" u="sng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/>
            </a:r>
            <a:br>
              <a:rPr lang="en-US" sz="2600" u="sng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endParaRPr lang="en-US" sz="2600" u="sng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Since the GRS method is atmosphere model-independent, we can use it to reliably probe cool </a:t>
            </a:r>
            <a:r>
              <a:rPr lang="en-US" sz="26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6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and investigate the “log </a:t>
            </a:r>
            <a:r>
              <a:rPr lang="en-US" sz="26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26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upturn problem”.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Gravitational </a:t>
            </a:r>
            <a:r>
              <a:rPr lang="en-US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Redshift</a:t>
            </a:r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z</a:t>
            </a:r>
            <a:endParaRPr lang="en-US" i="1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19800" cy="15737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 photon loses energy as it climbs out of a gravitational potential well</a:t>
            </a:r>
          </a:p>
          <a:p>
            <a:r>
              <a:rPr lang="en-US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z</a:t>
            </a:r>
            <a:r>
              <a:rPr lang="en-US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</a:t>
            </a:r>
            <a:r>
              <a:rPr lang="en-US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Φ</a:t>
            </a:r>
            <a:r>
              <a:rPr lang="en-US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/ </a:t>
            </a:r>
            <a:r>
              <a:rPr lang="en-US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</a:t>
            </a:r>
            <a:r>
              <a:rPr lang="en-US" b="1" baseline="30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2</a:t>
            </a:r>
            <a:r>
              <a:rPr lang="en-US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</a:t>
            </a:r>
            <a:r>
              <a:rPr lang="en-US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GM</a:t>
            </a:r>
            <a:r>
              <a:rPr lang="en-US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/ </a:t>
            </a:r>
            <a:r>
              <a:rPr lang="en-US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Rc</a:t>
            </a:r>
            <a:r>
              <a:rPr lang="en-US" b="1" baseline="30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2</a:t>
            </a:r>
          </a:p>
          <a:p>
            <a:endParaRPr lang="en-US" dirty="0">
              <a:latin typeface="Optima"/>
              <a:cs typeface="Optim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209800" y="3173940"/>
            <a:ext cx="6927850" cy="36586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217461"/>
            <a:ext cx="2971800" cy="2183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Optima"/>
                <a:ea typeface="+mn-ea"/>
                <a:cs typeface="Optima"/>
              </a:rPr>
              <a:t>Typical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“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z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”s</a:t>
            </a:r>
            <a:endParaRPr lang="en-US" sz="24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Expansion: ~10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0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Neutron star: ~10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WD: ~10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-4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The Sun: ~10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-8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n-US" sz="3097" baseline="300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SPY Data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Obtained reduced data from European Southern Observatory (ESO) Science Archive Facility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Spectra taken using UV-Visual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Echelle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Spectrograph (UVES) with the ESO VLT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Data originally taken for a survey for double degenerate binaries as potential progenitors of Type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Ia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supernovae (ESO 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Ia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P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rogenitor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surve</a:t>
            </a:r>
            <a:r>
              <a:rPr lang="en-US" sz="2400" b="1" dirty="0" err="1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Y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– SPY;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Napiwotzki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et al. 2001)</a:t>
            </a:r>
            <a:endParaRPr lang="en-US" sz="2400" dirty="0" smtClean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Current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largest, homogeneous, high resolution (0.36 Å or ~16 km s</a:t>
            </a:r>
            <a:r>
              <a:rPr lang="en-US" sz="2400" baseline="300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-1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at Hα) spectroscopic dataset for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endParaRPr lang="en-US" sz="2400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Co-Moving Approximation</a:t>
            </a:r>
            <a:endParaRPr lang="en-US" dirty="0"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76799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For individual </a:t>
            </a:r>
            <a:r>
              <a:rPr lang="en-US" sz="24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,</a:t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400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= 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400" b="1" baseline="-25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+ </a:t>
            </a:r>
            <a:r>
              <a:rPr lang="en-US" sz="240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400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rad</a:t>
            </a:r>
            <a:endParaRPr lang="en-US" sz="2400" b="1" baseline="-25000" dirty="0" smtClean="0">
              <a:solidFill>
                <a:srgbClr val="C0EE1A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  <a:p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WDs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in our sample are relatively nearby; average distance &lt; 100 pc</a:t>
            </a:r>
            <a:br>
              <a:rPr lang="en-US" sz="2400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1800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(Pauli et al. 2006)</a:t>
            </a:r>
          </a:p>
          <a:p>
            <a:r>
              <a:rPr lang="en-US" sz="2400" dirty="0" smtClean="0">
                <a:solidFill>
                  <a:srgbClr val="FFFFFF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Thin disk population</a:t>
            </a:r>
          </a:p>
          <a:p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Use </a:t>
            </a:r>
            <a:r>
              <a:rPr lang="en-US" sz="2400" i="1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400" baseline="-25000" dirty="0" err="1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 corrected to the local standard of rest (LSR) and large number of targets (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449) </a:t>
            </a:r>
            <a: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to make the approximation:</a:t>
            </a:r>
            <a:br>
              <a:rPr lang="en-US" sz="2400" dirty="0" smtClean="0"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</a:b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&lt;</a:t>
            </a:r>
            <a:r>
              <a:rPr lang="en-US" sz="2400" b="1" i="1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400" b="1" baseline="-25000" dirty="0" err="1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app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 = &lt;</a:t>
            </a:r>
            <a:r>
              <a:rPr lang="en-US" sz="2400" b="1" i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v</a:t>
            </a:r>
            <a:r>
              <a:rPr lang="en-US" sz="2400" b="1" baseline="-25000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g</a:t>
            </a:r>
            <a:r>
              <a:rPr lang="en-US" sz="2400" b="1" dirty="0" smtClean="0">
                <a:solidFill>
                  <a:srgbClr val="C0EE1A"/>
                </a:solidFill>
                <a:effectLst>
                  <a:outerShdw blurRad="38100" dist="25400" dir="2700000" algn="tl" rotWithShape="0">
                    <a:srgbClr val="000000">
                      <a:alpha val="35000"/>
                    </a:srgbClr>
                  </a:outerShdw>
                </a:effectLst>
                <a:latin typeface="Optima"/>
                <a:cs typeface="Optima"/>
              </a:rPr>
              <a:t>&gt;</a:t>
            </a:r>
          </a:p>
          <a:p>
            <a:endParaRPr lang="en-US" sz="2400" dirty="0" smtClean="0">
              <a:solidFill>
                <a:srgbClr val="FFFFFF"/>
              </a:solidFill>
              <a:effectLst>
                <a:outerShdw blurRad="38100" dist="25400" dir="2700000" algn="tl" rotWithShape="0">
                  <a:srgbClr val="000000">
                    <a:alpha val="35000"/>
                  </a:srgbClr>
                </a:outerShdw>
              </a:effectLst>
              <a:latin typeface="Optima"/>
              <a:cs typeface="Optima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486400" y="2438400"/>
            <a:ext cx="3505200" cy="3759200"/>
            <a:chOff x="5486400" y="2971800"/>
            <a:chExt cx="3505200" cy="3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 contrast="30000"/>
            </a:blip>
            <a:stretch>
              <a:fillRect/>
            </a:stretch>
          </p:blipFill>
          <p:spPr>
            <a:xfrm>
              <a:off x="5486400" y="2971800"/>
              <a:ext cx="3505200" cy="3759200"/>
            </a:xfrm>
            <a:prstGeom prst="rect">
              <a:avLst/>
            </a:prstGeom>
            <a:ln>
              <a:solidFill>
                <a:srgbClr val="C0EE1A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6910199" y="3916478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7" name="Group 36"/>
          <p:cNvGrpSpPr/>
          <p:nvPr/>
        </p:nvGrpSpPr>
        <p:grpSpPr>
          <a:xfrm>
            <a:off x="6490386" y="4292119"/>
            <a:ext cx="2590800" cy="2489681"/>
            <a:chOff x="6477000" y="4267200"/>
            <a:chExt cx="2590800" cy="2489681"/>
          </a:xfrm>
        </p:grpSpPr>
        <p:sp>
          <p:nvSpPr>
            <p:cNvPr id="9" name="Rectangle 8"/>
            <p:cNvSpPr/>
            <p:nvPr/>
          </p:nvSpPr>
          <p:spPr>
            <a:xfrm>
              <a:off x="6882919" y="4267200"/>
              <a:ext cx="2184881" cy="21848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6477000" y="4572000"/>
              <a:ext cx="2184881" cy="2184881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36" name="Group 35"/>
          <p:cNvGrpSpPr/>
          <p:nvPr/>
        </p:nvGrpSpPr>
        <p:grpSpPr>
          <a:xfrm>
            <a:off x="6444174" y="4267200"/>
            <a:ext cx="2683224" cy="2489680"/>
            <a:chOff x="6430788" y="4267200"/>
            <a:chExt cx="2683224" cy="2489680"/>
          </a:xfrm>
        </p:grpSpPr>
        <p:sp>
          <p:nvSpPr>
            <p:cNvPr id="15" name="Rectangle 14"/>
            <p:cNvSpPr/>
            <p:nvPr/>
          </p:nvSpPr>
          <p:spPr>
            <a:xfrm rot="19500000">
              <a:off x="8450457" y="6258737"/>
              <a:ext cx="533400" cy="4068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6477000" y="4571999"/>
              <a:ext cx="2184881" cy="21848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 rot="19440000">
              <a:off x="6430788" y="4424153"/>
              <a:ext cx="512064" cy="9136"/>
            </a:xfrm>
            <a:prstGeom prst="rect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 rot="19440000">
              <a:off x="8601948" y="4416820"/>
              <a:ext cx="512064" cy="9136"/>
            </a:xfrm>
            <a:prstGeom prst="rect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 rot="19440000">
              <a:off x="8601948" y="6623044"/>
              <a:ext cx="512064" cy="9136"/>
            </a:xfrm>
            <a:prstGeom prst="rect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882919" y="4267200"/>
              <a:ext cx="2184881" cy="2184881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 rot="19440000">
              <a:off x="6430788" y="6623044"/>
              <a:ext cx="512064" cy="9136"/>
            </a:xfrm>
            <a:prstGeom prst="rect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Sun 18"/>
            <p:cNvSpPr>
              <a:spLocks noChangeAspect="1"/>
            </p:cNvSpPr>
            <p:nvPr/>
          </p:nvSpPr>
          <p:spPr>
            <a:xfrm>
              <a:off x="7584053" y="5108611"/>
              <a:ext cx="365760" cy="365760"/>
            </a:xfrm>
            <a:prstGeom prst="sun">
              <a:avLst/>
            </a:prstGeom>
            <a:solidFill>
              <a:srgbClr val="C0EE1A"/>
            </a:solidFill>
            <a:ln>
              <a:solidFill>
                <a:schemeClr val="bg1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Sun 20"/>
            <p:cNvSpPr>
              <a:spLocks noChangeAspect="1"/>
            </p:cNvSpPr>
            <p:nvPr/>
          </p:nvSpPr>
          <p:spPr>
            <a:xfrm>
              <a:off x="8092440" y="6035040"/>
              <a:ext cx="365760" cy="365760"/>
            </a:xfrm>
            <a:prstGeom prst="sun">
              <a:avLst/>
            </a:prstGeom>
            <a:solidFill>
              <a:srgbClr val="C0EE1A"/>
            </a:solidFill>
            <a:ln>
              <a:solidFill>
                <a:schemeClr val="bg1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Sun 21"/>
            <p:cNvSpPr>
              <a:spLocks noChangeAspect="1"/>
            </p:cNvSpPr>
            <p:nvPr/>
          </p:nvSpPr>
          <p:spPr>
            <a:xfrm>
              <a:off x="7543800" y="5577840"/>
              <a:ext cx="365760" cy="365760"/>
            </a:xfrm>
            <a:prstGeom prst="sun">
              <a:avLst/>
            </a:prstGeom>
            <a:solidFill>
              <a:srgbClr val="C0EE1A"/>
            </a:solidFill>
            <a:ln>
              <a:solidFill>
                <a:schemeClr val="bg1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Sun 22"/>
            <p:cNvSpPr>
              <a:spLocks noChangeAspect="1"/>
            </p:cNvSpPr>
            <p:nvPr/>
          </p:nvSpPr>
          <p:spPr>
            <a:xfrm>
              <a:off x="6781800" y="5261011"/>
              <a:ext cx="365760" cy="365760"/>
            </a:xfrm>
            <a:prstGeom prst="sun">
              <a:avLst/>
            </a:prstGeom>
            <a:solidFill>
              <a:srgbClr val="C0EE1A"/>
            </a:solidFill>
            <a:ln>
              <a:solidFill>
                <a:schemeClr val="bg1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Sun 23"/>
            <p:cNvSpPr>
              <a:spLocks noChangeAspect="1"/>
            </p:cNvSpPr>
            <p:nvPr/>
          </p:nvSpPr>
          <p:spPr>
            <a:xfrm>
              <a:off x="7086600" y="4572000"/>
              <a:ext cx="365760" cy="365760"/>
            </a:xfrm>
            <a:prstGeom prst="sun">
              <a:avLst/>
            </a:prstGeom>
            <a:solidFill>
              <a:srgbClr val="C0EE1A"/>
            </a:solidFill>
            <a:ln>
              <a:solidFill>
                <a:schemeClr val="bg1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Sun 24"/>
            <p:cNvSpPr>
              <a:spLocks noChangeAspect="1"/>
            </p:cNvSpPr>
            <p:nvPr/>
          </p:nvSpPr>
          <p:spPr>
            <a:xfrm>
              <a:off x="6781800" y="6187440"/>
              <a:ext cx="365760" cy="365760"/>
            </a:xfrm>
            <a:prstGeom prst="sun">
              <a:avLst/>
            </a:prstGeom>
            <a:solidFill>
              <a:srgbClr val="C0EE1A"/>
            </a:solidFill>
            <a:ln>
              <a:solidFill>
                <a:schemeClr val="bg1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Sun 25"/>
            <p:cNvSpPr>
              <a:spLocks noChangeAspect="1"/>
            </p:cNvSpPr>
            <p:nvPr/>
          </p:nvSpPr>
          <p:spPr>
            <a:xfrm>
              <a:off x="8473440" y="4876800"/>
              <a:ext cx="365760" cy="365760"/>
            </a:xfrm>
            <a:prstGeom prst="sun">
              <a:avLst/>
            </a:prstGeom>
            <a:solidFill>
              <a:srgbClr val="C0EE1A"/>
            </a:solidFill>
            <a:ln>
              <a:solidFill>
                <a:schemeClr val="bg1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Left Arrow 27"/>
            <p:cNvSpPr/>
            <p:nvPr/>
          </p:nvSpPr>
          <p:spPr>
            <a:xfrm rot="16560000">
              <a:off x="6803380" y="5731445"/>
              <a:ext cx="274320" cy="137156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Left Arrow 29"/>
            <p:cNvSpPr/>
            <p:nvPr/>
          </p:nvSpPr>
          <p:spPr>
            <a:xfrm rot="10020000">
              <a:off x="7486168" y="4601097"/>
              <a:ext cx="274320" cy="137156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Left Arrow 30"/>
            <p:cNvSpPr/>
            <p:nvPr/>
          </p:nvSpPr>
          <p:spPr>
            <a:xfrm rot="11340000">
              <a:off x="8022440" y="5328631"/>
              <a:ext cx="274320" cy="137156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Left Arrow 31"/>
            <p:cNvSpPr/>
            <p:nvPr/>
          </p:nvSpPr>
          <p:spPr>
            <a:xfrm rot="6600000">
              <a:off x="8285886" y="5798011"/>
              <a:ext cx="274320" cy="137156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Left Arrow 32"/>
            <p:cNvSpPr/>
            <p:nvPr/>
          </p:nvSpPr>
          <p:spPr>
            <a:xfrm rot="15120000">
              <a:off x="8670633" y="5340861"/>
              <a:ext cx="274320" cy="137156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Left Arrow 33"/>
            <p:cNvSpPr/>
            <p:nvPr/>
          </p:nvSpPr>
          <p:spPr>
            <a:xfrm rot="19620000">
              <a:off x="7330457" y="5895204"/>
              <a:ext cx="274320" cy="137156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Left Arrow 34"/>
            <p:cNvSpPr/>
            <p:nvPr/>
          </p:nvSpPr>
          <p:spPr>
            <a:xfrm rot="3600000">
              <a:off x="6669069" y="5950548"/>
              <a:ext cx="274320" cy="137156"/>
            </a:xfrm>
            <a:prstGeom prst="lef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/>
          <p:cNvSpPr/>
          <p:nvPr/>
        </p:nvSpPr>
        <p:spPr>
          <a:xfrm>
            <a:off x="6477000" y="4572000"/>
            <a:ext cx="2184881" cy="2184881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17923</TotalTime>
  <Words>2028</Words>
  <Application>Microsoft Macintosh PowerPoint</Application>
  <PresentationFormat>On-screen Show (4:3)</PresentationFormat>
  <Paragraphs>198</Paragraphs>
  <Slides>29</Slides>
  <Notes>3</Notes>
  <HiddenSlides>8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 Gravitational Redshift Determination of the Mean Mass of White Dwarfs</vt:lpstr>
      <vt:lpstr>Path of the Presentation</vt:lpstr>
      <vt:lpstr>Slide 3</vt:lpstr>
      <vt:lpstr>Retired Stars</vt:lpstr>
      <vt:lpstr>Mass Determination Methods</vt:lpstr>
      <vt:lpstr>Can We Get Around This Problem? Yes…with a large sample</vt:lpstr>
      <vt:lpstr>Gravitational Redshift z</vt:lpstr>
      <vt:lpstr>SPY Data</vt:lpstr>
      <vt:lpstr>Co-Moving Approximation</vt:lpstr>
      <vt:lpstr>Measuring Velocities</vt:lpstr>
      <vt:lpstr>Balmer Line Core Centroids</vt:lpstr>
      <vt:lpstr>Measurements</vt:lpstr>
      <vt:lpstr>Getting a Mass</vt:lpstr>
      <vt:lpstr>Slide 14</vt:lpstr>
      <vt:lpstr>Getting a Mass</vt:lpstr>
      <vt:lpstr>Getting a Mass</vt:lpstr>
      <vt:lpstr>Getting a Mass</vt:lpstr>
      <vt:lpstr>Mini-Samples</vt:lpstr>
      <vt:lpstr>Previous Studies That Used GRS</vt:lpstr>
      <vt:lpstr>Slide 20</vt:lpstr>
      <vt:lpstr>Dynamics</vt:lpstr>
      <vt:lpstr>The Log g Upturn: A Serious Problem!</vt:lpstr>
      <vt:lpstr>GRS Method Is Consistent Between Temperature Bins</vt:lpstr>
      <vt:lpstr>Slide 24</vt:lpstr>
      <vt:lpstr>DBAs</vt:lpstr>
      <vt:lpstr>Slide 26</vt:lpstr>
      <vt:lpstr>Slide 27</vt:lpstr>
      <vt:lpstr>Conclusions</vt:lpstr>
      <vt:lpstr>References</vt:lpstr>
    </vt:vector>
  </TitlesOfParts>
  <Company>The Ars Supernova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Gravitational Redshift to Measure a Mean Mass of White Dwarfs</dc:title>
  <dc:creator>Ross</dc:creator>
  <cp:lastModifiedBy>Ross</cp:lastModifiedBy>
  <cp:revision>70</cp:revision>
  <dcterms:created xsi:type="dcterms:W3CDTF">2010-08-11T00:21:07Z</dcterms:created>
  <dcterms:modified xsi:type="dcterms:W3CDTF">2010-08-15T21:54:54Z</dcterms:modified>
</cp:coreProperties>
</file>