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7" r:id="rId2"/>
    <p:sldId id="307" r:id="rId3"/>
    <p:sldId id="303" r:id="rId4"/>
    <p:sldId id="304" r:id="rId5"/>
    <p:sldId id="305" r:id="rId6"/>
    <p:sldId id="306" r:id="rId7"/>
    <p:sldId id="256" r:id="rId8"/>
    <p:sldId id="266" r:id="rId9"/>
    <p:sldId id="258" r:id="rId10"/>
    <p:sldId id="269" r:id="rId11"/>
    <p:sldId id="265" r:id="rId12"/>
    <p:sldId id="257" r:id="rId13"/>
    <p:sldId id="278" r:id="rId14"/>
    <p:sldId id="282" r:id="rId15"/>
    <p:sldId id="289" r:id="rId16"/>
    <p:sldId id="297" r:id="rId17"/>
    <p:sldId id="264" r:id="rId18"/>
    <p:sldId id="308" r:id="rId19"/>
    <p:sldId id="275" r:id="rId20"/>
    <p:sldId id="293" r:id="rId21"/>
    <p:sldId id="295" r:id="rId22"/>
    <p:sldId id="292" r:id="rId23"/>
    <p:sldId id="296" r:id="rId24"/>
    <p:sldId id="276" r:id="rId25"/>
    <p:sldId id="272" r:id="rId26"/>
    <p:sldId id="286" r:id="rId27"/>
    <p:sldId id="274" r:id="rId28"/>
    <p:sldId id="299" r:id="rId29"/>
    <p:sldId id="301" r:id="rId30"/>
    <p:sldId id="302" r:id="rId31"/>
    <p:sldId id="300" r:id="rId32"/>
    <p:sldId id="294" r:id="rId33"/>
    <p:sldId id="298" r:id="rId34"/>
    <p:sldId id="291" r:id="rId35"/>
    <p:sldId id="262" r:id="rId36"/>
    <p:sldId id="270" r:id="rId37"/>
    <p:sldId id="259" r:id="rId38"/>
    <p:sldId id="268" r:id="rId39"/>
    <p:sldId id="267" r:id="rId40"/>
    <p:sldId id="280" r:id="rId41"/>
    <p:sldId id="281" r:id="rId42"/>
    <p:sldId id="284" r:id="rId43"/>
    <p:sldId id="283" r:id="rId44"/>
    <p:sldId id="285" r:id="rId45"/>
    <p:sldId id="273" r:id="rId46"/>
    <p:sldId id="288" r:id="rId47"/>
    <p:sldId id="290" r:id="rId48"/>
    <p:sldId id="277" r:id="rId49"/>
    <p:sldId id="260" r:id="rId50"/>
    <p:sldId id="261" r:id="rId51"/>
    <p:sldId id="27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91" autoAdjust="0"/>
  </p:normalViewPr>
  <p:slideViewPr>
    <p:cSldViewPr>
      <p:cViewPr varScale="1">
        <p:scale>
          <a:sx n="90" d="100"/>
          <a:sy n="90" d="100"/>
        </p:scale>
        <p:origin x="-7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63AA684-3B3C-40D9-80F8-E61DBDADAAD7}" type="datetimeFigureOut">
              <a:rPr lang="de-DE"/>
              <a:pPr>
                <a:defRPr/>
              </a:pPr>
              <a:t>16.07.2010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F84F9BF-0F34-428A-8DE2-A39A08E5FC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CD9A79-2581-436A-BB40-3CE63F18EF5D}" type="slidenum">
              <a:rPr lang="en-GB" smtClean="0">
                <a:latin typeface="Times New Roman" pitchFamily="18" charset="0"/>
              </a:rPr>
              <a:pPr/>
              <a:t>13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AC2A60-20E3-4881-87D0-0ABAD1DCDBD7}" type="slidenum">
              <a:rPr lang="en-GB" smtClean="0">
                <a:latin typeface="Times New Roman" pitchFamily="18" charset="0"/>
              </a:rPr>
              <a:pPr/>
              <a:t>44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347881-2CFE-4032-8636-B580B75A5B42}" type="slidenum">
              <a:rPr lang="en-GB" smtClean="0">
                <a:latin typeface="Times New Roman" pitchFamily="18" charset="0"/>
              </a:rPr>
              <a:pPr/>
              <a:t>48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9A86FF-5D2B-4C57-8415-4108AE67AEF7}" type="slidenum">
              <a:rPr lang="en-GB" smtClean="0">
                <a:latin typeface="Times New Roman" pitchFamily="18" charset="0"/>
              </a:rPr>
              <a:pPr/>
              <a:t>14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D11F4F-61C9-4358-8827-551FED71C1FE}" type="slidenum">
              <a:rPr lang="en-GB" smtClean="0">
                <a:latin typeface="Times New Roman" pitchFamily="18" charset="0"/>
              </a:rPr>
              <a:pPr/>
              <a:t>19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4742B8-1E26-4B2D-B2E2-A22B58F011C0}" type="slidenum">
              <a:rPr lang="en-GB" smtClean="0">
                <a:latin typeface="Times New Roman" pitchFamily="18" charset="0"/>
              </a:rPr>
              <a:pPr/>
              <a:t>24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CD137-E635-4291-B079-E0B36BACE685}" type="slidenum">
              <a:rPr lang="en-GB" smtClean="0">
                <a:latin typeface="Times New Roman" pitchFamily="18" charset="0"/>
              </a:rPr>
              <a:pPr/>
              <a:t>26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E4B693-BBD5-45F9-9A36-078336AC6E5F}" type="slidenum">
              <a:rPr lang="en-GB" smtClean="0">
                <a:latin typeface="Times New Roman" pitchFamily="18" charset="0"/>
              </a:rPr>
              <a:pPr/>
              <a:t>40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E8FCA5-D68B-4E1A-B6F4-D01EA4F289B7}" type="slidenum">
              <a:rPr lang="en-GB" smtClean="0">
                <a:latin typeface="Times New Roman" pitchFamily="18" charset="0"/>
              </a:rPr>
              <a:pPr/>
              <a:t>41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20A94-70F5-4EB1-BCA8-CCC180CDD580}" type="slidenum">
              <a:rPr lang="en-GB" smtClean="0">
                <a:latin typeface="Times New Roman" pitchFamily="18" charset="0"/>
              </a:rPr>
              <a:pPr/>
              <a:t>42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6EE217-DE17-424D-A037-BD37BE0C2E2C}" type="slidenum">
              <a:rPr lang="en-GB" smtClean="0">
                <a:latin typeface="Times New Roman" pitchFamily="18" charset="0"/>
              </a:rPr>
              <a:pPr/>
              <a:t>43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A8C5E-E68A-40B9-A24E-3D4A16C7D2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0B791-46F4-49BB-8E74-42753E12A3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9866-30F4-4E0B-8C85-ADAF8C730C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7AAC-8183-4081-B04D-6BEB8E2E48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1884-0C51-4BE6-A0AE-7BED996659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7D42-8FD2-4FBB-B535-A81BC482F1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236B-3285-44DF-85C1-08F8F7339D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45E5-0CC7-46BB-A6AD-50D55686A1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0C18-D0F9-457E-8348-A0E71F9302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57D31-1839-4AFF-AC8A-138E60A4F6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B358F-D646-4E4A-B79C-5F9F9FBF10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F73E66F-D020-4A44-8DAF-EFC718DBC8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05800" cy="147002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de-DE" sz="4000" dirty="0" smtClean="0"/>
              <a:t>Hot </a:t>
            </a:r>
            <a:r>
              <a:rPr lang="de-DE" sz="4000" dirty="0" err="1" smtClean="0"/>
              <a:t>Subdwarf</a:t>
            </a:r>
            <a:r>
              <a:rPr lang="de-DE" sz="4000" dirty="0" smtClean="0"/>
              <a:t> Stars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6781800" cy="198120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de-DE" sz="2800" dirty="0" smtClean="0"/>
              <a:t>Uli Heber</a:t>
            </a:r>
          </a:p>
          <a:p>
            <a:r>
              <a:rPr lang="de-DE" sz="2400" dirty="0" smtClean="0"/>
              <a:t>Dr. </a:t>
            </a:r>
            <a:r>
              <a:rPr lang="de-DE" sz="2400" dirty="0" err="1" smtClean="0"/>
              <a:t>Remeis</a:t>
            </a:r>
            <a:r>
              <a:rPr lang="de-DE" sz="2400" dirty="0" smtClean="0"/>
              <a:t>-Sternwarte &amp; ECAP</a:t>
            </a:r>
          </a:p>
          <a:p>
            <a:r>
              <a:rPr lang="de-DE" sz="2400" dirty="0" smtClean="0"/>
              <a:t>University </a:t>
            </a:r>
            <a:r>
              <a:rPr lang="de-DE" sz="2400" dirty="0" err="1" smtClean="0"/>
              <a:t>of</a:t>
            </a:r>
            <a:r>
              <a:rPr lang="de-DE" sz="2400" dirty="0" smtClean="0"/>
              <a:t> Erlangen-Nürnberg</a:t>
            </a:r>
          </a:p>
          <a:p>
            <a:r>
              <a:rPr lang="de-DE" sz="2400" dirty="0" smtClean="0"/>
              <a:t>Bamberg </a:t>
            </a:r>
          </a:p>
        </p:txBody>
      </p:sp>
      <p:pic>
        <p:nvPicPr>
          <p:cNvPr id="3076" name="Picture 1035" descr="C:\Dokumente und Einstellungen\remeis\Desktop\fau_gesa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21933"/>
            <a:ext cx="2667000" cy="94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486400"/>
            <a:ext cx="1981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276600" y="5410200"/>
            <a:ext cx="2858475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/>
              <a:t>The </a:t>
            </a:r>
            <a:r>
              <a:rPr lang="de-DE" sz="1800" dirty="0" err="1" smtClean="0"/>
              <a:t>late</a:t>
            </a:r>
            <a:r>
              <a:rPr lang="de-DE" sz="1800" dirty="0" smtClean="0"/>
              <a:t> </a:t>
            </a:r>
            <a:r>
              <a:rPr lang="de-DE" sz="1800" dirty="0" err="1" smtClean="0"/>
              <a:t>stages</a:t>
            </a:r>
            <a:r>
              <a:rPr lang="de-DE" sz="1800" dirty="0" smtClean="0"/>
              <a:t> </a:t>
            </a:r>
          </a:p>
          <a:p>
            <a:pPr algn="ctr"/>
            <a:r>
              <a:rPr lang="de-DE" sz="1800" dirty="0" err="1" smtClean="0"/>
              <a:t>of</a:t>
            </a:r>
            <a:r>
              <a:rPr lang="de-DE" sz="1800" dirty="0" smtClean="0"/>
              <a:t> stellar </a:t>
            </a:r>
            <a:r>
              <a:rPr lang="de-DE" sz="1800" dirty="0" err="1" smtClean="0"/>
              <a:t>evolution</a:t>
            </a:r>
            <a:r>
              <a:rPr lang="de-DE" sz="1800" dirty="0" smtClean="0"/>
              <a:t>:</a:t>
            </a:r>
          </a:p>
          <a:p>
            <a:pPr algn="ctr"/>
            <a:r>
              <a:rPr lang="de-DE" sz="1800" dirty="0" err="1" smtClean="0"/>
              <a:t>Some</a:t>
            </a:r>
            <a:r>
              <a:rPr lang="de-DE" sz="1800" dirty="0" smtClean="0"/>
              <a:t> </a:t>
            </a:r>
            <a:r>
              <a:rPr lang="de-DE" sz="1800" dirty="0" err="1" smtClean="0"/>
              <a:t>Prblems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Prospects</a:t>
            </a:r>
            <a:endParaRPr lang="de-DE" sz="1800" dirty="0" smtClean="0"/>
          </a:p>
          <a:p>
            <a:pPr algn="ctr"/>
            <a:r>
              <a:rPr lang="de-DE" sz="1800" dirty="0" smtClean="0"/>
              <a:t>Tübingen, </a:t>
            </a:r>
            <a:r>
              <a:rPr lang="de-DE" sz="1800" dirty="0" err="1" smtClean="0"/>
              <a:t>July</a:t>
            </a:r>
            <a:r>
              <a:rPr lang="de-DE" sz="1800" dirty="0" smtClean="0"/>
              <a:t> 17, 2010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6" descr="aa470211.f1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8" y="2000250"/>
            <a:ext cx="563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feld 2"/>
          <p:cNvSpPr txBox="1">
            <a:spLocks noChangeArrowheads="1"/>
          </p:cNvSpPr>
          <p:nvPr/>
        </p:nvSpPr>
        <p:spPr bwMode="auto">
          <a:xfrm>
            <a:off x="2057400" y="1143000"/>
            <a:ext cx="566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/>
              <a:t>Asteroseismology</a:t>
            </a:r>
            <a:r>
              <a:rPr lang="de-DE"/>
              <a:t>: </a:t>
            </a:r>
            <a:r>
              <a:rPr lang="de-DE" sz="2800"/>
              <a:t>Pulsating sdB stars</a:t>
            </a:r>
          </a:p>
        </p:txBody>
      </p:sp>
      <p:sp>
        <p:nvSpPr>
          <p:cNvPr id="19460" name="Textfeld 3"/>
          <p:cNvSpPr txBox="1">
            <a:spLocks noChangeArrowheads="1"/>
          </p:cNvSpPr>
          <p:nvPr/>
        </p:nvSpPr>
        <p:spPr bwMode="auto">
          <a:xfrm>
            <a:off x="1524000" y="5410200"/>
            <a:ext cx="6700838" cy="8302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NY </a:t>
            </a:r>
            <a:r>
              <a:rPr lang="de-DE" dirty="0" err="1"/>
              <a:t>Vir</a:t>
            </a:r>
            <a:r>
              <a:rPr lang="de-DE" dirty="0"/>
              <a:t>: an </a:t>
            </a:r>
            <a:r>
              <a:rPr lang="de-DE" dirty="0" err="1"/>
              <a:t>eclipsing</a:t>
            </a:r>
            <a:r>
              <a:rPr lang="de-DE" dirty="0"/>
              <a:t> 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pulsating</a:t>
            </a:r>
            <a:r>
              <a:rPr lang="de-DE" dirty="0"/>
              <a:t> </a:t>
            </a:r>
            <a:r>
              <a:rPr lang="de-DE" dirty="0" err="1"/>
              <a:t>sdB</a:t>
            </a:r>
            <a:r>
              <a:rPr lang="de-DE" dirty="0"/>
              <a:t> </a:t>
            </a:r>
            <a:r>
              <a:rPr lang="de-DE" dirty="0" err="1"/>
              <a:t>star</a:t>
            </a:r>
            <a:endParaRPr lang="de-DE" dirty="0"/>
          </a:p>
          <a:p>
            <a:r>
              <a:rPr lang="de-DE" dirty="0"/>
              <a:t>              Rosetta </a:t>
            </a:r>
            <a:r>
              <a:rPr lang="de-DE" dirty="0" err="1"/>
              <a:t>stone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determination</a:t>
            </a:r>
            <a:r>
              <a:rPr lang="de-DE" dirty="0"/>
              <a:t> </a:t>
            </a:r>
          </a:p>
        </p:txBody>
      </p:sp>
      <p:sp>
        <p:nvSpPr>
          <p:cNvPr id="6" name="Flussdiagramm: Prozess 5"/>
          <p:cNvSpPr/>
          <p:nvPr/>
        </p:nvSpPr>
        <p:spPr>
          <a:xfrm>
            <a:off x="1676400" y="4419600"/>
            <a:ext cx="2819400" cy="61277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Vuckovic et al.</a:t>
            </a:r>
            <a:r>
              <a:rPr lang="de-DE" sz="1600" dirty="0"/>
              <a:t> </a:t>
            </a:r>
            <a:r>
              <a:rPr lang="de-DE" sz="1600" dirty="0">
                <a:solidFill>
                  <a:schemeClr val="tx1"/>
                </a:solidFill>
              </a:rPr>
              <a:t>(2008)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9" descr="D:\working\SHIWAM\August\AR-385\AR385-online\06\jpg\Heber-f12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4258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feld 2"/>
          <p:cNvSpPr txBox="1">
            <a:spLocks noChangeArrowheads="1"/>
          </p:cNvSpPr>
          <p:nvPr/>
        </p:nvSpPr>
        <p:spPr bwMode="auto">
          <a:xfrm>
            <a:off x="1447800" y="685800"/>
            <a:ext cx="6885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 err="1"/>
              <a:t>Asteroseismology</a:t>
            </a:r>
            <a:r>
              <a:rPr lang="de-DE" sz="3200" b="1" dirty="0"/>
              <a:t>: </a:t>
            </a:r>
            <a:r>
              <a:rPr lang="de-DE" sz="3200" b="1" dirty="0" err="1"/>
              <a:t>Masses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sdB</a:t>
            </a:r>
            <a:r>
              <a:rPr lang="de-DE" sz="3200" b="1" dirty="0"/>
              <a:t> </a:t>
            </a:r>
            <a:r>
              <a:rPr lang="de-DE" sz="3200" b="1" dirty="0" err="1" smtClean="0"/>
              <a:t>stars</a:t>
            </a:r>
            <a:endParaRPr lang="de-DE" sz="3200" b="1" dirty="0"/>
          </a:p>
        </p:txBody>
      </p:sp>
      <p:sp>
        <p:nvSpPr>
          <p:cNvPr id="20484" name="Textfeld 3"/>
          <p:cNvSpPr txBox="1">
            <a:spLocks noChangeArrowheads="1"/>
          </p:cNvSpPr>
          <p:nvPr/>
        </p:nvSpPr>
        <p:spPr bwMode="auto">
          <a:xfrm>
            <a:off x="914400" y="6096000"/>
            <a:ext cx="7891463" cy="4619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BPS </a:t>
            </a:r>
            <a:r>
              <a:rPr lang="de-DE" dirty="0" err="1"/>
              <a:t>predictions</a:t>
            </a:r>
            <a:r>
              <a:rPr lang="de-DE" dirty="0"/>
              <a:t>: 0.46 </a:t>
            </a:r>
            <a:r>
              <a:rPr lang="de-DE" dirty="0" err="1"/>
              <a:t>Msun</a:t>
            </a:r>
            <a:r>
              <a:rPr lang="de-DE" dirty="0"/>
              <a:t> (Han et al., 2003)</a:t>
            </a:r>
          </a:p>
        </p:txBody>
      </p:sp>
      <p:sp>
        <p:nvSpPr>
          <p:cNvPr id="5" name="Flussdiagramm: Prozess 4"/>
          <p:cNvSpPr/>
          <p:nvPr/>
        </p:nvSpPr>
        <p:spPr>
          <a:xfrm>
            <a:off x="2743200" y="5257800"/>
            <a:ext cx="3886200" cy="46037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Randall et al. (2007), van </a:t>
            </a:r>
            <a:r>
              <a:rPr lang="de-DE" sz="1400" dirty="0" err="1">
                <a:solidFill>
                  <a:schemeClr val="tx1"/>
                </a:solidFill>
              </a:rPr>
              <a:t>Grootel</a:t>
            </a:r>
            <a:r>
              <a:rPr lang="de-DE" sz="1400" dirty="0">
                <a:solidFill>
                  <a:schemeClr val="tx1"/>
                </a:solidFill>
              </a:rPr>
              <a:t> et al. (2008a,b)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4419600" y="2743200"/>
            <a:ext cx="76200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487" name="Textfeld 6"/>
          <p:cNvSpPr txBox="1">
            <a:spLocks noChangeArrowheads="1"/>
          </p:cNvSpPr>
          <p:nvPr/>
        </p:nvSpPr>
        <p:spPr bwMode="auto">
          <a:xfrm>
            <a:off x="4191000" y="2362200"/>
            <a:ext cx="49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0.46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9" descr="D:\working\SHIWAM\August\AR-385\AR385-online\06\jpg\Heber-f02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6784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feld 2"/>
          <p:cNvSpPr txBox="1">
            <a:spLocks noChangeArrowheads="1"/>
          </p:cNvSpPr>
          <p:nvPr/>
        </p:nvSpPr>
        <p:spPr bwMode="auto">
          <a:xfrm>
            <a:off x="2514600" y="914400"/>
            <a:ext cx="5122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/>
              <a:t>Spectral classification: sdB &amp; sdO</a:t>
            </a:r>
          </a:p>
        </p:txBody>
      </p:sp>
      <p:sp>
        <p:nvSpPr>
          <p:cNvPr id="4" name="Flussdiagramm: Prozess 3"/>
          <p:cNvSpPr/>
          <p:nvPr/>
        </p:nvSpPr>
        <p:spPr>
          <a:xfrm>
            <a:off x="5029200" y="1981200"/>
            <a:ext cx="914400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sd</a:t>
            </a:r>
            <a:r>
              <a:rPr lang="de-DE" dirty="0"/>
              <a:t> B</a:t>
            </a:r>
          </a:p>
        </p:txBody>
      </p:sp>
      <p:sp>
        <p:nvSpPr>
          <p:cNvPr id="5" name="Flussdiagramm: Prozess 4"/>
          <p:cNvSpPr/>
          <p:nvPr/>
        </p:nvSpPr>
        <p:spPr>
          <a:xfrm flipH="1">
            <a:off x="2255838" y="5029200"/>
            <a:ext cx="868362" cy="35083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/>
              <a:t>He </a:t>
            </a:r>
            <a:r>
              <a:rPr lang="de-DE" sz="1600" dirty="0" err="1"/>
              <a:t>sdO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5344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b="1" dirty="0">
                <a:solidFill>
                  <a:srgbClr val="003366"/>
                </a:solidFill>
                <a:ea typeface="DejaVu Sans" charset="0"/>
                <a:cs typeface="DejaVu Sans" charset="0"/>
              </a:rPr>
              <a:t>Spectral classification of He-</a:t>
            </a:r>
            <a:r>
              <a:rPr lang="en-GB" sz="3200" b="1" dirty="0" err="1">
                <a:solidFill>
                  <a:srgbClr val="003366"/>
                </a:solidFill>
                <a:ea typeface="DejaVu Sans" charset="0"/>
                <a:cs typeface="DejaVu Sans" charset="0"/>
              </a:rPr>
              <a:t>sdO</a:t>
            </a:r>
            <a:r>
              <a:rPr lang="en-GB" sz="3200" b="1" dirty="0">
                <a:solidFill>
                  <a:srgbClr val="003366"/>
                </a:solidFill>
                <a:ea typeface="DejaVu Sans" charset="0"/>
                <a:cs typeface="DejaVu Sans" charset="0"/>
              </a:rPr>
              <a:t> stars – high res.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697913" cy="326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3240088" y="3778250"/>
            <a:ext cx="1587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H="1" flipV="1">
            <a:off x="4930775" y="3778250"/>
            <a:ext cx="542925" cy="1982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flipV="1">
            <a:off x="7559675" y="4318000"/>
            <a:ext cx="612775" cy="144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7019925" y="5759450"/>
            <a:ext cx="900113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HeII</a:t>
            </a:r>
          </a:p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4686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Å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040313" y="5697538"/>
            <a:ext cx="900112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HeII</a:t>
            </a:r>
          </a:p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4542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Å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2879725" y="5697538"/>
            <a:ext cx="900113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HeI</a:t>
            </a:r>
          </a:p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4472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Å</a:t>
            </a:r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V="1">
            <a:off x="1439863" y="3778250"/>
            <a:ext cx="1587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1079500" y="5697538"/>
            <a:ext cx="900113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HeI</a:t>
            </a:r>
          </a:p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4388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Å</a:t>
            </a:r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flipV="1">
            <a:off x="8640763" y="3597275"/>
            <a:ext cx="179387" cy="2163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8099425" y="5759450"/>
            <a:ext cx="900113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HeI</a:t>
            </a:r>
          </a:p>
          <a:p>
            <a:pPr algn="ctr">
              <a:tabLst>
                <a:tab pos="723900" algn="l"/>
              </a:tabLst>
            </a:pPr>
            <a:r>
              <a:rPr lang="en-GB" sz="1800">
                <a:solidFill>
                  <a:srgbClr val="000000"/>
                </a:solidFill>
                <a:ea typeface="DejaVu Sans" charset="0"/>
                <a:cs typeface="DejaVu Sans" charset="0"/>
              </a:rPr>
              <a:t>4713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Å</a:t>
            </a:r>
          </a:p>
        </p:txBody>
      </p:sp>
      <p:sp>
        <p:nvSpPr>
          <p:cNvPr id="14" name="Flussdiagramm: Prozess 13"/>
          <p:cNvSpPr/>
          <p:nvPr/>
        </p:nvSpPr>
        <p:spPr>
          <a:xfrm>
            <a:off x="1371600" y="1752600"/>
            <a:ext cx="914400" cy="4603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Nitrogen</a:t>
            </a:r>
          </a:p>
        </p:txBody>
      </p:sp>
      <p:sp>
        <p:nvSpPr>
          <p:cNvPr id="15" name="Flussdiagramm: Prozess 14"/>
          <p:cNvSpPr/>
          <p:nvPr/>
        </p:nvSpPr>
        <p:spPr>
          <a:xfrm>
            <a:off x="1524000" y="3429000"/>
            <a:ext cx="914400" cy="38417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 err="1">
                <a:solidFill>
                  <a:schemeClr val="tx1"/>
                </a:solidFill>
              </a:rPr>
              <a:t>Carbon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448" name="Textfeld 15"/>
          <p:cNvSpPr txBox="1">
            <a:spLocks noChangeArrowheads="1"/>
          </p:cNvSpPr>
          <p:nvPr/>
        </p:nvSpPr>
        <p:spPr bwMode="auto">
          <a:xfrm>
            <a:off x="5867400" y="5105400"/>
            <a:ext cx="1830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Stroeer et al. (2007)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209800" y="381000"/>
            <a:ext cx="60198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b="1" dirty="0">
                <a:solidFill>
                  <a:srgbClr val="003366"/>
                </a:solidFill>
                <a:ea typeface="DejaVu Sans" charset="0"/>
                <a:cs typeface="DejaVu Sans" charset="0"/>
              </a:rPr>
              <a:t>Spectral classification, high-</a:t>
            </a:r>
            <a:r>
              <a:rPr lang="en-GB" sz="3200" b="1" dirty="0" err="1">
                <a:solidFill>
                  <a:srgbClr val="003366"/>
                </a:solidFill>
                <a:ea typeface="DejaVu Sans" charset="0"/>
                <a:cs typeface="DejaVu Sans" charset="0"/>
              </a:rPr>
              <a:t>res</a:t>
            </a:r>
            <a:r>
              <a:rPr lang="en-GB" sz="3200" b="1" dirty="0">
                <a:solidFill>
                  <a:srgbClr val="003366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260475" y="1439863"/>
            <a:ext cx="6659563" cy="7207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Hot subdwarf stars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260475" y="5759450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/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C-</a:t>
            </a:r>
          </a:p>
          <a:p>
            <a:pPr algn="ctr"/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160588" y="5759450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/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CN-</a:t>
            </a:r>
          </a:p>
          <a:p>
            <a:pPr algn="ctr"/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060700" y="5759450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/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N-</a:t>
            </a:r>
          </a:p>
          <a:p>
            <a:pPr algn="ctr"/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type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260475" y="4319588"/>
            <a:ext cx="2519363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He-sdO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319588" y="5759450"/>
            <a:ext cx="1439862" cy="7207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FFFFFF"/>
                </a:solidFill>
                <a:ea typeface="DejaVu Sans" charset="0"/>
                <a:cs typeface="DejaVu Sans" charset="0"/>
              </a:rPr>
              <a:t>H-sdO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1260475" y="2879725"/>
            <a:ext cx="4319588" cy="7207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sdO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6300788" y="5759450"/>
            <a:ext cx="1439862" cy="7207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FFFFFF"/>
                </a:solidFill>
                <a:ea typeface="DejaVu Sans" charset="0"/>
                <a:cs typeface="DejaVu Sans" charset="0"/>
              </a:rPr>
              <a:t>sdB</a:t>
            </a: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3419475" y="2160588"/>
            <a:ext cx="1588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7019925" y="2160588"/>
            <a:ext cx="1588" cy="3600450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2519363" y="3600450"/>
            <a:ext cx="1587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5040313" y="3600450"/>
            <a:ext cx="1587" cy="2160588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1619250" y="5040313"/>
            <a:ext cx="1588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2519363" y="5040313"/>
            <a:ext cx="1587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>
            <a:off x="3419475" y="5040313"/>
            <a:ext cx="1588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7920038" y="3419475"/>
            <a:ext cx="360362" cy="3603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7920038" y="3794125"/>
            <a:ext cx="3603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</a:t>
            </a:r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7920038" y="2519363"/>
            <a:ext cx="360362" cy="3603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7740650" y="2894013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7821612" cy="1143000"/>
          </a:xfrm>
        </p:spPr>
        <p:txBody>
          <a:bodyPr/>
          <a:lstStyle/>
          <a:p>
            <a:r>
              <a:rPr lang="de-DE" sz="3200" b="1" dirty="0" err="1" smtClean="0">
                <a:solidFill>
                  <a:schemeClr val="tx1"/>
                </a:solidFill>
              </a:rPr>
              <a:t>sdBs</a:t>
            </a:r>
            <a:r>
              <a:rPr lang="de-DE" sz="3200" b="1" dirty="0" smtClean="0">
                <a:solidFill>
                  <a:schemeClr val="tx1"/>
                </a:solidFill>
              </a:rPr>
              <a:t> in </a:t>
            </a:r>
            <a:r>
              <a:rPr lang="de-DE" sz="3200" b="1" dirty="0" err="1" smtClean="0">
                <a:solidFill>
                  <a:schemeClr val="tx1"/>
                </a:solidFill>
              </a:rPr>
              <a:t>binaries</a:t>
            </a:r>
            <a:endParaRPr lang="de-DE" sz="3200" b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1027" descr="C:\Dokumente und Einstellungen\remeis\Eigene Dateien\Christian\La Palma\he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62484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304800" y="220980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 sz="2800"/>
              <a:t>RV curve:    mass function</a:t>
            </a:r>
            <a:r>
              <a:rPr lang="de-DE" sz="2800">
                <a:latin typeface="Symbol" pitchFamily="18" charset="2"/>
              </a:rPr>
              <a:t>                     </a:t>
            </a:r>
            <a:endParaRPr lang="de-DE" sz="2800"/>
          </a:p>
        </p:txBody>
      </p:sp>
      <p:graphicFrame>
        <p:nvGraphicFramePr>
          <p:cNvPr id="1026" name="Object 1039"/>
          <p:cNvGraphicFramePr>
            <a:graphicFrameLocks noChangeAspect="1"/>
          </p:cNvGraphicFramePr>
          <p:nvPr/>
        </p:nvGraphicFramePr>
        <p:xfrm>
          <a:off x="0" y="3429000"/>
          <a:ext cx="3200400" cy="769938"/>
        </p:xfrm>
        <a:graphic>
          <a:graphicData uri="http://schemas.openxmlformats.org/presentationml/2006/ole">
            <p:oleObj spid="_x0000_s1026" name="Equation" r:id="rId4" imgW="2019240" imgH="457200" progId="Equation.3">
              <p:embed/>
            </p:oleObj>
          </a:graphicData>
        </a:graphic>
      </p:graphicFrame>
      <p:sp>
        <p:nvSpPr>
          <p:cNvPr id="1030" name="Textfeld 5"/>
          <p:cNvSpPr txBox="1">
            <a:spLocks noChangeArrowheads="1"/>
          </p:cNvSpPr>
          <p:nvPr/>
        </p:nvSpPr>
        <p:spPr bwMode="auto">
          <a:xfrm>
            <a:off x="4419600" y="6172200"/>
            <a:ext cx="1601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Karl et al. (2005)</a:t>
            </a:r>
          </a:p>
        </p:txBody>
      </p:sp>
      <p:sp>
        <p:nvSpPr>
          <p:cNvPr id="1031" name="Textfeld 6"/>
          <p:cNvSpPr txBox="1">
            <a:spLocks noChangeArrowheads="1"/>
          </p:cNvSpPr>
          <p:nvPr/>
        </p:nvSpPr>
        <p:spPr bwMode="auto">
          <a:xfrm>
            <a:off x="381000" y="4549775"/>
            <a:ext cx="2841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>
                <a:solidFill>
                  <a:srgbClr val="C00000"/>
                </a:solidFill>
              </a:rPr>
              <a:t>sdB mass?</a:t>
            </a:r>
          </a:p>
          <a:p>
            <a:r>
              <a:rPr lang="de-DE"/>
              <a:t>   - BPS: 0.46 Msun </a:t>
            </a:r>
          </a:p>
          <a:p>
            <a:r>
              <a:rPr lang="de-DE" sz="1600"/>
              <a:t>          (Han et al. 2003)</a:t>
            </a:r>
          </a:p>
          <a:p>
            <a:r>
              <a:rPr lang="de-DE" sz="1600"/>
              <a:t>     </a:t>
            </a:r>
            <a:r>
              <a:rPr lang="de-DE"/>
              <a:t>- asteroseismology:</a:t>
            </a:r>
          </a:p>
          <a:p>
            <a:r>
              <a:rPr lang="de-DE"/>
              <a:t>      0.4 – 0.5 Msun</a:t>
            </a:r>
          </a:p>
          <a:p>
            <a:r>
              <a:rPr lang="de-DE" sz="1600"/>
              <a:t>     (Randall et al. 2007,</a:t>
            </a:r>
          </a:p>
          <a:p>
            <a:r>
              <a:rPr lang="de-DE" sz="1600"/>
              <a:t>Van Grotel et al.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228600" y="838200"/>
            <a:ext cx="8774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 err="1"/>
              <a:t>Frequency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close</a:t>
            </a:r>
            <a:r>
              <a:rPr lang="de-DE" sz="3200" b="1" dirty="0"/>
              <a:t> </a:t>
            </a:r>
            <a:r>
              <a:rPr lang="de-DE" sz="3200" b="1" dirty="0" err="1"/>
              <a:t>binaries</a:t>
            </a:r>
            <a:r>
              <a:rPr lang="de-DE" sz="3200" b="1" dirty="0"/>
              <a:t> </a:t>
            </a:r>
            <a:r>
              <a:rPr lang="de-DE" sz="3200" b="1" dirty="0" err="1"/>
              <a:t>among</a:t>
            </a:r>
            <a:r>
              <a:rPr lang="de-DE" sz="3200" b="1" dirty="0"/>
              <a:t> </a:t>
            </a:r>
            <a:r>
              <a:rPr lang="de-DE" sz="3200" b="1" dirty="0" err="1"/>
              <a:t>sdB</a:t>
            </a:r>
            <a:r>
              <a:rPr lang="de-DE" sz="3200" b="1" dirty="0"/>
              <a:t>/</a:t>
            </a:r>
            <a:r>
              <a:rPr lang="de-DE" sz="3200" b="1" dirty="0" err="1"/>
              <a:t>sdO</a:t>
            </a:r>
            <a:r>
              <a:rPr lang="de-DE" sz="3200" b="1" dirty="0"/>
              <a:t> </a:t>
            </a:r>
            <a:r>
              <a:rPr lang="de-DE" sz="3200" b="1" dirty="0" err="1"/>
              <a:t>stars</a:t>
            </a:r>
            <a:endParaRPr lang="de-DE" sz="3200" b="1" dirty="0"/>
          </a:p>
        </p:txBody>
      </p:sp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4343400" y="213360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RV </a:t>
            </a:r>
            <a:r>
              <a:rPr lang="de-DE" dirty="0" err="1"/>
              <a:t>surveys</a:t>
            </a:r>
            <a:r>
              <a:rPr lang="de-DE" dirty="0"/>
              <a:t>: SPY, PG, EC:</a:t>
            </a:r>
          </a:p>
          <a:p>
            <a:r>
              <a:rPr lang="de-DE" dirty="0"/>
              <a:t>~</a:t>
            </a:r>
            <a:r>
              <a:rPr lang="de-DE" dirty="0">
                <a:solidFill>
                  <a:srgbClr val="C00000"/>
                </a:solidFill>
              </a:rPr>
              <a:t>50%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sdB</a:t>
            </a:r>
            <a:r>
              <a:rPr lang="de-DE" dirty="0"/>
              <a:t> </a:t>
            </a:r>
            <a:r>
              <a:rPr lang="de-DE" dirty="0" err="1"/>
              <a:t>stars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binaries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periods</a:t>
            </a:r>
            <a:r>
              <a:rPr lang="de-DE" dirty="0"/>
              <a:t> &lt;30d </a:t>
            </a:r>
          </a:p>
          <a:p>
            <a:endParaRPr lang="de-DE" dirty="0"/>
          </a:p>
          <a:p>
            <a:r>
              <a:rPr lang="de-DE" b="1" dirty="0"/>
              <a:t>He-</a:t>
            </a:r>
            <a:r>
              <a:rPr lang="de-DE" b="1" dirty="0" err="1"/>
              <a:t>sdO</a:t>
            </a:r>
            <a:r>
              <a:rPr lang="de-DE" dirty="0"/>
              <a:t>: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7172" name="Grafik 5" descr="aa470211.f7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3429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unten 4"/>
          <p:cNvSpPr/>
          <p:nvPr/>
        </p:nvSpPr>
        <p:spPr>
          <a:xfrm>
            <a:off x="2438400" y="2514600"/>
            <a:ext cx="152400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74" name="Textfeld 5"/>
          <p:cNvSpPr txBox="1">
            <a:spLocks noChangeArrowheads="1"/>
          </p:cNvSpPr>
          <p:nvPr/>
        </p:nvSpPr>
        <p:spPr bwMode="auto">
          <a:xfrm>
            <a:off x="2209800" y="2209800"/>
            <a:ext cx="54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0.6 d</a:t>
            </a:r>
          </a:p>
        </p:txBody>
      </p:sp>
      <p:sp>
        <p:nvSpPr>
          <p:cNvPr id="7" name="Flussdiagramm: Prozess 6"/>
          <p:cNvSpPr/>
          <p:nvPr/>
        </p:nvSpPr>
        <p:spPr>
          <a:xfrm>
            <a:off x="4495800" y="5029200"/>
            <a:ext cx="4419600" cy="76517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But: </a:t>
            </a:r>
            <a:r>
              <a:rPr lang="de-DE" dirty="0" err="1">
                <a:solidFill>
                  <a:schemeClr val="tx1"/>
                </a:solidFill>
              </a:rPr>
              <a:t>What´s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about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apparently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single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ones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8" descr="D:\working\SHIWAM\August\AR-385\AR385-online\06\jpg\Heber-f11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0450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feld 2"/>
          <p:cNvSpPr txBox="1">
            <a:spLocks noChangeArrowheads="1"/>
          </p:cNvSpPr>
          <p:nvPr/>
        </p:nvSpPr>
        <p:spPr bwMode="auto">
          <a:xfrm>
            <a:off x="2895600" y="609600"/>
            <a:ext cx="4902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/>
              <a:t>Common </a:t>
            </a:r>
            <a:r>
              <a:rPr lang="de-DE" sz="3200" b="1" dirty="0" err="1"/>
              <a:t>envelope</a:t>
            </a:r>
            <a:r>
              <a:rPr lang="de-DE" sz="3200" b="1" dirty="0"/>
              <a:t> </a:t>
            </a:r>
            <a:r>
              <a:rPr lang="de-DE" sz="3200" b="1" dirty="0" err="1"/>
              <a:t>ejection</a:t>
            </a:r>
            <a:endParaRPr lang="de-DE" sz="3200" b="1" dirty="0"/>
          </a:p>
        </p:txBody>
      </p:sp>
      <p:sp>
        <p:nvSpPr>
          <p:cNvPr id="27652" name="Textfeld 3"/>
          <p:cNvSpPr txBox="1">
            <a:spLocks noChangeArrowheads="1"/>
          </p:cNvSpPr>
          <p:nvPr/>
        </p:nvSpPr>
        <p:spPr bwMode="auto">
          <a:xfrm>
            <a:off x="5791200" y="1524000"/>
            <a:ext cx="335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Formation of sds:</a:t>
            </a:r>
          </a:p>
          <a:p>
            <a:endParaRPr lang="de-DE"/>
          </a:p>
          <a:p>
            <a:pPr>
              <a:buFontTx/>
              <a:buChar char="-"/>
            </a:pPr>
            <a:r>
              <a:rPr lang="de-DE"/>
              <a:t>Strong mass loss close to helium core flash at tip of RGB</a:t>
            </a:r>
          </a:p>
          <a:p>
            <a:r>
              <a:rPr lang="de-DE" sz="1800"/>
              <a:t>(Mengel et al. 1979)</a:t>
            </a:r>
          </a:p>
          <a:p>
            <a:endParaRPr lang="de-DE" sz="1800"/>
          </a:p>
          <a:p>
            <a:pPr>
              <a:buFontTx/>
              <a:buChar char="-"/>
            </a:pPr>
            <a:r>
              <a:rPr lang="de-DE"/>
              <a:t>Common envelope ejection </a:t>
            </a:r>
          </a:p>
          <a:p>
            <a:pPr>
              <a:buFontTx/>
              <a:buChar char="-"/>
            </a:pPr>
            <a:endParaRPr lang="de-DE"/>
          </a:p>
          <a:p>
            <a:pPr>
              <a:buFontTx/>
              <a:buChar char="-"/>
            </a:pPr>
            <a:r>
              <a:rPr lang="de-DE"/>
              <a:t>Close binaries:</a:t>
            </a:r>
          </a:p>
          <a:p>
            <a:r>
              <a:rPr lang="de-DE"/>
              <a:t>MS/WD companions in close orbits (&lt;10d)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66800" y="914400"/>
            <a:ext cx="709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Planets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formation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EHB </a:t>
            </a:r>
            <a:r>
              <a:rPr lang="de-DE" sz="3200" b="1" dirty="0" err="1" smtClean="0"/>
              <a:t>stars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600200" y="2057400"/>
            <a:ext cx="5929059" cy="41549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Substellar </a:t>
            </a:r>
            <a:r>
              <a:rPr lang="de-DE" b="1" dirty="0" err="1" smtClean="0"/>
              <a:t>companions</a:t>
            </a:r>
            <a:endParaRPr lang="de-DE" b="1" dirty="0" smtClean="0"/>
          </a:p>
          <a:p>
            <a:pPr algn="ctr"/>
            <a:r>
              <a:rPr lang="de-DE" b="1" dirty="0" smtClean="0"/>
              <a:t> </a:t>
            </a:r>
            <a:r>
              <a:rPr lang="de-DE" b="1" dirty="0" err="1" smtClean="0"/>
              <a:t>discovered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light</a:t>
            </a:r>
            <a:r>
              <a:rPr lang="de-DE" b="1" dirty="0" smtClean="0"/>
              <a:t> </a:t>
            </a:r>
            <a:r>
              <a:rPr lang="de-DE" b="1" dirty="0" err="1" smtClean="0"/>
              <a:t>travel</a:t>
            </a:r>
            <a:r>
              <a:rPr lang="de-DE" b="1" dirty="0" smtClean="0"/>
              <a:t> time </a:t>
            </a:r>
            <a:r>
              <a:rPr lang="de-DE" b="1" dirty="0" err="1" smtClean="0"/>
              <a:t>variations</a:t>
            </a:r>
            <a:r>
              <a:rPr lang="de-DE" b="1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- </a:t>
            </a:r>
            <a:r>
              <a:rPr lang="de-DE" dirty="0" err="1" smtClean="0"/>
              <a:t>Pulsating</a:t>
            </a:r>
            <a:r>
              <a:rPr lang="de-DE" dirty="0" smtClean="0"/>
              <a:t> </a:t>
            </a:r>
            <a:r>
              <a:rPr lang="de-DE" dirty="0" err="1" smtClean="0"/>
              <a:t>sdB</a:t>
            </a:r>
            <a:r>
              <a:rPr lang="de-DE" dirty="0" smtClean="0"/>
              <a:t> </a:t>
            </a:r>
            <a:r>
              <a:rPr lang="de-DE" dirty="0" err="1" smtClean="0"/>
              <a:t>star</a:t>
            </a:r>
            <a:r>
              <a:rPr lang="de-DE" dirty="0" smtClean="0"/>
              <a:t> V391 Peg</a:t>
            </a:r>
          </a:p>
          <a:p>
            <a:r>
              <a:rPr lang="de-DE" sz="1800" dirty="0" smtClean="0"/>
              <a:t>  (</a:t>
            </a:r>
            <a:r>
              <a:rPr lang="de-DE" sz="1800" dirty="0" err="1" smtClean="0"/>
              <a:t>Silvotti</a:t>
            </a:r>
            <a:r>
              <a:rPr lang="de-DE" sz="1800" dirty="0" smtClean="0"/>
              <a:t>, Schuh et al. 2008, Nature 449, 189)</a:t>
            </a:r>
          </a:p>
          <a:p>
            <a:endParaRPr lang="de-DE" sz="1800" dirty="0" smtClean="0"/>
          </a:p>
          <a:p>
            <a:pPr>
              <a:buFontTx/>
              <a:buChar char="-"/>
            </a:pPr>
            <a:r>
              <a:rPr lang="de-DE" dirty="0" err="1" smtClean="0"/>
              <a:t>Eclipsing</a:t>
            </a:r>
            <a:r>
              <a:rPr lang="de-DE" dirty="0" smtClean="0"/>
              <a:t> </a:t>
            </a:r>
            <a:r>
              <a:rPr lang="de-DE" dirty="0" err="1" smtClean="0"/>
              <a:t>Binaries</a:t>
            </a:r>
            <a:r>
              <a:rPr lang="de-DE" dirty="0" smtClean="0"/>
              <a:t>: HW </a:t>
            </a:r>
            <a:r>
              <a:rPr lang="de-DE" dirty="0" err="1" smtClean="0"/>
              <a:t>Vir</a:t>
            </a:r>
            <a:r>
              <a:rPr lang="de-DE" dirty="0" smtClean="0"/>
              <a:t> </a:t>
            </a:r>
            <a:r>
              <a:rPr lang="de-DE" sz="1800" dirty="0" smtClean="0"/>
              <a:t> &amp; </a:t>
            </a:r>
            <a:r>
              <a:rPr lang="de-DE" dirty="0" smtClean="0"/>
              <a:t>HS 0705+6700</a:t>
            </a:r>
          </a:p>
          <a:p>
            <a:r>
              <a:rPr lang="de-DE" sz="1800" dirty="0" smtClean="0"/>
              <a:t>  (Lee et al. 2008, AJ 137, 3181, Qian et al. 2009, ) </a:t>
            </a:r>
          </a:p>
          <a:p>
            <a:endParaRPr lang="de-DE" sz="1800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Soker</a:t>
            </a:r>
            <a:r>
              <a:rPr lang="de-DE" dirty="0" smtClean="0"/>
              <a:t> (1988): Formation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EHB </a:t>
            </a:r>
            <a:r>
              <a:rPr lang="de-DE" dirty="0" err="1" smtClean="0"/>
              <a:t>star</a:t>
            </a:r>
            <a:endParaRPr lang="de-DE" dirty="0" smtClean="0"/>
          </a:p>
          <a:p>
            <a:r>
              <a:rPr lang="de-DE" dirty="0" smtClean="0"/>
              <a:t> 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engulfment</a:t>
            </a:r>
            <a:r>
              <a:rPr lang="de-DE" dirty="0" smtClean="0"/>
              <a:t> &amp; </a:t>
            </a:r>
            <a:r>
              <a:rPr lang="de-DE" dirty="0" err="1" smtClean="0"/>
              <a:t>destruction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planet</a:t>
            </a:r>
          </a:p>
          <a:p>
            <a:r>
              <a:rPr lang="de-DE" dirty="0" smtClean="0"/>
              <a:t>  in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envelope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1278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>
                <a:solidFill>
                  <a:srgbClr val="003366"/>
                </a:solidFill>
                <a:ea typeface="DejaVu Sans" charset="0"/>
                <a:cs typeface="DejaVu Sans" charset="0"/>
              </a:rPr>
              <a:t>SD-Formation: Merger of two He-White dwarfs</a:t>
            </a:r>
          </a:p>
        </p:txBody>
      </p:sp>
      <p:pic>
        <p:nvPicPr>
          <p:cNvPr id="8195" name="Grafik 3" descr="webbink_abstrac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99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ussdiagramm: Prozess 5"/>
          <p:cNvSpPr/>
          <p:nvPr/>
        </p:nvSpPr>
        <p:spPr>
          <a:xfrm>
            <a:off x="2209800" y="4038600"/>
            <a:ext cx="2514600" cy="228600"/>
          </a:xfrm>
          <a:prstGeom prst="flowChartProcess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Flussdiagramm: Prozess 7"/>
          <p:cNvSpPr/>
          <p:nvPr/>
        </p:nvSpPr>
        <p:spPr>
          <a:xfrm>
            <a:off x="4114800" y="4267200"/>
            <a:ext cx="762000" cy="228600"/>
          </a:xfrm>
          <a:prstGeom prst="flowChartProcess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57600" y="914400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Outline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43000" y="2133600"/>
            <a:ext cx="6328912" cy="372409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sz="2800" dirty="0" smtClean="0"/>
              <a:t>The </a:t>
            </a:r>
            <a:r>
              <a:rPr lang="de-DE" sz="2800" dirty="0" err="1" smtClean="0"/>
              <a:t>early</a:t>
            </a:r>
            <a:r>
              <a:rPr lang="de-DE" sz="2800" dirty="0" smtClean="0"/>
              <a:t> </a:t>
            </a:r>
            <a:r>
              <a:rPr lang="de-DE" sz="2800" dirty="0" err="1" smtClean="0"/>
              <a:t>days</a:t>
            </a:r>
            <a:endParaRPr lang="de-DE" sz="2800" dirty="0" smtClean="0"/>
          </a:p>
          <a:p>
            <a:pPr>
              <a:buFontTx/>
              <a:buChar char="-"/>
            </a:pPr>
            <a:r>
              <a:rPr lang="de-DE" sz="2800" dirty="0" smtClean="0"/>
              <a:t> The </a:t>
            </a:r>
            <a:r>
              <a:rPr lang="de-DE" sz="2800" dirty="0" err="1" smtClean="0"/>
              <a:t>role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hot</a:t>
            </a:r>
            <a:r>
              <a:rPr lang="de-DE" sz="2800" dirty="0" smtClean="0"/>
              <a:t> </a:t>
            </a:r>
            <a:r>
              <a:rPr lang="de-DE" sz="2800" dirty="0" err="1" smtClean="0"/>
              <a:t>subdwarfs</a:t>
            </a:r>
            <a:r>
              <a:rPr lang="de-DE" sz="2800" dirty="0" smtClean="0"/>
              <a:t> in </a:t>
            </a:r>
            <a:r>
              <a:rPr lang="de-DE" sz="2800" dirty="0" err="1" smtClean="0"/>
              <a:t>astrophysics</a:t>
            </a:r>
            <a:endParaRPr lang="de-DE" sz="2800" dirty="0" smtClean="0"/>
          </a:p>
          <a:p>
            <a:pPr>
              <a:buFontTx/>
              <a:buChar char="-"/>
            </a:pPr>
            <a:r>
              <a:rPr lang="de-DE" sz="2800" dirty="0" smtClean="0"/>
              <a:t> Formation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hot</a:t>
            </a:r>
            <a:r>
              <a:rPr lang="de-DE" sz="2800" dirty="0" smtClean="0"/>
              <a:t> </a:t>
            </a:r>
            <a:r>
              <a:rPr lang="de-DE" sz="2800" dirty="0" err="1" smtClean="0"/>
              <a:t>subdwarfs</a:t>
            </a:r>
            <a:endParaRPr lang="de-DE" sz="2800" dirty="0" smtClean="0"/>
          </a:p>
          <a:p>
            <a:r>
              <a:rPr lang="de-DE" sz="2800" dirty="0" smtClean="0"/>
              <a:t>         - in </a:t>
            </a:r>
            <a:r>
              <a:rPr lang="de-DE" sz="2800" dirty="0" err="1" smtClean="0"/>
              <a:t>binaries</a:t>
            </a:r>
            <a:endParaRPr lang="de-DE" sz="2800" dirty="0" smtClean="0"/>
          </a:p>
          <a:p>
            <a:r>
              <a:rPr lang="de-DE" sz="2800" dirty="0" smtClean="0"/>
              <a:t>         - </a:t>
            </a:r>
            <a:r>
              <a:rPr lang="de-DE" sz="2800" dirty="0" err="1" smtClean="0"/>
              <a:t>single</a:t>
            </a:r>
            <a:r>
              <a:rPr lang="de-DE" sz="2800" dirty="0" smtClean="0"/>
              <a:t> </a:t>
            </a:r>
            <a:r>
              <a:rPr lang="de-DE" sz="2800" dirty="0" err="1" smtClean="0"/>
              <a:t>stars</a:t>
            </a:r>
            <a:endParaRPr lang="de-DE" sz="2800" dirty="0" smtClean="0"/>
          </a:p>
          <a:p>
            <a:pPr>
              <a:buFontTx/>
              <a:buChar char="-"/>
            </a:pPr>
            <a:r>
              <a:rPr lang="de-DE" dirty="0" smtClean="0"/>
              <a:t> White </a:t>
            </a:r>
            <a:r>
              <a:rPr lang="de-DE" dirty="0" err="1" smtClean="0"/>
              <a:t>dwarf</a:t>
            </a:r>
            <a:r>
              <a:rPr lang="de-DE" dirty="0" smtClean="0"/>
              <a:t> </a:t>
            </a:r>
            <a:r>
              <a:rPr lang="de-DE" dirty="0" err="1" smtClean="0"/>
              <a:t>merger</a:t>
            </a:r>
            <a:r>
              <a:rPr lang="de-DE" dirty="0" smtClean="0"/>
              <a:t>: SN </a:t>
            </a:r>
            <a:r>
              <a:rPr lang="de-DE" dirty="0" err="1" smtClean="0"/>
              <a:t>Ia</a:t>
            </a:r>
            <a:r>
              <a:rPr lang="de-DE" dirty="0" smtClean="0"/>
              <a:t>, </a:t>
            </a:r>
            <a:r>
              <a:rPr lang="de-DE" dirty="0" err="1" smtClean="0"/>
              <a:t>EHe</a:t>
            </a:r>
            <a:r>
              <a:rPr lang="de-DE" dirty="0" smtClean="0"/>
              <a:t> &amp; </a:t>
            </a:r>
            <a:r>
              <a:rPr lang="de-DE" dirty="0" err="1" smtClean="0"/>
              <a:t>sdO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Hypervelocity </a:t>
            </a:r>
            <a:r>
              <a:rPr lang="de-DE" dirty="0" err="1" smtClean="0"/>
              <a:t>stars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Abundances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sdO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Summary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SN Ia Progenitors: double degenerates</a:t>
            </a:r>
          </a:p>
        </p:txBody>
      </p:sp>
      <p:pic>
        <p:nvPicPr>
          <p:cNvPr id="9219" name="Picture 2055" descr="C:\Eigene Dateien\Eigene Bilder\wd_merge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133600"/>
            <a:ext cx="3109913" cy="4114800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44700"/>
            <a:ext cx="43434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feld 4"/>
          <p:cNvSpPr txBox="1">
            <a:spLocks noChangeArrowheads="1"/>
          </p:cNvSpPr>
          <p:nvPr/>
        </p:nvSpPr>
        <p:spPr bwMode="auto">
          <a:xfrm>
            <a:off x="4800600" y="6324600"/>
            <a:ext cx="3527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Maxted et al.  (2000), Geier et al. (2007)</a:t>
            </a:r>
          </a:p>
        </p:txBody>
      </p:sp>
      <p:sp>
        <p:nvSpPr>
          <p:cNvPr id="9222" name="Textfeld 5"/>
          <p:cNvSpPr txBox="1">
            <a:spLocks noChangeArrowheads="1"/>
          </p:cNvSpPr>
          <p:nvPr/>
        </p:nvSpPr>
        <p:spPr bwMode="auto">
          <a:xfrm>
            <a:off x="5638800" y="1752600"/>
            <a:ext cx="2282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KPD1930+2752,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SN Ia Progenitors: double degenerates</a:t>
            </a:r>
          </a:p>
        </p:txBody>
      </p:sp>
      <p:pic>
        <p:nvPicPr>
          <p:cNvPr id="10243" name="Picture 2055" descr="C:\Eigene Dateien\Eigene Bilder\wd_merge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133600"/>
            <a:ext cx="3109913" cy="4114800"/>
          </a:xfrm>
          <a:noFill/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50196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feld 4"/>
          <p:cNvSpPr txBox="1">
            <a:spLocks noChangeArrowheads="1"/>
          </p:cNvSpPr>
          <p:nvPr/>
        </p:nvSpPr>
        <p:spPr bwMode="auto">
          <a:xfrm>
            <a:off x="4648200" y="6324600"/>
            <a:ext cx="1693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Geier et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Radial velocities: He-sdO US 708</a:t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1800" smtClean="0">
                <a:solidFill>
                  <a:schemeClr val="tx1"/>
                </a:solidFill>
              </a:rPr>
              <a:t>(Hirsch et al. 2005)</a:t>
            </a:r>
            <a:endParaRPr lang="en-US" sz="1800" smtClean="0">
              <a:solidFill>
                <a:schemeClr val="tx1"/>
              </a:solidFill>
            </a:endParaRPr>
          </a:p>
        </p:txBody>
      </p:sp>
      <p:pic>
        <p:nvPicPr>
          <p:cNvPr id="11267" name="Picture 4" descr="C:\Dokumente und Einstellungen\Uli\Dateien von Uli\Eigene Bilder\us708bl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828800"/>
            <a:ext cx="6386512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3" name="Picture 5" descr="C:\Dokumente und Einstellungen\Uli\Dateien von Uli\Eigene Bilder\us708blue7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62484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0" y="6858000"/>
            <a:ext cx="76200" cy="76200"/>
          </a:xfrm>
          <a:prstGeom prst="wedgeRoundRectCallout">
            <a:avLst>
              <a:gd name="adj1" fmla="val -6250"/>
              <a:gd name="adj2" fmla="val -27083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smtClean="0">
              <a:solidFill>
                <a:srgbClr val="000000"/>
              </a:solidFill>
            </a:endParaRPr>
          </a:p>
        </p:txBody>
      </p:sp>
      <p:sp>
        <p:nvSpPr>
          <p:cNvPr id="201736" name="AutoShape 8"/>
          <p:cNvSpPr>
            <a:spLocks noChangeArrowheads="1"/>
          </p:cNvSpPr>
          <p:nvPr/>
        </p:nvSpPr>
        <p:spPr bwMode="auto">
          <a:xfrm>
            <a:off x="2667000" y="4343400"/>
            <a:ext cx="2514600" cy="457200"/>
          </a:xfrm>
          <a:prstGeom prst="wedgeRoundRectCallout">
            <a:avLst>
              <a:gd name="adj1" fmla="val 42616"/>
              <a:gd name="adj2" fmla="val -183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Vgrf=850Km/s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01737" name="AutoShape 9"/>
          <p:cNvSpPr>
            <a:spLocks noChangeArrowheads="1"/>
          </p:cNvSpPr>
          <p:nvPr/>
        </p:nvSpPr>
        <p:spPr bwMode="auto">
          <a:xfrm>
            <a:off x="5486400" y="2514600"/>
            <a:ext cx="2667000" cy="457200"/>
          </a:xfrm>
          <a:prstGeom prst="wedgeRoundRectCallout">
            <a:avLst>
              <a:gd name="adj1" fmla="val 14819"/>
              <a:gd name="adj2" fmla="val 1982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Hypervelocity star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animBg="1" autoUpdateAnimBg="0"/>
      <p:bldP spid="20173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2362200" y="1143000"/>
            <a:ext cx="5245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/>
              <a:t>Hypervelocity </a:t>
            </a:r>
            <a:r>
              <a:rPr lang="de-DE" sz="3200" b="1" dirty="0" err="1"/>
              <a:t>hot</a:t>
            </a:r>
            <a:r>
              <a:rPr lang="de-DE" sz="3200" b="1" dirty="0"/>
              <a:t> </a:t>
            </a:r>
            <a:r>
              <a:rPr lang="de-DE" sz="3200" b="1" dirty="0" err="1"/>
              <a:t>subdwarfs</a:t>
            </a:r>
            <a:endParaRPr lang="de-DE" sz="3200" b="1" dirty="0"/>
          </a:p>
        </p:txBody>
      </p:sp>
      <p:sp>
        <p:nvSpPr>
          <p:cNvPr id="12291" name="Textfeld 2"/>
          <p:cNvSpPr txBox="1">
            <a:spLocks noChangeArrowheads="1"/>
          </p:cNvSpPr>
          <p:nvPr/>
        </p:nvSpPr>
        <p:spPr bwMode="auto">
          <a:xfrm>
            <a:off x="533400" y="2209800"/>
            <a:ext cx="8486554" cy="34778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/>
              <a:t>SN </a:t>
            </a:r>
            <a:r>
              <a:rPr lang="de-DE" sz="2800" dirty="0" err="1"/>
              <a:t>Ia</a:t>
            </a:r>
            <a:r>
              <a:rPr lang="de-DE" sz="2800" dirty="0"/>
              <a:t>: Single </a:t>
            </a:r>
            <a:r>
              <a:rPr lang="de-DE" sz="2800" dirty="0" err="1"/>
              <a:t>degenerate</a:t>
            </a:r>
            <a:r>
              <a:rPr lang="de-DE" sz="2800" dirty="0"/>
              <a:t> </a:t>
            </a:r>
            <a:r>
              <a:rPr lang="de-DE" sz="2800" dirty="0" err="1"/>
              <a:t>scenario</a:t>
            </a:r>
            <a:r>
              <a:rPr lang="de-DE" sz="2800" dirty="0"/>
              <a:t> (</a:t>
            </a:r>
            <a:r>
              <a:rPr lang="de-DE" sz="2800" dirty="0" err="1"/>
              <a:t>Justham</a:t>
            </a:r>
            <a:r>
              <a:rPr lang="de-DE" sz="2800" dirty="0"/>
              <a:t> et al. 2009):</a:t>
            </a:r>
          </a:p>
          <a:p>
            <a:r>
              <a:rPr lang="de-DE" sz="2800" dirty="0"/>
              <a:t>         -  </a:t>
            </a:r>
            <a:r>
              <a:rPr lang="de-DE" sz="2800" dirty="0" err="1"/>
              <a:t>Donor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a </a:t>
            </a:r>
            <a:r>
              <a:rPr lang="de-DE" sz="2800" dirty="0" err="1"/>
              <a:t>hot</a:t>
            </a:r>
            <a:r>
              <a:rPr lang="de-DE" sz="2800" dirty="0"/>
              <a:t> </a:t>
            </a:r>
            <a:r>
              <a:rPr lang="de-DE" sz="2800" dirty="0" err="1"/>
              <a:t>subdwarf</a:t>
            </a:r>
            <a:endParaRPr lang="de-DE" sz="2800" dirty="0"/>
          </a:p>
          <a:p>
            <a:r>
              <a:rPr lang="de-DE" sz="2800" dirty="0"/>
              <a:t>         -  orbital </a:t>
            </a:r>
            <a:r>
              <a:rPr lang="de-DE" sz="2800" dirty="0" err="1"/>
              <a:t>period</a:t>
            </a:r>
            <a:r>
              <a:rPr lang="de-DE" sz="2800" dirty="0"/>
              <a:t>: 1h</a:t>
            </a:r>
          </a:p>
          <a:p>
            <a:r>
              <a:rPr lang="de-DE" sz="2800" dirty="0"/>
              <a:t>         -  WD </a:t>
            </a:r>
            <a:r>
              <a:rPr lang="de-DE" sz="2800" dirty="0" err="1"/>
              <a:t>explodes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reaching</a:t>
            </a:r>
            <a:r>
              <a:rPr lang="de-DE" sz="2800" dirty="0"/>
              <a:t> Chandrasekhar </a:t>
            </a:r>
            <a:r>
              <a:rPr lang="de-DE" sz="2800" dirty="0" err="1"/>
              <a:t>mass</a:t>
            </a:r>
            <a:endParaRPr lang="de-DE" sz="2800" dirty="0"/>
          </a:p>
          <a:p>
            <a:r>
              <a:rPr lang="de-DE" sz="2800" dirty="0"/>
              <a:t>         -  </a:t>
            </a:r>
            <a:r>
              <a:rPr lang="de-DE" sz="2800" dirty="0" err="1"/>
              <a:t>sdO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released</a:t>
            </a:r>
            <a:r>
              <a:rPr lang="de-DE" sz="2800" dirty="0"/>
              <a:t> </a:t>
            </a:r>
            <a:r>
              <a:rPr lang="de-DE" sz="2800" dirty="0" err="1"/>
              <a:t>at</a:t>
            </a:r>
            <a:r>
              <a:rPr lang="de-DE" sz="2800" dirty="0"/>
              <a:t> orbital </a:t>
            </a:r>
            <a:r>
              <a:rPr lang="de-DE" sz="2800" dirty="0" err="1"/>
              <a:t>velocity</a:t>
            </a:r>
            <a:endParaRPr lang="de-DE" sz="2800" dirty="0"/>
          </a:p>
          <a:p>
            <a:r>
              <a:rPr lang="de-DE" sz="2800" dirty="0"/>
              <a:t>         - 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/>
              <a:t>get</a:t>
            </a:r>
            <a:r>
              <a:rPr lang="de-DE" sz="2800" dirty="0"/>
              <a:t> additional kick </a:t>
            </a:r>
            <a:r>
              <a:rPr lang="de-DE" sz="2800" dirty="0" err="1"/>
              <a:t>from</a:t>
            </a:r>
            <a:r>
              <a:rPr lang="de-DE" sz="2800" dirty="0"/>
              <a:t> SN </a:t>
            </a:r>
            <a:endParaRPr lang="de-DE" sz="2800" dirty="0" smtClean="0"/>
          </a:p>
          <a:p>
            <a:r>
              <a:rPr lang="de-DE" sz="2800" dirty="0" smtClean="0"/>
              <a:t>            </a:t>
            </a:r>
            <a:r>
              <a:rPr lang="de-DE" sz="1800" dirty="0" smtClean="0"/>
              <a:t>(</a:t>
            </a:r>
            <a:r>
              <a:rPr lang="de-DE" sz="1800" dirty="0"/>
              <a:t>Marietta et al. 2000)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7630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b="1" dirty="0" smtClean="0">
                <a:solidFill>
                  <a:srgbClr val="003366"/>
                </a:solidFill>
                <a:ea typeface="DejaVu Sans" charset="0"/>
                <a:cs typeface="DejaVu Sans" charset="0"/>
              </a:rPr>
              <a:t>Formation of single </a:t>
            </a:r>
            <a:r>
              <a:rPr lang="en-GB" sz="3200" b="1" dirty="0" err="1" smtClean="0">
                <a:solidFill>
                  <a:srgbClr val="003366"/>
                </a:solidFill>
                <a:ea typeface="DejaVu Sans" charset="0"/>
                <a:cs typeface="DejaVu Sans" charset="0"/>
              </a:rPr>
              <a:t>sdO</a:t>
            </a:r>
            <a:r>
              <a:rPr lang="en-GB" sz="3200" b="1" dirty="0" smtClean="0">
                <a:solidFill>
                  <a:srgbClr val="003366"/>
                </a:solidFill>
                <a:ea typeface="DejaVu Sans" charset="0"/>
                <a:cs typeface="DejaVu Sans" charset="0"/>
              </a:rPr>
              <a:t> stars: </a:t>
            </a:r>
            <a:r>
              <a:rPr lang="en-GB" sz="3200" b="1" dirty="0">
                <a:solidFill>
                  <a:srgbClr val="003366"/>
                </a:solidFill>
                <a:ea typeface="DejaVu Sans" charset="0"/>
                <a:cs typeface="DejaVu Sans" charset="0"/>
              </a:rPr>
              <a:t>Late Hot Flasher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439863"/>
            <a:ext cx="46799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Freeform 4"/>
          <p:cNvSpPr>
            <a:spLocks/>
          </p:cNvSpPr>
          <p:nvPr/>
        </p:nvSpPr>
        <p:spPr bwMode="auto">
          <a:xfrm>
            <a:off x="720725" y="1554163"/>
            <a:ext cx="4319588" cy="1689100"/>
          </a:xfrm>
          <a:custGeom>
            <a:avLst/>
            <a:gdLst>
              <a:gd name="T0" fmla="*/ 2147483647 w 12001"/>
              <a:gd name="T1" fmla="*/ 2147483647 h 4693"/>
              <a:gd name="T2" fmla="*/ 2147483647 w 12001"/>
              <a:gd name="T3" fmla="*/ 2147483647 h 4693"/>
              <a:gd name="T4" fmla="*/ 2147483647 w 12001"/>
              <a:gd name="T5" fmla="*/ 2147483647 h 4693"/>
              <a:gd name="T6" fmla="*/ 0 60000 65536"/>
              <a:gd name="T7" fmla="*/ 0 60000 65536"/>
              <a:gd name="T8" fmla="*/ 0 60000 65536"/>
              <a:gd name="T9" fmla="*/ 0 w 12001"/>
              <a:gd name="T10" fmla="*/ 0 h 4693"/>
              <a:gd name="T11" fmla="*/ 12001 w 12001"/>
              <a:gd name="T12" fmla="*/ 4693 h 46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1" h="4693">
                <a:moveTo>
                  <a:pt x="12000" y="692"/>
                </a:moveTo>
                <a:cubicBezTo>
                  <a:pt x="9285" y="536"/>
                  <a:pt x="1163" y="0"/>
                  <a:pt x="500" y="1692"/>
                </a:cubicBezTo>
                <a:cubicBezTo>
                  <a:pt x="279" y="2256"/>
                  <a:pt x="0" y="3192"/>
                  <a:pt x="1500" y="4692"/>
                </a:cubicBezTo>
              </a:path>
            </a:pathLst>
          </a:custGeom>
          <a:noFill/>
          <a:ln w="72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59450" y="1619250"/>
            <a:ext cx="3384550" cy="290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9388" indent="-1793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000000"/>
                </a:solidFill>
                <a:ea typeface="DejaVu Sans" charset="0"/>
                <a:cs typeface="DejaVu Sans" charset="0"/>
              </a:rPr>
              <a:t>Late Hot Flasher:</a:t>
            </a:r>
          </a:p>
          <a:p>
            <a:pPr marL="179388" indent="-179388">
              <a:lnSpc>
                <a:spcPct val="187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000000"/>
                </a:solidFill>
                <a:ea typeface="DejaVu Sans" charset="0"/>
                <a:cs typeface="DejaVu Sans" charset="0"/>
              </a:rPr>
              <a:t>delayed He-Flash </a:t>
            </a:r>
            <a:r>
              <a:rPr lang="en-GB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Sweigart</a:t>
            </a:r>
            <a:r>
              <a:rPr lang="en-GB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1997, </a:t>
            </a:r>
          </a:p>
          <a:p>
            <a:pPr marL="179388" indent="-179388">
              <a:lnSpc>
                <a:spcPct val="187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Miller-</a:t>
            </a:r>
            <a:r>
              <a:rPr lang="en-GB" sz="1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Bertolami</a:t>
            </a:r>
            <a:r>
              <a:rPr lang="en-GB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2008)</a:t>
            </a:r>
          </a:p>
          <a:p>
            <a:pPr marL="179388" indent="-179388">
              <a:lnSpc>
                <a:spcPct val="18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260475" y="3240088"/>
            <a:ext cx="900113" cy="900112"/>
          </a:xfrm>
          <a:custGeom>
            <a:avLst/>
            <a:gdLst>
              <a:gd name="T0" fmla="*/ 0 w 2501"/>
              <a:gd name="T1" fmla="*/ 0 h 2501"/>
              <a:gd name="T2" fmla="*/ 2147483647 w 2501"/>
              <a:gd name="T3" fmla="*/ 2147483647 h 2501"/>
              <a:gd name="T4" fmla="*/ 0 60000 65536"/>
              <a:gd name="T5" fmla="*/ 0 60000 65536"/>
              <a:gd name="T6" fmla="*/ 0 w 2501"/>
              <a:gd name="T7" fmla="*/ 0 h 2501"/>
              <a:gd name="T8" fmla="*/ 2501 w 2501"/>
              <a:gd name="T9" fmla="*/ 2501 h 2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01" h="2501">
                <a:moveTo>
                  <a:pt x="0" y="0"/>
                </a:moveTo>
                <a:cubicBezTo>
                  <a:pt x="500" y="1000"/>
                  <a:pt x="1500" y="1500"/>
                  <a:pt x="2500" y="2500"/>
                </a:cubicBezTo>
              </a:path>
            </a:pathLst>
          </a:custGeom>
          <a:noFill/>
          <a:ln w="72000">
            <a:solidFill>
              <a:srgbClr val="000000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1260475" y="1800225"/>
            <a:ext cx="1800225" cy="3240088"/>
          </a:xfrm>
          <a:custGeom>
            <a:avLst/>
            <a:gdLst>
              <a:gd name="T0" fmla="*/ 0 w 5001"/>
              <a:gd name="T1" fmla="*/ 2147483647 h 9001"/>
              <a:gd name="T2" fmla="*/ 2147483647 w 5001"/>
              <a:gd name="T3" fmla="*/ 2147483647 h 9001"/>
              <a:gd name="T4" fmla="*/ 2147483647 w 5001"/>
              <a:gd name="T5" fmla="*/ 2147483647 h 9001"/>
              <a:gd name="T6" fmla="*/ 0 60000 65536"/>
              <a:gd name="T7" fmla="*/ 0 60000 65536"/>
              <a:gd name="T8" fmla="*/ 0 60000 65536"/>
              <a:gd name="T9" fmla="*/ 0 w 5001"/>
              <a:gd name="T10" fmla="*/ 0 h 9001"/>
              <a:gd name="T11" fmla="*/ 5001 w 5001"/>
              <a:gd name="T12" fmla="*/ 9001 h 90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1" h="9001">
                <a:moveTo>
                  <a:pt x="0" y="4000"/>
                </a:moveTo>
                <a:cubicBezTo>
                  <a:pt x="5000" y="9000"/>
                  <a:pt x="2500" y="0"/>
                  <a:pt x="500" y="1500"/>
                </a:cubicBezTo>
                <a:cubicBezTo>
                  <a:pt x="500" y="1500"/>
                  <a:pt x="0" y="2000"/>
                  <a:pt x="1000" y="3000"/>
                </a:cubicBezTo>
              </a:path>
            </a:pathLst>
          </a:custGeom>
          <a:noFill/>
          <a:ln w="72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900113" y="2879725"/>
            <a:ext cx="539750" cy="53975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3" descr="spyabu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41500"/>
            <a:ext cx="52641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feld 2"/>
          <p:cNvSpPr txBox="1">
            <a:spLocks noChangeArrowheads="1"/>
          </p:cNvSpPr>
          <p:nvPr/>
        </p:nvSpPr>
        <p:spPr bwMode="auto">
          <a:xfrm>
            <a:off x="1981200" y="838200"/>
            <a:ext cx="6307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Quantitative NLTE spectral analysis</a:t>
            </a:r>
          </a:p>
          <a:p>
            <a:pPr algn="ctr"/>
            <a:r>
              <a:rPr lang="de-DE"/>
              <a:t>He-, C and N-abundances: 33 He-sdOs from SPY</a:t>
            </a:r>
          </a:p>
        </p:txBody>
      </p:sp>
      <p:sp>
        <p:nvSpPr>
          <p:cNvPr id="4" name="Flussdiagramm: Prozess 3"/>
          <p:cNvSpPr/>
          <p:nvPr/>
        </p:nvSpPr>
        <p:spPr>
          <a:xfrm>
            <a:off x="7391400" y="4800600"/>
            <a:ext cx="1219200" cy="384175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N solar</a:t>
            </a:r>
          </a:p>
        </p:txBody>
      </p:sp>
      <p:sp>
        <p:nvSpPr>
          <p:cNvPr id="5" name="Flussdiagramm: Prozess 4"/>
          <p:cNvSpPr/>
          <p:nvPr/>
        </p:nvSpPr>
        <p:spPr>
          <a:xfrm>
            <a:off x="7391400" y="4191000"/>
            <a:ext cx="1219200" cy="384175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C solar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3276600" y="5105400"/>
            <a:ext cx="304800" cy="825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343" name="Textfeld 6"/>
          <p:cNvSpPr txBox="1">
            <a:spLocks noChangeArrowheads="1"/>
          </p:cNvSpPr>
          <p:nvPr/>
        </p:nvSpPr>
        <p:spPr bwMode="auto">
          <a:xfrm>
            <a:off x="7239000" y="1676400"/>
            <a:ext cx="7826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C00000"/>
                </a:solidFill>
              </a:rPr>
              <a:t>He</a:t>
            </a:r>
          </a:p>
          <a:p>
            <a:endParaRPr lang="de-DE" sz="1000">
              <a:solidFill>
                <a:srgbClr val="C00000"/>
              </a:solidFill>
            </a:endParaRPr>
          </a:p>
          <a:p>
            <a:r>
              <a:rPr lang="de-DE">
                <a:solidFill>
                  <a:srgbClr val="C00000"/>
                </a:solidFill>
              </a:rPr>
              <a:t>solar</a:t>
            </a:r>
          </a:p>
        </p:txBody>
      </p:sp>
      <p:sp>
        <p:nvSpPr>
          <p:cNvPr id="14344" name="Textfeld 7"/>
          <p:cNvSpPr txBox="1">
            <a:spLocks noChangeArrowheads="1"/>
          </p:cNvSpPr>
          <p:nvPr/>
        </p:nvSpPr>
        <p:spPr bwMode="auto">
          <a:xfrm>
            <a:off x="7369175" y="6396038"/>
            <a:ext cx="1331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Hirsch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8994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b="1" dirty="0">
                <a:solidFill>
                  <a:srgbClr val="003366"/>
                </a:solidFill>
                <a:ea typeface="DejaVu Sans" charset="0"/>
                <a:cs typeface="DejaVu Sans" charset="0"/>
              </a:rPr>
              <a:t>Carbon and Nitrogen in the </a:t>
            </a:r>
            <a:r>
              <a:rPr lang="en-GB" sz="3200" b="1" dirty="0" err="1">
                <a:solidFill>
                  <a:srgbClr val="003366"/>
                </a:solidFill>
                <a:ea typeface="DejaVu Sans" charset="0"/>
                <a:cs typeface="DejaVu Sans" charset="0"/>
              </a:rPr>
              <a:t>Teff</a:t>
            </a:r>
            <a:r>
              <a:rPr lang="en-GB" sz="3200" b="1" dirty="0">
                <a:solidFill>
                  <a:srgbClr val="003366"/>
                </a:solidFill>
                <a:ea typeface="DejaVu Sans" charset="0"/>
                <a:cs typeface="DejaVu Sans" charset="0"/>
              </a:rPr>
              <a:t>-log g-plane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260475"/>
            <a:ext cx="5400675" cy="533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feld 3"/>
          <p:cNvSpPr txBox="1">
            <a:spLocks noChangeArrowheads="1"/>
          </p:cNvSpPr>
          <p:nvPr/>
        </p:nvSpPr>
        <p:spPr bwMode="auto">
          <a:xfrm>
            <a:off x="6096000" y="1828800"/>
            <a:ext cx="3048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- Model predictions:</a:t>
            </a:r>
          </a:p>
          <a:p>
            <a:r>
              <a:rPr lang="de-DE"/>
              <a:t>  Simultaneous </a:t>
            </a:r>
          </a:p>
          <a:p>
            <a:r>
              <a:rPr lang="de-DE"/>
              <a:t>  burning and mixing</a:t>
            </a:r>
          </a:p>
          <a:p>
            <a:r>
              <a:rPr lang="de-DE" sz="1600"/>
              <a:t>   (Miller-Bertolami et al., 2008)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/>
          <p:cNvSpPr txBox="1">
            <a:spLocks noChangeArrowheads="1"/>
          </p:cNvSpPr>
          <p:nvPr/>
        </p:nvSpPr>
        <p:spPr bwMode="auto">
          <a:xfrm>
            <a:off x="3352800" y="609600"/>
            <a:ext cx="1710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/>
              <a:t>Rotation</a:t>
            </a:r>
          </a:p>
        </p:txBody>
      </p:sp>
      <p:sp>
        <p:nvSpPr>
          <p:cNvPr id="16387" name="Textfeld 3"/>
          <p:cNvSpPr txBox="1">
            <a:spLocks noChangeArrowheads="1"/>
          </p:cNvSpPr>
          <p:nvPr/>
        </p:nvSpPr>
        <p:spPr bwMode="auto">
          <a:xfrm>
            <a:off x="6240463" y="2209800"/>
            <a:ext cx="2598737" cy="34163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Projected</a:t>
            </a:r>
            <a:r>
              <a:rPr lang="de-DE" dirty="0"/>
              <a:t> </a:t>
            </a:r>
            <a:r>
              <a:rPr lang="de-DE" dirty="0" err="1"/>
              <a:t>rotational</a:t>
            </a:r>
            <a:endParaRPr lang="de-DE" dirty="0"/>
          </a:p>
          <a:p>
            <a:r>
              <a:rPr lang="de-DE" dirty="0" err="1"/>
              <a:t>velocities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the</a:t>
            </a:r>
            <a:endParaRPr lang="de-DE" dirty="0"/>
          </a:p>
          <a:p>
            <a:r>
              <a:rPr lang="de-DE" dirty="0"/>
              <a:t>HB: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/>
              <a:t>Break </a:t>
            </a:r>
            <a:r>
              <a:rPr lang="de-DE" dirty="0" err="1"/>
              <a:t>at</a:t>
            </a:r>
            <a:r>
              <a:rPr lang="de-DE" dirty="0"/>
              <a:t> 11000K:</a:t>
            </a:r>
          </a:p>
          <a:p>
            <a:r>
              <a:rPr lang="de-DE" dirty="0"/>
              <a:t> BHB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sdB</a:t>
            </a:r>
            <a:r>
              <a:rPr lang="de-DE" dirty="0"/>
              <a:t>  </a:t>
            </a:r>
            <a:r>
              <a:rPr lang="de-DE" dirty="0" err="1"/>
              <a:t>low</a:t>
            </a:r>
            <a:endParaRPr lang="de-DE" dirty="0"/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/>
              <a:t>He-</a:t>
            </a:r>
            <a:r>
              <a:rPr lang="de-DE" dirty="0" err="1"/>
              <a:t>sdO</a:t>
            </a:r>
            <a:r>
              <a:rPr lang="de-DE" dirty="0"/>
              <a:t>: </a:t>
            </a:r>
            <a:r>
              <a:rPr lang="de-DE" dirty="0" err="1"/>
              <a:t>increase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30km/s</a:t>
            </a:r>
          </a:p>
        </p:txBody>
      </p:sp>
      <p:pic>
        <p:nvPicPr>
          <p:cNvPr id="16388" name="Grafik 2" descr="vsiniteff_hes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2819400" y="25146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lussdiagramm: Prozess 5"/>
          <p:cNvSpPr/>
          <p:nvPr/>
        </p:nvSpPr>
        <p:spPr>
          <a:xfrm>
            <a:off x="3200400" y="3886200"/>
            <a:ext cx="914400" cy="612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chemeClr val="tx1"/>
                </a:solidFill>
              </a:rPr>
              <a:t>sdB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lussdiagramm: Prozess 7"/>
          <p:cNvSpPr/>
          <p:nvPr/>
        </p:nvSpPr>
        <p:spPr>
          <a:xfrm>
            <a:off x="4419600" y="1905000"/>
            <a:ext cx="914400" cy="61277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He-</a:t>
            </a:r>
            <a:r>
              <a:rPr lang="de-DE" dirty="0" err="1"/>
              <a:t>sdO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1"/>
          <p:cNvSpPr txBox="1">
            <a:spLocks noChangeArrowheads="1"/>
          </p:cNvSpPr>
          <p:nvPr/>
        </p:nvSpPr>
        <p:spPr bwMode="auto">
          <a:xfrm>
            <a:off x="3505200" y="685800"/>
            <a:ext cx="1915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 err="1"/>
              <a:t>Summary</a:t>
            </a:r>
            <a:endParaRPr lang="de-DE" sz="3200" b="1" dirty="0"/>
          </a:p>
        </p:txBody>
      </p:sp>
      <p:sp>
        <p:nvSpPr>
          <p:cNvPr id="17411" name="Textfeld 2"/>
          <p:cNvSpPr txBox="1">
            <a:spLocks noChangeArrowheads="1"/>
          </p:cNvSpPr>
          <p:nvPr/>
        </p:nvSpPr>
        <p:spPr bwMode="auto">
          <a:xfrm>
            <a:off x="990600" y="1600200"/>
            <a:ext cx="7156062" cy="26776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 </a:t>
            </a:r>
            <a:r>
              <a:rPr lang="de-DE" sz="2800" dirty="0" smtClean="0"/>
              <a:t>Formation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close</a:t>
            </a:r>
            <a:r>
              <a:rPr lang="de-DE" sz="2800" dirty="0" smtClean="0"/>
              <a:t> </a:t>
            </a:r>
            <a:r>
              <a:rPr lang="de-DE" sz="2800" dirty="0" err="1" smtClean="0"/>
              <a:t>binaries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    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common</a:t>
            </a:r>
            <a:r>
              <a:rPr lang="de-DE" sz="2800" dirty="0" smtClean="0"/>
              <a:t> </a:t>
            </a:r>
            <a:r>
              <a:rPr lang="de-DE" sz="2800" dirty="0" err="1" smtClean="0"/>
              <a:t>envelope</a:t>
            </a:r>
            <a:r>
              <a:rPr lang="de-DE" sz="2800" dirty="0" smtClean="0"/>
              <a:t> </a:t>
            </a:r>
            <a:r>
              <a:rPr lang="de-DE" sz="2800" dirty="0" err="1" smtClean="0"/>
              <a:t>evolution</a:t>
            </a:r>
            <a:endParaRPr lang="de-DE" sz="2800" dirty="0" smtClean="0"/>
          </a:p>
          <a:p>
            <a:pPr>
              <a:buFont typeface="Wingdings" pitchFamily="2" charset="2"/>
              <a:buChar char="§"/>
            </a:pPr>
            <a:r>
              <a:rPr lang="de-DE" sz="2800" dirty="0" smtClean="0"/>
              <a:t> The </a:t>
            </a:r>
            <a:r>
              <a:rPr lang="de-DE" sz="2800" dirty="0" err="1" smtClean="0"/>
              <a:t>role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Roche lobe </a:t>
            </a:r>
            <a:r>
              <a:rPr lang="de-DE" sz="2800" dirty="0" err="1" smtClean="0"/>
              <a:t>overflow</a:t>
            </a:r>
            <a:r>
              <a:rPr lang="de-DE" sz="2800" dirty="0" smtClean="0"/>
              <a:t> </a:t>
            </a:r>
            <a:r>
              <a:rPr lang="de-DE" sz="2800" dirty="0" err="1" smtClean="0"/>
              <a:t>channel</a:t>
            </a:r>
            <a:r>
              <a:rPr lang="de-DE" sz="2800" dirty="0" smtClean="0"/>
              <a:t>? </a:t>
            </a:r>
          </a:p>
          <a:p>
            <a:pPr>
              <a:buFont typeface="Wingdings" pitchFamily="2" charset="2"/>
              <a:buChar char="§"/>
            </a:pPr>
            <a:r>
              <a:rPr lang="de-DE" sz="2800" dirty="0" smtClean="0"/>
              <a:t> Single </a:t>
            </a:r>
            <a:r>
              <a:rPr lang="de-DE" sz="2800" dirty="0" err="1" smtClean="0"/>
              <a:t>sdB</a:t>
            </a:r>
            <a:r>
              <a:rPr lang="de-DE" sz="2800" dirty="0" smtClean="0"/>
              <a:t> </a:t>
            </a:r>
            <a:r>
              <a:rPr lang="de-DE" sz="2800" dirty="0" err="1" smtClean="0"/>
              <a:t>stars</a:t>
            </a:r>
            <a:r>
              <a:rPr lang="de-DE" sz="2800" dirty="0" smtClean="0"/>
              <a:t>: Merger </a:t>
            </a:r>
            <a:r>
              <a:rPr lang="de-DE" sz="2800" dirty="0" err="1" smtClean="0"/>
              <a:t>or</a:t>
            </a:r>
            <a:r>
              <a:rPr lang="de-DE" sz="2800" dirty="0" smtClean="0"/>
              <a:t> planet </a:t>
            </a:r>
            <a:r>
              <a:rPr lang="de-DE" sz="2800" dirty="0" err="1" smtClean="0"/>
              <a:t>engulfment</a:t>
            </a:r>
            <a:r>
              <a:rPr lang="de-DE" sz="28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de-DE" sz="2800" dirty="0" smtClean="0"/>
              <a:t> Single He-</a:t>
            </a:r>
            <a:r>
              <a:rPr lang="de-DE" sz="2800" dirty="0" err="1" smtClean="0"/>
              <a:t>sdO</a:t>
            </a:r>
            <a:r>
              <a:rPr lang="de-DE" sz="2800" dirty="0" smtClean="0"/>
              <a:t>: Merger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Late</a:t>
            </a:r>
            <a:r>
              <a:rPr lang="de-DE" sz="2800" dirty="0" smtClean="0"/>
              <a:t> </a:t>
            </a:r>
            <a:r>
              <a:rPr lang="de-DE" sz="2800" dirty="0" err="1" smtClean="0"/>
              <a:t>hot</a:t>
            </a:r>
            <a:r>
              <a:rPr lang="de-DE" sz="2800" dirty="0" smtClean="0"/>
              <a:t> </a:t>
            </a:r>
            <a:r>
              <a:rPr lang="de-DE" sz="2800" dirty="0" err="1" smtClean="0"/>
              <a:t>flashers</a:t>
            </a:r>
            <a:endParaRPr lang="de-DE" sz="2800" dirty="0" smtClean="0"/>
          </a:p>
          <a:p>
            <a:pPr>
              <a:buFont typeface="Wingdings" pitchFamily="2" charset="2"/>
              <a:buChar char="§"/>
            </a:pPr>
            <a:r>
              <a:rPr lang="de-DE" sz="2800" dirty="0" smtClean="0"/>
              <a:t> Hypervelocity </a:t>
            </a:r>
            <a:r>
              <a:rPr lang="de-DE" sz="2800" dirty="0" err="1" smtClean="0"/>
              <a:t>hot</a:t>
            </a:r>
            <a:r>
              <a:rPr lang="de-DE" sz="2800" dirty="0" smtClean="0"/>
              <a:t> </a:t>
            </a:r>
            <a:r>
              <a:rPr lang="de-DE" sz="2800" dirty="0" err="1" smtClean="0"/>
              <a:t>subdwarfs</a:t>
            </a:r>
            <a:r>
              <a:rPr lang="de-DE" sz="2800" dirty="0" smtClean="0"/>
              <a:t>: SN </a:t>
            </a:r>
            <a:r>
              <a:rPr lang="de-DE" sz="2800" dirty="0" err="1" smtClean="0"/>
              <a:t>Ia</a:t>
            </a:r>
            <a:r>
              <a:rPr lang="de-DE" sz="2800" dirty="0" smtClean="0"/>
              <a:t> </a:t>
            </a:r>
            <a:r>
              <a:rPr lang="de-DE" sz="2800" dirty="0" err="1" smtClean="0"/>
              <a:t>origin</a:t>
            </a:r>
            <a:endParaRPr lang="de-DE" sz="2800" dirty="0"/>
          </a:p>
        </p:txBody>
      </p:sp>
      <p:sp>
        <p:nvSpPr>
          <p:cNvPr id="4" name="Flussdiagramm: Prozess 3"/>
          <p:cNvSpPr/>
          <p:nvPr/>
        </p:nvSpPr>
        <p:spPr>
          <a:xfrm>
            <a:off x="1371600" y="5257800"/>
            <a:ext cx="6019800" cy="137160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 smtClean="0">
                <a:solidFill>
                  <a:schemeClr val="tx1"/>
                </a:solidFill>
              </a:rPr>
              <a:t>Wanted</a:t>
            </a:r>
            <a:r>
              <a:rPr lang="de-DE" dirty="0">
                <a:solidFill>
                  <a:schemeClr val="tx1"/>
                </a:solidFill>
              </a:rPr>
              <a:t>: model </a:t>
            </a:r>
            <a:r>
              <a:rPr lang="de-DE" dirty="0" err="1">
                <a:solidFill>
                  <a:schemeClr val="tx1"/>
                </a:solidFill>
              </a:rPr>
              <a:t>predictions</a:t>
            </a:r>
            <a:endParaRPr lang="de-D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- Merger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He-WDs ... </a:t>
            </a:r>
            <a:r>
              <a:rPr lang="de-DE" dirty="0" err="1">
                <a:solidFill>
                  <a:schemeClr val="tx1"/>
                </a:solidFill>
              </a:rPr>
              <a:t>vs</a:t>
            </a:r>
            <a:r>
              <a:rPr lang="de-DE" dirty="0">
                <a:solidFill>
                  <a:schemeClr val="tx1"/>
                </a:solidFill>
              </a:rPr>
              <a:t> .... </a:t>
            </a:r>
            <a:r>
              <a:rPr lang="de-DE" dirty="0" err="1">
                <a:solidFill>
                  <a:schemeClr val="tx1"/>
                </a:solidFill>
              </a:rPr>
              <a:t>late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hot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flashers</a:t>
            </a:r>
            <a:endParaRPr lang="de-D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- Other: SN </a:t>
            </a:r>
            <a:r>
              <a:rPr lang="de-DE" dirty="0" err="1">
                <a:solidFill>
                  <a:schemeClr val="tx1"/>
                </a:solidFill>
              </a:rPr>
              <a:t>Ia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ejection</a:t>
            </a:r>
            <a:r>
              <a:rPr lang="de-DE" dirty="0">
                <a:solidFill>
                  <a:schemeClr val="tx1"/>
                </a:solidFill>
              </a:rPr>
              <a:t>; .... (Han)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00200" y="4572000"/>
            <a:ext cx="5639685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key</a:t>
            </a:r>
            <a:r>
              <a:rPr lang="de-DE" dirty="0" smtClean="0"/>
              <a:t>: </a:t>
            </a:r>
            <a:r>
              <a:rPr lang="de-DE" dirty="0" err="1" smtClean="0"/>
              <a:t>abundances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rotation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09800" y="3124200"/>
            <a:ext cx="4572000" cy="31700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r>
              <a:rPr lang="en-US" sz="2000" dirty="0" smtClean="0"/>
              <a:t>Main topics: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Influence of planets on evolved stars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fate of planets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stability and habitability of planetary systems around evolved stars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Debris disks around white dwarfs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Planet formation around evolved stars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Detecting </a:t>
            </a:r>
            <a:r>
              <a:rPr lang="en-US" sz="2000" dirty="0" err="1" smtClean="0"/>
              <a:t>substellar</a:t>
            </a:r>
            <a:r>
              <a:rPr lang="en-US" sz="2000" dirty="0" smtClean="0"/>
              <a:t> objects around evolved stars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Substellar</a:t>
            </a:r>
            <a:r>
              <a:rPr lang="en-US" sz="2000" dirty="0" smtClean="0"/>
              <a:t> objects in binary stars </a:t>
            </a:r>
            <a:endParaRPr lang="en-US" sz="2000" dirty="0"/>
          </a:p>
        </p:txBody>
      </p:sp>
      <p:sp>
        <p:nvSpPr>
          <p:cNvPr id="3" name="Rechteck 2"/>
          <p:cNvSpPr/>
          <p:nvPr/>
        </p:nvSpPr>
        <p:spPr>
          <a:xfrm>
            <a:off x="990600" y="685800"/>
            <a:ext cx="6858000" cy="224676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International Meeting</a:t>
            </a:r>
          </a:p>
          <a:p>
            <a:pPr algn="ctr"/>
            <a:r>
              <a:rPr lang="en-US" sz="2800" b="1" dirty="0" smtClean="0"/>
              <a:t>Planetary Systems beyond the Main Sequence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11 - 14 August 2010, Bamberg, Germany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772336" y="533400"/>
            <a:ext cx="729770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200" b="1" dirty="0" err="1" smtClean="0"/>
              <a:t>History</a:t>
            </a:r>
            <a:r>
              <a:rPr lang="de-DE" sz="3200" b="1" dirty="0" smtClean="0"/>
              <a:t>: The </a:t>
            </a:r>
            <a:r>
              <a:rPr lang="de-DE" sz="3200" b="1" dirty="0" err="1" smtClean="0"/>
              <a:t>early</a:t>
            </a:r>
            <a:r>
              <a:rPr lang="de-DE" sz="3200" b="1" dirty="0" smtClean="0"/>
              <a:t> 1980ies</a:t>
            </a:r>
            <a:endParaRPr lang="de-DE" sz="3200" b="1" dirty="0"/>
          </a:p>
          <a:p>
            <a:pPr algn="ctr"/>
            <a:r>
              <a:rPr lang="de-DE" sz="3600" b="1" i="1" dirty="0"/>
              <a:t>The </a:t>
            </a:r>
            <a:r>
              <a:rPr lang="de-DE" sz="3600" b="1" i="1" dirty="0" smtClean="0"/>
              <a:t>Kiel </a:t>
            </a:r>
            <a:r>
              <a:rPr lang="de-DE" sz="3600" b="1" i="1" dirty="0"/>
              <a:t>– St. Andrews </a:t>
            </a:r>
            <a:r>
              <a:rPr lang="de-DE" sz="3600" b="1" i="1" dirty="0" err="1"/>
              <a:t>Collaboration</a:t>
            </a:r>
            <a:endParaRPr lang="de-DE" sz="3600" b="1" i="1" dirty="0"/>
          </a:p>
          <a:p>
            <a:pPr algn="ctr"/>
            <a:r>
              <a:rPr lang="de-DE" sz="3200" b="1" dirty="0"/>
              <a:t>( </a:t>
            </a:r>
            <a:r>
              <a:rPr lang="de-DE" sz="3200" b="1" dirty="0" err="1"/>
              <a:t>aka</a:t>
            </a:r>
            <a:r>
              <a:rPr lang="de-DE" sz="3200" b="1" dirty="0"/>
              <a:t> „The </a:t>
            </a:r>
            <a:r>
              <a:rPr lang="de-DE" sz="3200" b="1" dirty="0" err="1"/>
              <a:t>Glenfiddich</a:t>
            </a:r>
            <a:r>
              <a:rPr lang="de-DE" sz="3200" b="1" dirty="0"/>
              <a:t>“ </a:t>
            </a:r>
            <a:r>
              <a:rPr lang="de-DE" sz="3200" b="1" dirty="0" err="1"/>
              <a:t>connection</a:t>
            </a:r>
            <a:r>
              <a:rPr lang="de-DE" sz="2800" b="1" dirty="0"/>
              <a:t>)</a:t>
            </a:r>
            <a:endParaRPr lang="en-GB" sz="2800" b="1" dirty="0"/>
          </a:p>
        </p:txBody>
      </p:sp>
      <p:pic>
        <p:nvPicPr>
          <p:cNvPr id="279557" name="Picture 5" descr="C:\Dokumente und Einstellungen\Uli\Dateien von Uli\praesentationen\tuebingen\glenfidd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2590800" cy="2590800"/>
          </a:xfrm>
          <a:prstGeom prst="rect">
            <a:avLst/>
          </a:prstGeom>
          <a:noFill/>
        </p:spPr>
      </p:pic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5638800" y="2667000"/>
            <a:ext cx="3006208" cy="30469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u="sng" dirty="0" smtClean="0"/>
              <a:t>Kiel</a:t>
            </a:r>
            <a:endParaRPr lang="de-DE" b="1" u="sng" dirty="0"/>
          </a:p>
          <a:p>
            <a:endParaRPr lang="de-DE" u="sng" dirty="0"/>
          </a:p>
          <a:p>
            <a:r>
              <a:rPr lang="de-DE" b="1" i="1" dirty="0"/>
              <a:t>Kurt Hunger</a:t>
            </a:r>
            <a:r>
              <a:rPr lang="de-DE" dirty="0"/>
              <a:t>:</a:t>
            </a:r>
          </a:p>
          <a:p>
            <a:pPr>
              <a:buFontTx/>
              <a:buChar char="-"/>
            </a:pPr>
            <a:r>
              <a:rPr lang="de-DE" dirty="0"/>
              <a:t> Detlef </a:t>
            </a:r>
            <a:r>
              <a:rPr lang="de-DE" dirty="0" err="1"/>
              <a:t>Schönberner</a:t>
            </a: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 Rolf </a:t>
            </a:r>
            <a:r>
              <a:rPr lang="de-DE" dirty="0" err="1" smtClean="0"/>
              <a:t>Kudritzki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Klaus-Peter Simon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 Wolf-Rainer Hamann</a:t>
            </a:r>
          </a:p>
          <a:p>
            <a:pPr>
              <a:buFontTx/>
              <a:buChar char="-"/>
            </a:pPr>
            <a:r>
              <a:rPr lang="de-DE" dirty="0"/>
              <a:t> Uli Heber</a:t>
            </a:r>
            <a:endParaRPr lang="en-GB" dirty="0"/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304800" y="2819400"/>
            <a:ext cx="2516266" cy="26776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u="sng" dirty="0"/>
              <a:t>St. Andrews</a:t>
            </a:r>
          </a:p>
          <a:p>
            <a:endParaRPr lang="de-DE" u="sng" dirty="0"/>
          </a:p>
          <a:p>
            <a:r>
              <a:rPr lang="de-DE" b="1" i="1" dirty="0"/>
              <a:t>Phil Hill</a:t>
            </a:r>
            <a:r>
              <a:rPr lang="de-DE" b="1" dirty="0"/>
              <a:t>:</a:t>
            </a:r>
          </a:p>
          <a:p>
            <a:pPr>
              <a:buFontTx/>
              <a:buChar char="-"/>
            </a:pPr>
            <a:r>
              <a:rPr lang="de-DE" dirty="0"/>
              <a:t> Tony </a:t>
            </a:r>
            <a:r>
              <a:rPr lang="de-DE" dirty="0" err="1"/>
              <a:t>Lynas</a:t>
            </a:r>
            <a:r>
              <a:rPr lang="de-DE" dirty="0"/>
              <a:t>-Gray</a:t>
            </a:r>
          </a:p>
          <a:p>
            <a:pPr>
              <a:buFontTx/>
              <a:buChar char="-"/>
            </a:pPr>
            <a:r>
              <a:rPr lang="de-DE" dirty="0"/>
              <a:t> Dave </a:t>
            </a:r>
            <a:r>
              <a:rPr lang="de-DE" dirty="0" err="1"/>
              <a:t>Kilkenny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 Helen Walker</a:t>
            </a:r>
          </a:p>
          <a:p>
            <a:pPr>
              <a:buFontTx/>
              <a:buChar char="-"/>
            </a:pPr>
            <a:r>
              <a:rPr lang="de-DE" dirty="0"/>
              <a:t> Simon </a:t>
            </a:r>
            <a:r>
              <a:rPr lang="de-DE" dirty="0" err="1"/>
              <a:t>Jeffery</a:t>
            </a:r>
            <a:endParaRPr lang="en-GB" dirty="0"/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3200400" y="5715000"/>
            <a:ext cx="25737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The A</a:t>
            </a:r>
            <a:r>
              <a:rPr lang="de-DE" dirty="0" smtClean="0"/>
              <a:t>merican </a:t>
            </a:r>
            <a:r>
              <a:rPr lang="de-DE" dirty="0"/>
              <a:t>link:</a:t>
            </a:r>
          </a:p>
          <a:p>
            <a:r>
              <a:rPr lang="de-DE" dirty="0"/>
              <a:t>- John Drilling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1060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57800" y="228600"/>
            <a:ext cx="334784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Happy </a:t>
            </a:r>
            <a:r>
              <a:rPr lang="de-DE" sz="3600" dirty="0" err="1" smtClean="0"/>
              <a:t>Birthday</a:t>
            </a:r>
            <a:r>
              <a:rPr lang="de-DE" sz="3600" dirty="0" smtClean="0"/>
              <a:t>, </a:t>
            </a:r>
          </a:p>
          <a:p>
            <a:pPr algn="ctr"/>
            <a:r>
              <a:rPr lang="de-DE" sz="3600" dirty="0" smtClean="0"/>
              <a:t>Tony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347663"/>
            <a:ext cx="90201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de-DE" sz="2800" smtClean="0"/>
              <a:t>Qantitative NLTE spectral analyses</a:t>
            </a:r>
            <a:br>
              <a:rPr lang="de-DE" sz="2800" smtClean="0"/>
            </a:br>
            <a:r>
              <a:rPr lang="de-DE" sz="2800" smtClean="0"/>
              <a:t> </a:t>
            </a:r>
            <a:r>
              <a:rPr lang="de-DE" sz="1800" smtClean="0"/>
              <a:t>(Stroeer et al., 2007)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4114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feld 5"/>
          <p:cNvSpPr txBox="1">
            <a:spLocks noChangeArrowheads="1"/>
          </p:cNvSpPr>
          <p:nvPr/>
        </p:nvSpPr>
        <p:spPr bwMode="auto">
          <a:xfrm>
            <a:off x="3505200" y="5943600"/>
            <a:ext cx="2338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He-rich sdO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1"/>
          <p:cNvSpPr txBox="1">
            <a:spLocks noChangeArrowheads="1"/>
          </p:cNvSpPr>
          <p:nvPr/>
        </p:nvSpPr>
        <p:spPr bwMode="auto">
          <a:xfrm>
            <a:off x="3505200" y="1143000"/>
            <a:ext cx="126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/>
              <a:t>Outline</a:t>
            </a:r>
          </a:p>
        </p:txBody>
      </p:sp>
      <p:sp>
        <p:nvSpPr>
          <p:cNvPr id="23555" name="Textfeld 2"/>
          <p:cNvSpPr txBox="1">
            <a:spLocks noChangeArrowheads="1"/>
          </p:cNvSpPr>
          <p:nvPr/>
        </p:nvSpPr>
        <p:spPr bwMode="auto">
          <a:xfrm>
            <a:off x="1143000" y="2362200"/>
            <a:ext cx="63944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de-DE"/>
              <a:t> Introduction</a:t>
            </a:r>
          </a:p>
          <a:p>
            <a:pPr>
              <a:buFontTx/>
              <a:buChar char="-"/>
            </a:pPr>
            <a:r>
              <a:rPr lang="de-DE"/>
              <a:t> spectral classification</a:t>
            </a:r>
          </a:p>
          <a:p>
            <a:pPr>
              <a:buFontTx/>
              <a:buChar char="-"/>
            </a:pPr>
            <a:r>
              <a:rPr lang="de-DE"/>
              <a:t> formation: common envelope evolution</a:t>
            </a:r>
          </a:p>
          <a:p>
            <a:pPr>
              <a:buFontTx/>
              <a:buChar char="-"/>
            </a:pPr>
            <a:r>
              <a:rPr lang="de-DE"/>
              <a:t> apparently single stars: merger vs late hot flasher</a:t>
            </a:r>
          </a:p>
          <a:p>
            <a:pPr>
              <a:buFontTx/>
              <a:buChar char="-"/>
            </a:pPr>
            <a:r>
              <a:rPr lang="de-DE"/>
              <a:t> a hypervelocity sdO</a:t>
            </a:r>
          </a:p>
          <a:p>
            <a:pPr>
              <a:buFontTx/>
              <a:buChar char="-"/>
            </a:pPr>
            <a:r>
              <a:rPr lang="de-DE"/>
              <a:t> quantitative spectral analysis of sdO stars</a:t>
            </a:r>
          </a:p>
          <a:p>
            <a:pPr>
              <a:buFontTx/>
              <a:buChar char="-"/>
            </a:pPr>
            <a:r>
              <a:rPr lang="de-DE"/>
              <a:t> C, N dichotomy</a:t>
            </a:r>
          </a:p>
          <a:p>
            <a:pPr>
              <a:buFontTx/>
              <a:buChar char="-"/>
            </a:pPr>
            <a:r>
              <a:rPr lang="de-DE"/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914400" y="284163"/>
            <a:ext cx="8229600" cy="11430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Binary Population Synthesis (BPS)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31242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Han et al. (2003):</a:t>
            </a:r>
          </a:p>
          <a:p>
            <a:pPr>
              <a:buFontTx/>
              <a:buNone/>
            </a:pPr>
            <a:r>
              <a:rPr lang="en-US" sz="2400" smtClean="0"/>
              <a:t>a)</a:t>
            </a:r>
          </a:p>
          <a:p>
            <a:pPr>
              <a:buFontTx/>
              <a:buNone/>
            </a:pPr>
            <a:r>
              <a:rPr lang="en-US" sz="2400" smtClean="0"/>
              <a:t>b)</a:t>
            </a:r>
          </a:p>
          <a:p>
            <a:pPr>
              <a:buFontTx/>
              <a:buNone/>
            </a:pPr>
            <a:r>
              <a:rPr lang="en-US" sz="2400" smtClean="0"/>
              <a:t>c)</a:t>
            </a:r>
          </a:p>
          <a:p>
            <a:pPr>
              <a:buFontTx/>
              <a:buNone/>
            </a:pPr>
            <a:r>
              <a:rPr lang="en-US" sz="2400" smtClean="0"/>
              <a:t>d) He+He WD merger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a: 1. CE ejection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b: 1. stable RLOF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c: 2. CE ejection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d: merger</a:t>
            </a:r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24580" name="Picture 4" descr="C:\Dokumente und Einstellungen\remeis\Eigene Dateien\Uli\hrd-ch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560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7" descr="D:\working\SHIWAM\August\AR-385\AR385-online\06\jpg\Heber-f10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862013"/>
            <a:ext cx="5081587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2" descr="aa470211.f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682625"/>
            <a:ext cx="56959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2" descr="D:\working\SHIWAM\August\AR-385\AR385-online\06\jpg\Heber-f05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422275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4" descr="aa470211.f9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2000250"/>
            <a:ext cx="5645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3" descr="aa470211.f8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850" y="1512888"/>
            <a:ext cx="34163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C:\Dokumente und Einstellungen\Uli\Dateien von Uli\praesentationen\tuebingen\detle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6958013" cy="9575800"/>
          </a:xfrm>
          <a:prstGeom prst="rect">
            <a:avLst/>
          </a:prstGeom>
          <a:noFill/>
        </p:spPr>
      </p:pic>
      <p:pic>
        <p:nvPicPr>
          <p:cNvPr id="287753" name="Picture 9" descr="C:\Dokumente und Einstellungen\Uli\praesentationen\tuebingen\csj4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808538" cy="6248400"/>
          </a:xfrm>
          <a:prstGeom prst="rect">
            <a:avLst/>
          </a:prstGeom>
          <a:noFill/>
        </p:spPr>
      </p:pic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838200" y="1371600"/>
            <a:ext cx="228600" cy="533400"/>
          </a:xfrm>
          <a:prstGeom prst="line">
            <a:avLst/>
          </a:prstGeom>
          <a:noFill/>
          <a:ln w="793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457200" y="914400"/>
            <a:ext cx="1223963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Phil Hill</a:t>
            </a:r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auto">
          <a:xfrm>
            <a:off x="6629400" y="457200"/>
            <a:ext cx="173355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Kurt Hunger</a:t>
            </a:r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 flipH="1">
            <a:off x="6781800" y="914400"/>
            <a:ext cx="609600" cy="457200"/>
          </a:xfrm>
          <a:prstGeom prst="line">
            <a:avLst/>
          </a:prstGeom>
          <a:noFill/>
          <a:ln w="793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1278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Spectral classification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260475" y="1439863"/>
            <a:ext cx="6659563" cy="7207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Hot subdwarf stars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260475" y="2879725"/>
            <a:ext cx="4319588" cy="7207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sdO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300788" y="5759450"/>
            <a:ext cx="1439862" cy="7207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FFFFFF"/>
                </a:solidFill>
                <a:ea typeface="DejaVu Sans" charset="0"/>
                <a:cs typeface="DejaVu Sans" charset="0"/>
              </a:rPr>
              <a:t>sdB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3419475" y="2160588"/>
            <a:ext cx="1588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7019925" y="2160588"/>
            <a:ext cx="1588" cy="3600450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7920038" y="3419475"/>
            <a:ext cx="360362" cy="3603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920038" y="3794125"/>
            <a:ext cx="3603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</a:t>
            </a:r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7920038" y="2519363"/>
            <a:ext cx="360362" cy="3603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7740650" y="2894013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1278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Spectral classification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260475" y="1439863"/>
            <a:ext cx="6659563" cy="7207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Hot subdwarf stars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260475" y="4319588"/>
            <a:ext cx="2519363" cy="720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He-sdO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319588" y="5759450"/>
            <a:ext cx="1439862" cy="7207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FFFFFF"/>
                </a:solidFill>
                <a:ea typeface="DejaVu Sans" charset="0"/>
                <a:cs typeface="DejaVu Sans" charset="0"/>
              </a:rPr>
              <a:t>H-sdO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260475" y="2879725"/>
            <a:ext cx="4319588" cy="7207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sdO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6300788" y="5759450"/>
            <a:ext cx="1439862" cy="7207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FFFFFF"/>
                </a:solidFill>
                <a:ea typeface="DejaVu Sans" charset="0"/>
                <a:cs typeface="DejaVu Sans" charset="0"/>
              </a:rPr>
              <a:t>sdB</a:t>
            </a:r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3419475" y="2160588"/>
            <a:ext cx="1588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7019925" y="2160588"/>
            <a:ext cx="1588" cy="3600450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>
            <a:off x="2519363" y="3600450"/>
            <a:ext cx="1587" cy="720725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5040313" y="3600450"/>
            <a:ext cx="1587" cy="2160588"/>
          </a:xfrm>
          <a:prstGeom prst="line">
            <a:avLst/>
          </a:prstGeom>
          <a:noFill/>
          <a:ln w="108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7920038" y="3419475"/>
            <a:ext cx="360362" cy="3603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7920038" y="3794125"/>
            <a:ext cx="3603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</a:t>
            </a:r>
          </a:p>
        </p:txBody>
      </p: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7920038" y="2519363"/>
            <a:ext cx="360362" cy="3603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7740650" y="2894013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1278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Entstehungsszenarien</a:t>
            </a:r>
            <a:b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Late Hot Flasher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233488" y="3436938"/>
            <a:ext cx="6497637" cy="2528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233488" y="1992313"/>
            <a:ext cx="6497637" cy="14446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5" name="Freeform 4"/>
          <p:cNvSpPr>
            <a:spLocks noChangeArrowheads="1"/>
          </p:cNvSpPr>
          <p:nvPr/>
        </p:nvSpPr>
        <p:spPr bwMode="auto">
          <a:xfrm>
            <a:off x="2135188" y="5422900"/>
            <a:ext cx="5670550" cy="552450"/>
          </a:xfrm>
          <a:custGeom>
            <a:avLst/>
            <a:gdLst>
              <a:gd name="T0" fmla="*/ 0 w 15752"/>
              <a:gd name="T1" fmla="*/ 2147483647 h 1535"/>
              <a:gd name="T2" fmla="*/ 2147483647 w 15752"/>
              <a:gd name="T3" fmla="*/ 2147483647 h 1535"/>
              <a:gd name="T4" fmla="*/ 2147483647 w 15752"/>
              <a:gd name="T5" fmla="*/ 2147483647 h 1535"/>
              <a:gd name="T6" fmla="*/ 2147483647 w 15752"/>
              <a:gd name="T7" fmla="*/ 0 h 1535"/>
              <a:gd name="T8" fmla="*/ 2147483647 w 15752"/>
              <a:gd name="T9" fmla="*/ 0 h 1535"/>
              <a:gd name="T10" fmla="*/ 0 w 15752"/>
              <a:gd name="T11" fmla="*/ 2147483647 h 1535"/>
              <a:gd name="T12" fmla="*/ 0 w 15752"/>
              <a:gd name="T13" fmla="*/ 2147483647 h 15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52"/>
              <a:gd name="T22" fmla="*/ 0 h 1535"/>
              <a:gd name="T23" fmla="*/ 15752 w 15752"/>
              <a:gd name="T24" fmla="*/ 1535 h 15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52" h="1535">
                <a:moveTo>
                  <a:pt x="0" y="1003"/>
                </a:moveTo>
                <a:cubicBezTo>
                  <a:pt x="501" y="1505"/>
                  <a:pt x="1003" y="1505"/>
                  <a:pt x="2006" y="1505"/>
                </a:cubicBezTo>
                <a:cubicBezTo>
                  <a:pt x="6184" y="1505"/>
                  <a:pt x="14445" y="1534"/>
                  <a:pt x="15543" y="1505"/>
                </a:cubicBezTo>
                <a:cubicBezTo>
                  <a:pt x="15543" y="502"/>
                  <a:pt x="15543" y="502"/>
                  <a:pt x="15543" y="0"/>
                </a:cubicBezTo>
                <a:cubicBezTo>
                  <a:pt x="15751" y="17"/>
                  <a:pt x="2652" y="0"/>
                  <a:pt x="1003" y="0"/>
                </a:cubicBezTo>
                <a:cubicBezTo>
                  <a:pt x="908" y="0"/>
                  <a:pt x="0" y="0"/>
                  <a:pt x="0" y="502"/>
                </a:cubicBezTo>
                <a:lnTo>
                  <a:pt x="0" y="1003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2316163" y="5602288"/>
            <a:ext cx="9810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→C</a:t>
            </a:r>
          </a:p>
        </p:txBody>
      </p:sp>
      <p:sp>
        <p:nvSpPr>
          <p:cNvPr id="35847" name="Freeform 6"/>
          <p:cNvSpPr>
            <a:spLocks noChangeArrowheads="1"/>
          </p:cNvSpPr>
          <p:nvPr/>
        </p:nvSpPr>
        <p:spPr bwMode="auto">
          <a:xfrm>
            <a:off x="1233488" y="1985963"/>
            <a:ext cx="6497637" cy="3656012"/>
          </a:xfrm>
          <a:custGeom>
            <a:avLst/>
            <a:gdLst>
              <a:gd name="T0" fmla="*/ 0 w 18051"/>
              <a:gd name="T1" fmla="*/ 2147483647 h 10154"/>
              <a:gd name="T2" fmla="*/ 2147483647 w 18051"/>
              <a:gd name="T3" fmla="*/ 2147483647 h 10154"/>
              <a:gd name="T4" fmla="*/ 2147483647 w 18051"/>
              <a:gd name="T5" fmla="*/ 2147483647 h 10154"/>
              <a:gd name="T6" fmla="*/ 2147483647 w 18051"/>
              <a:gd name="T7" fmla="*/ 2147483647 h 10154"/>
              <a:gd name="T8" fmla="*/ 2147483647 w 18051"/>
              <a:gd name="T9" fmla="*/ 2147483647 h 10154"/>
              <a:gd name="T10" fmla="*/ 2147483647 w 18051"/>
              <a:gd name="T11" fmla="*/ 2147483647 h 10154"/>
              <a:gd name="T12" fmla="*/ 2147483647 w 18051"/>
              <a:gd name="T13" fmla="*/ 2147483647 h 10154"/>
              <a:gd name="T14" fmla="*/ 2147483647 w 18051"/>
              <a:gd name="T15" fmla="*/ 2147483647 h 10154"/>
              <a:gd name="T16" fmla="*/ 2147483647 w 18051"/>
              <a:gd name="T17" fmla="*/ 2147483647 h 10154"/>
              <a:gd name="T18" fmla="*/ 2147483647 w 18051"/>
              <a:gd name="T19" fmla="*/ 2147483647 h 10154"/>
              <a:gd name="T20" fmla="*/ 2147483647 w 18051"/>
              <a:gd name="T21" fmla="*/ 2147483647 h 10154"/>
              <a:gd name="T22" fmla="*/ 2147483647 w 18051"/>
              <a:gd name="T23" fmla="*/ 2147483647 h 10154"/>
              <a:gd name="T24" fmla="*/ 0 w 18051"/>
              <a:gd name="T25" fmla="*/ 2147483647 h 10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051"/>
              <a:gd name="T40" fmla="*/ 0 h 10154"/>
              <a:gd name="T41" fmla="*/ 18051 w 18051"/>
              <a:gd name="T42" fmla="*/ 10154 h 101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051" h="10154">
                <a:moveTo>
                  <a:pt x="0" y="10058"/>
                </a:moveTo>
                <a:cubicBezTo>
                  <a:pt x="2" y="10019"/>
                  <a:pt x="2" y="9978"/>
                  <a:pt x="4" y="9939"/>
                </a:cubicBezTo>
                <a:cubicBezTo>
                  <a:pt x="249" y="9939"/>
                  <a:pt x="1911" y="10153"/>
                  <a:pt x="2507" y="9557"/>
                </a:cubicBezTo>
                <a:cubicBezTo>
                  <a:pt x="3008" y="9055"/>
                  <a:pt x="3008" y="6547"/>
                  <a:pt x="3008" y="5043"/>
                </a:cubicBezTo>
                <a:lnTo>
                  <a:pt x="12535" y="5043"/>
                </a:lnTo>
                <a:cubicBezTo>
                  <a:pt x="14358" y="5043"/>
                  <a:pt x="15624" y="4276"/>
                  <a:pt x="16044" y="4039"/>
                </a:cubicBezTo>
                <a:cubicBezTo>
                  <a:pt x="18050" y="2033"/>
                  <a:pt x="17047" y="2033"/>
                  <a:pt x="16546" y="1532"/>
                </a:cubicBezTo>
                <a:cubicBezTo>
                  <a:pt x="15264" y="1159"/>
                  <a:pt x="16060" y="1030"/>
                  <a:pt x="13036" y="1030"/>
                </a:cubicBezTo>
                <a:cubicBezTo>
                  <a:pt x="9526" y="1030"/>
                  <a:pt x="3510" y="1030"/>
                  <a:pt x="3510" y="27"/>
                </a:cubicBezTo>
                <a:cubicBezTo>
                  <a:pt x="5099" y="0"/>
                  <a:pt x="17047" y="27"/>
                  <a:pt x="18050" y="27"/>
                </a:cubicBezTo>
                <a:lnTo>
                  <a:pt x="18050" y="2535"/>
                </a:lnTo>
                <a:cubicBezTo>
                  <a:pt x="15543" y="6046"/>
                  <a:pt x="14540" y="5043"/>
                  <a:pt x="13537" y="10058"/>
                </a:cubicBezTo>
                <a:cubicBezTo>
                  <a:pt x="8691" y="10058"/>
                  <a:pt x="4093" y="10070"/>
                  <a:pt x="0" y="10058"/>
                </a:cubicBez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 flipV="1">
            <a:off x="1079500" y="1798638"/>
            <a:ext cx="1588" cy="426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1079500" y="6065838"/>
            <a:ext cx="68214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206875" y="6075363"/>
            <a:ext cx="561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Zeit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2017713" y="5951538"/>
            <a:ext cx="284162" cy="284162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1790700" y="6207125"/>
            <a:ext cx="11652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He-flash</a:t>
            </a:r>
          </a:p>
        </p:txBody>
      </p:sp>
      <p:sp>
        <p:nvSpPr>
          <p:cNvPr id="35853" name="Freeform 12"/>
          <p:cNvSpPr>
            <a:spLocks noChangeArrowheads="1"/>
          </p:cNvSpPr>
          <p:nvPr/>
        </p:nvSpPr>
        <p:spPr bwMode="auto">
          <a:xfrm>
            <a:off x="1233488" y="3255963"/>
            <a:ext cx="542925" cy="180975"/>
          </a:xfrm>
          <a:custGeom>
            <a:avLst/>
            <a:gdLst>
              <a:gd name="T0" fmla="*/ 2147483647 w 1506"/>
              <a:gd name="T1" fmla="*/ 0 h 502"/>
              <a:gd name="T2" fmla="*/ 2147483647 w 1506"/>
              <a:gd name="T3" fmla="*/ 2147483647 h 502"/>
              <a:gd name="T4" fmla="*/ 2147483647 w 1506"/>
              <a:gd name="T5" fmla="*/ 2147483647 h 502"/>
              <a:gd name="T6" fmla="*/ 0 w 1506"/>
              <a:gd name="T7" fmla="*/ 2147483647 h 502"/>
              <a:gd name="T8" fmla="*/ 0 w 1506"/>
              <a:gd name="T9" fmla="*/ 0 h 502"/>
              <a:gd name="T10" fmla="*/ 2147483647 w 1506"/>
              <a:gd name="T11" fmla="*/ 0 h 5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6"/>
              <a:gd name="T19" fmla="*/ 0 h 502"/>
              <a:gd name="T20" fmla="*/ 1506 w 1506"/>
              <a:gd name="T21" fmla="*/ 502 h 5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6" h="502">
                <a:moveTo>
                  <a:pt x="1" y="0"/>
                </a:moveTo>
                <a:cubicBezTo>
                  <a:pt x="854" y="0"/>
                  <a:pt x="1505" y="108"/>
                  <a:pt x="1505" y="250"/>
                </a:cubicBezTo>
                <a:cubicBezTo>
                  <a:pt x="1505" y="392"/>
                  <a:pt x="854" y="501"/>
                  <a:pt x="1" y="501"/>
                </a:cubicBezTo>
                <a:lnTo>
                  <a:pt x="0" y="50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 flipH="1">
            <a:off x="1403350" y="2894013"/>
            <a:ext cx="733425" cy="474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2135188" y="2714625"/>
            <a:ext cx="9239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→He</a:t>
            </a:r>
          </a:p>
        </p:txBody>
      </p:sp>
      <p:sp>
        <p:nvSpPr>
          <p:cNvPr id="35856" name="Freeform 15"/>
          <p:cNvSpPr>
            <a:spLocks noChangeArrowheads="1"/>
          </p:cNvSpPr>
          <p:nvPr/>
        </p:nvSpPr>
        <p:spPr bwMode="auto">
          <a:xfrm>
            <a:off x="5203825" y="1811338"/>
            <a:ext cx="1804988" cy="4514850"/>
          </a:xfrm>
          <a:custGeom>
            <a:avLst/>
            <a:gdLst>
              <a:gd name="T0" fmla="*/ 2147483647 w 5015"/>
              <a:gd name="T1" fmla="*/ 0 h 12540"/>
              <a:gd name="T2" fmla="*/ 2147483647 w 5015"/>
              <a:gd name="T3" fmla="*/ 2147483647 h 12540"/>
              <a:gd name="T4" fmla="*/ 2147483647 w 5015"/>
              <a:gd name="T5" fmla="*/ 2147483647 h 12540"/>
              <a:gd name="T6" fmla="*/ 2147483647 w 5015"/>
              <a:gd name="T7" fmla="*/ 2147483647 h 12540"/>
              <a:gd name="T8" fmla="*/ 2147483647 w 5015"/>
              <a:gd name="T9" fmla="*/ 2147483647 h 12540"/>
              <a:gd name="T10" fmla="*/ 2147483647 w 5015"/>
              <a:gd name="T11" fmla="*/ 0 h 12540"/>
              <a:gd name="T12" fmla="*/ 2147483647 w 5015"/>
              <a:gd name="T13" fmla="*/ 0 h 125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15"/>
              <a:gd name="T22" fmla="*/ 0 h 12540"/>
              <a:gd name="T23" fmla="*/ 5015 w 5015"/>
              <a:gd name="T24" fmla="*/ 12540 h 125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15" h="12540">
                <a:moveTo>
                  <a:pt x="1505" y="0"/>
                </a:moveTo>
                <a:cubicBezTo>
                  <a:pt x="501" y="2508"/>
                  <a:pt x="501" y="4514"/>
                  <a:pt x="1505" y="6019"/>
                </a:cubicBezTo>
                <a:cubicBezTo>
                  <a:pt x="2509" y="7524"/>
                  <a:pt x="0" y="10533"/>
                  <a:pt x="1505" y="12539"/>
                </a:cubicBezTo>
                <a:cubicBezTo>
                  <a:pt x="1505" y="12539"/>
                  <a:pt x="3176" y="12539"/>
                  <a:pt x="4012" y="12539"/>
                </a:cubicBezTo>
                <a:cubicBezTo>
                  <a:pt x="2507" y="10533"/>
                  <a:pt x="5014" y="7523"/>
                  <a:pt x="4012" y="6019"/>
                </a:cubicBezTo>
                <a:cubicBezTo>
                  <a:pt x="3010" y="4515"/>
                  <a:pt x="3510" y="2508"/>
                  <a:pt x="4513" y="0"/>
                </a:cubicBezTo>
                <a:cubicBezTo>
                  <a:pt x="3534" y="39"/>
                  <a:pt x="1505" y="0"/>
                  <a:pt x="1505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5575300" y="5849938"/>
            <a:ext cx="958850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~12000</a:t>
            </a:r>
          </a:p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Jahre</a:t>
            </a:r>
          </a:p>
        </p:txBody>
      </p:sp>
      <p:sp>
        <p:nvSpPr>
          <p:cNvPr id="35858" name="Text Box 17"/>
          <p:cNvSpPr txBox="1">
            <a:spLocks noChangeArrowheads="1"/>
          </p:cNvSpPr>
          <p:nvPr/>
        </p:nvSpPr>
        <p:spPr bwMode="auto">
          <a:xfrm>
            <a:off x="1222375" y="2133600"/>
            <a:ext cx="10239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H-Hülle</a:t>
            </a:r>
          </a:p>
        </p:txBody>
      </p:sp>
      <p:sp>
        <p:nvSpPr>
          <p:cNvPr id="35859" name="Text Box 18"/>
          <p:cNvSpPr txBox="1">
            <a:spLocks noChangeArrowheads="1"/>
          </p:cNvSpPr>
          <p:nvPr/>
        </p:nvSpPr>
        <p:spPr bwMode="auto">
          <a:xfrm>
            <a:off x="1222375" y="3498850"/>
            <a:ext cx="111760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He-Hülle</a:t>
            </a:r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803275" y="3279775"/>
            <a:ext cx="346075" cy="134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none"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Sternradius</a:t>
            </a:r>
          </a:p>
        </p:txBody>
      </p:sp>
      <p:sp>
        <p:nvSpPr>
          <p:cNvPr id="35861" name="Text Box 20"/>
          <p:cNvSpPr txBox="1">
            <a:spLocks noChangeArrowheads="1"/>
          </p:cNvSpPr>
          <p:nvPr/>
        </p:nvSpPr>
        <p:spPr bwMode="auto">
          <a:xfrm>
            <a:off x="1619250" y="1439863"/>
            <a:ext cx="360045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“Shallow mixing”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1278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Entstehungsszenarien</a:t>
            </a:r>
            <a:b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Late Hot Flasher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233488" y="3436938"/>
            <a:ext cx="6497637" cy="25257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68" name="Freeform 3"/>
          <p:cNvSpPr>
            <a:spLocks noChangeArrowheads="1"/>
          </p:cNvSpPr>
          <p:nvPr/>
        </p:nvSpPr>
        <p:spPr bwMode="auto">
          <a:xfrm>
            <a:off x="2274888" y="5122863"/>
            <a:ext cx="800100" cy="360362"/>
          </a:xfrm>
          <a:custGeom>
            <a:avLst/>
            <a:gdLst>
              <a:gd name="T0" fmla="*/ 2147483647 w 2224"/>
              <a:gd name="T1" fmla="*/ 2147483647 h 999"/>
              <a:gd name="T2" fmla="*/ 2147483647 w 2224"/>
              <a:gd name="T3" fmla="*/ 0 h 999"/>
              <a:gd name="T4" fmla="*/ 2147483647 w 2224"/>
              <a:gd name="T5" fmla="*/ 2147483647 h 999"/>
              <a:gd name="T6" fmla="*/ 2147483647 w 2224"/>
              <a:gd name="T7" fmla="*/ 2147483647 h 999"/>
              <a:gd name="T8" fmla="*/ 0 60000 65536"/>
              <a:gd name="T9" fmla="*/ 0 60000 65536"/>
              <a:gd name="T10" fmla="*/ 0 60000 65536"/>
              <a:gd name="T11" fmla="*/ 0 60000 65536"/>
              <a:gd name="T12" fmla="*/ 0 w 2224"/>
              <a:gd name="T13" fmla="*/ 0 h 999"/>
              <a:gd name="T14" fmla="*/ 2224 w 2224"/>
              <a:gd name="T15" fmla="*/ 999 h 9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4" h="999">
                <a:moveTo>
                  <a:pt x="116" y="885"/>
                </a:moveTo>
                <a:cubicBezTo>
                  <a:pt x="1079" y="998"/>
                  <a:pt x="120" y="607"/>
                  <a:pt x="2223" y="0"/>
                </a:cubicBezTo>
                <a:cubicBezTo>
                  <a:pt x="1743" y="50"/>
                  <a:pt x="272" y="141"/>
                  <a:pt x="117" y="330"/>
                </a:cubicBezTo>
                <a:cubicBezTo>
                  <a:pt x="0" y="473"/>
                  <a:pt x="116" y="885"/>
                  <a:pt x="116" y="88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233488" y="1992313"/>
            <a:ext cx="6497637" cy="14446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70" name="Freeform 5"/>
          <p:cNvSpPr>
            <a:spLocks noChangeArrowheads="1"/>
          </p:cNvSpPr>
          <p:nvPr/>
        </p:nvSpPr>
        <p:spPr bwMode="auto">
          <a:xfrm>
            <a:off x="2135188" y="5422900"/>
            <a:ext cx="5670550" cy="552450"/>
          </a:xfrm>
          <a:custGeom>
            <a:avLst/>
            <a:gdLst>
              <a:gd name="T0" fmla="*/ 0 w 15751"/>
              <a:gd name="T1" fmla="*/ 2147483647 h 1535"/>
              <a:gd name="T2" fmla="*/ 2147483647 w 15751"/>
              <a:gd name="T3" fmla="*/ 2147483647 h 1535"/>
              <a:gd name="T4" fmla="*/ 2147483647 w 15751"/>
              <a:gd name="T5" fmla="*/ 2147483647 h 1535"/>
              <a:gd name="T6" fmla="*/ 2147483647 w 15751"/>
              <a:gd name="T7" fmla="*/ 0 h 1535"/>
              <a:gd name="T8" fmla="*/ 2147483647 w 15751"/>
              <a:gd name="T9" fmla="*/ 0 h 1535"/>
              <a:gd name="T10" fmla="*/ 0 w 15751"/>
              <a:gd name="T11" fmla="*/ 2147483647 h 1535"/>
              <a:gd name="T12" fmla="*/ 0 w 15751"/>
              <a:gd name="T13" fmla="*/ 2147483647 h 15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51"/>
              <a:gd name="T22" fmla="*/ 0 h 1535"/>
              <a:gd name="T23" fmla="*/ 15751 w 15751"/>
              <a:gd name="T24" fmla="*/ 1535 h 15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51" h="1535">
                <a:moveTo>
                  <a:pt x="0" y="1003"/>
                </a:moveTo>
                <a:cubicBezTo>
                  <a:pt x="501" y="1505"/>
                  <a:pt x="1003" y="1505"/>
                  <a:pt x="2006" y="1505"/>
                </a:cubicBezTo>
                <a:cubicBezTo>
                  <a:pt x="6184" y="1505"/>
                  <a:pt x="14445" y="1534"/>
                  <a:pt x="15543" y="1505"/>
                </a:cubicBezTo>
                <a:cubicBezTo>
                  <a:pt x="15543" y="502"/>
                  <a:pt x="15543" y="502"/>
                  <a:pt x="15543" y="0"/>
                </a:cubicBezTo>
                <a:cubicBezTo>
                  <a:pt x="15750" y="17"/>
                  <a:pt x="2652" y="0"/>
                  <a:pt x="1003" y="0"/>
                </a:cubicBezTo>
                <a:cubicBezTo>
                  <a:pt x="908" y="0"/>
                  <a:pt x="0" y="0"/>
                  <a:pt x="0" y="502"/>
                </a:cubicBezTo>
                <a:lnTo>
                  <a:pt x="0" y="1003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2316163" y="5602288"/>
            <a:ext cx="8937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→C</a:t>
            </a:r>
          </a:p>
        </p:txBody>
      </p:sp>
      <p:sp>
        <p:nvSpPr>
          <p:cNvPr id="36872" name="Freeform 7"/>
          <p:cNvSpPr>
            <a:spLocks noChangeArrowheads="1"/>
          </p:cNvSpPr>
          <p:nvPr/>
        </p:nvSpPr>
        <p:spPr bwMode="auto">
          <a:xfrm>
            <a:off x="1233488" y="2352675"/>
            <a:ext cx="6497637" cy="3260725"/>
          </a:xfrm>
          <a:custGeom>
            <a:avLst/>
            <a:gdLst>
              <a:gd name="T0" fmla="*/ 0 w 18051"/>
              <a:gd name="T1" fmla="*/ 2147483647 h 9059"/>
              <a:gd name="T2" fmla="*/ 2147483647 w 18051"/>
              <a:gd name="T3" fmla="*/ 2147483647 h 9059"/>
              <a:gd name="T4" fmla="*/ 2147483647 w 18051"/>
              <a:gd name="T5" fmla="*/ 2147483647 h 9059"/>
              <a:gd name="T6" fmla="*/ 2147483647 w 18051"/>
              <a:gd name="T7" fmla="*/ 2147483647 h 9059"/>
              <a:gd name="T8" fmla="*/ 2147483647 w 18051"/>
              <a:gd name="T9" fmla="*/ 2147483647 h 9059"/>
              <a:gd name="T10" fmla="*/ 2147483647 w 18051"/>
              <a:gd name="T11" fmla="*/ 0 h 9059"/>
              <a:gd name="T12" fmla="*/ 2147483647 w 18051"/>
              <a:gd name="T13" fmla="*/ 2147483647 h 9059"/>
              <a:gd name="T14" fmla="*/ 2147483647 w 18051"/>
              <a:gd name="T15" fmla="*/ 2147483647 h 9059"/>
              <a:gd name="T16" fmla="*/ 2147483647 w 18051"/>
              <a:gd name="T17" fmla="*/ 2147483647 h 9059"/>
              <a:gd name="T18" fmla="*/ 2147483647 w 18051"/>
              <a:gd name="T19" fmla="*/ 2147483647 h 9059"/>
              <a:gd name="T20" fmla="*/ 0 w 18051"/>
              <a:gd name="T21" fmla="*/ 2147483647 h 90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051"/>
              <a:gd name="T34" fmla="*/ 0 h 9059"/>
              <a:gd name="T35" fmla="*/ 18051 w 18051"/>
              <a:gd name="T36" fmla="*/ 9059 h 90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051" h="9059">
                <a:moveTo>
                  <a:pt x="0" y="9028"/>
                </a:moveTo>
                <a:cubicBezTo>
                  <a:pt x="5485" y="9058"/>
                  <a:pt x="18050" y="9028"/>
                  <a:pt x="18050" y="9028"/>
                </a:cubicBezTo>
                <a:cubicBezTo>
                  <a:pt x="18048" y="8278"/>
                  <a:pt x="18050" y="8313"/>
                  <a:pt x="18050" y="8025"/>
                </a:cubicBezTo>
                <a:cubicBezTo>
                  <a:pt x="17548" y="8025"/>
                  <a:pt x="4512" y="8025"/>
                  <a:pt x="3510" y="8526"/>
                </a:cubicBezTo>
                <a:cubicBezTo>
                  <a:pt x="5014" y="6520"/>
                  <a:pt x="16546" y="7022"/>
                  <a:pt x="18050" y="7022"/>
                </a:cubicBezTo>
                <a:cubicBezTo>
                  <a:pt x="18050" y="5517"/>
                  <a:pt x="18050" y="1003"/>
                  <a:pt x="18050" y="0"/>
                </a:cubicBezTo>
                <a:cubicBezTo>
                  <a:pt x="9526" y="0"/>
                  <a:pt x="5014" y="502"/>
                  <a:pt x="4011" y="502"/>
                </a:cubicBezTo>
                <a:cubicBezTo>
                  <a:pt x="3008" y="502"/>
                  <a:pt x="3510" y="1505"/>
                  <a:pt x="3008" y="2508"/>
                </a:cubicBezTo>
                <a:cubicBezTo>
                  <a:pt x="2507" y="2508"/>
                  <a:pt x="2805" y="8130"/>
                  <a:pt x="2507" y="8526"/>
                </a:cubicBezTo>
                <a:cubicBezTo>
                  <a:pt x="2206" y="8928"/>
                  <a:pt x="249" y="8909"/>
                  <a:pt x="4" y="8909"/>
                </a:cubicBezTo>
                <a:lnTo>
                  <a:pt x="0" y="9028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73" name="Freeform 8"/>
          <p:cNvSpPr>
            <a:spLocks noChangeArrowheads="1"/>
          </p:cNvSpPr>
          <p:nvPr/>
        </p:nvSpPr>
        <p:spPr bwMode="auto">
          <a:xfrm>
            <a:off x="2497138" y="1985963"/>
            <a:ext cx="5233987" cy="374650"/>
          </a:xfrm>
          <a:custGeom>
            <a:avLst/>
            <a:gdLst>
              <a:gd name="T0" fmla="*/ 0 w 14541"/>
              <a:gd name="T1" fmla="*/ 2147483647 h 1041"/>
              <a:gd name="T2" fmla="*/ 2147483647 w 14541"/>
              <a:gd name="T3" fmla="*/ 2147483647 h 1041"/>
              <a:gd name="T4" fmla="*/ 2147483647 w 14541"/>
              <a:gd name="T5" fmla="*/ 2147483647 h 1041"/>
              <a:gd name="T6" fmla="*/ 2147483647 w 14541"/>
              <a:gd name="T7" fmla="*/ 2147483647 h 1041"/>
              <a:gd name="T8" fmla="*/ 0 w 14541"/>
              <a:gd name="T9" fmla="*/ 2147483647 h 1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41"/>
              <a:gd name="T16" fmla="*/ 0 h 1041"/>
              <a:gd name="T17" fmla="*/ 14541 w 14541"/>
              <a:gd name="T18" fmla="*/ 1041 h 10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41" h="1041">
                <a:moveTo>
                  <a:pt x="0" y="27"/>
                </a:moveTo>
                <a:cubicBezTo>
                  <a:pt x="0" y="1030"/>
                  <a:pt x="11030" y="1030"/>
                  <a:pt x="12535" y="1030"/>
                </a:cubicBezTo>
                <a:cubicBezTo>
                  <a:pt x="14040" y="1030"/>
                  <a:pt x="13324" y="1040"/>
                  <a:pt x="14540" y="1030"/>
                </a:cubicBezTo>
                <a:cubicBezTo>
                  <a:pt x="14540" y="27"/>
                  <a:pt x="14540" y="529"/>
                  <a:pt x="14540" y="27"/>
                </a:cubicBezTo>
                <a:cubicBezTo>
                  <a:pt x="13537" y="27"/>
                  <a:pt x="1589" y="0"/>
                  <a:pt x="0" y="27"/>
                </a:cubicBez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H="1">
            <a:off x="2498725" y="4784725"/>
            <a:ext cx="146050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2359025" y="4502150"/>
            <a:ext cx="10318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→He</a:t>
            </a:r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 flipV="1">
            <a:off x="1079500" y="1798638"/>
            <a:ext cx="1588" cy="426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>
            <a:off x="1079500" y="6065838"/>
            <a:ext cx="68214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4206875" y="6075363"/>
            <a:ext cx="561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76" rIns="90000" bIns="45000"/>
          <a:lstStyle/>
          <a:p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Zeit</a:t>
            </a:r>
          </a:p>
        </p:txBody>
      </p:sp>
      <p:sp>
        <p:nvSpPr>
          <p:cNvPr id="36879" name="AutoShape 14"/>
          <p:cNvSpPr>
            <a:spLocks noChangeArrowheads="1"/>
          </p:cNvSpPr>
          <p:nvPr/>
        </p:nvSpPr>
        <p:spPr bwMode="auto">
          <a:xfrm>
            <a:off x="2017713" y="5951538"/>
            <a:ext cx="284162" cy="284162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1790700" y="6207125"/>
            <a:ext cx="106045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He-flash</a:t>
            </a:r>
          </a:p>
        </p:txBody>
      </p:sp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1230313" y="2152650"/>
            <a:ext cx="10795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H-Hülle</a:t>
            </a:r>
          </a:p>
        </p:txBody>
      </p:sp>
      <p:sp>
        <p:nvSpPr>
          <p:cNvPr id="36882" name="Text Box 17"/>
          <p:cNvSpPr txBox="1">
            <a:spLocks noChangeArrowheads="1"/>
          </p:cNvSpPr>
          <p:nvPr/>
        </p:nvSpPr>
        <p:spPr bwMode="auto">
          <a:xfrm>
            <a:off x="1230313" y="3592513"/>
            <a:ext cx="107950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He-Hülle</a:t>
            </a:r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803275" y="3279775"/>
            <a:ext cx="346075" cy="134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none"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Sternradius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1278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Entstehungsszenarien</a:t>
            </a:r>
            <a:b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Binärsysteme</a:t>
            </a: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716088" y="2214563"/>
            <a:ext cx="1609725" cy="482600"/>
            <a:chOff x="1081" y="1395"/>
            <a:chExt cx="1014" cy="304"/>
          </a:xfrm>
        </p:grpSpPr>
        <p:sp>
          <p:nvSpPr>
            <p:cNvPr id="37937" name="Oval 3"/>
            <p:cNvSpPr>
              <a:spLocks noChangeArrowheads="1"/>
            </p:cNvSpPr>
            <p:nvPr/>
          </p:nvSpPr>
          <p:spPr bwMode="auto">
            <a:xfrm>
              <a:off x="1081" y="1395"/>
              <a:ext cx="305" cy="30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8" name="Oval 4"/>
            <p:cNvSpPr>
              <a:spLocks noChangeArrowheads="1"/>
            </p:cNvSpPr>
            <p:nvPr/>
          </p:nvSpPr>
          <p:spPr bwMode="auto">
            <a:xfrm>
              <a:off x="1182" y="1496"/>
              <a:ext cx="101" cy="102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9" name="Oval 5"/>
            <p:cNvSpPr>
              <a:spLocks noChangeArrowheads="1"/>
            </p:cNvSpPr>
            <p:nvPr/>
          </p:nvSpPr>
          <p:spPr bwMode="auto">
            <a:xfrm>
              <a:off x="1791" y="1395"/>
              <a:ext cx="305" cy="30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0" name="Oval 6"/>
            <p:cNvSpPr>
              <a:spLocks noChangeArrowheads="1"/>
            </p:cNvSpPr>
            <p:nvPr/>
          </p:nvSpPr>
          <p:spPr bwMode="auto">
            <a:xfrm>
              <a:off x="1893" y="1496"/>
              <a:ext cx="101" cy="102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7892" name="Group 7"/>
          <p:cNvGrpSpPr>
            <a:grpSpLocks/>
          </p:cNvGrpSpPr>
          <p:nvPr/>
        </p:nvGrpSpPr>
        <p:grpSpPr bwMode="auto">
          <a:xfrm>
            <a:off x="1439863" y="3306763"/>
            <a:ext cx="2046287" cy="804862"/>
            <a:chOff x="907" y="2083"/>
            <a:chExt cx="1289" cy="507"/>
          </a:xfrm>
        </p:grpSpPr>
        <p:sp>
          <p:nvSpPr>
            <p:cNvPr id="37932" name="Oval 8"/>
            <p:cNvSpPr>
              <a:spLocks noChangeArrowheads="1"/>
            </p:cNvSpPr>
            <p:nvPr/>
          </p:nvSpPr>
          <p:spPr bwMode="auto">
            <a:xfrm>
              <a:off x="1059" y="2184"/>
              <a:ext cx="305" cy="30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3" name="Oval 9"/>
            <p:cNvSpPr>
              <a:spLocks noChangeArrowheads="1"/>
            </p:cNvSpPr>
            <p:nvPr/>
          </p:nvSpPr>
          <p:spPr bwMode="auto">
            <a:xfrm>
              <a:off x="1160" y="2286"/>
              <a:ext cx="102" cy="102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4" name="Freeform 10"/>
            <p:cNvSpPr>
              <a:spLocks noChangeArrowheads="1"/>
            </p:cNvSpPr>
            <p:nvPr/>
          </p:nvSpPr>
          <p:spPr bwMode="auto">
            <a:xfrm>
              <a:off x="1588" y="2083"/>
              <a:ext cx="609" cy="508"/>
            </a:xfrm>
            <a:custGeom>
              <a:avLst/>
              <a:gdLst>
                <a:gd name="T0" fmla="*/ 0 w 2687"/>
                <a:gd name="T1" fmla="*/ 0 h 2240"/>
                <a:gd name="T2" fmla="*/ 0 w 2687"/>
                <a:gd name="T3" fmla="*/ 0 h 2240"/>
                <a:gd name="T4" fmla="*/ 0 w 2687"/>
                <a:gd name="T5" fmla="*/ 0 h 2240"/>
                <a:gd name="T6" fmla="*/ 0 w 2687"/>
                <a:gd name="T7" fmla="*/ 0 h 2240"/>
                <a:gd name="T8" fmla="*/ 0 w 2687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7"/>
                <a:gd name="T16" fmla="*/ 0 h 2240"/>
                <a:gd name="T17" fmla="*/ 2687 w 2687"/>
                <a:gd name="T18" fmla="*/ 2240 h 2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7" h="2240">
                  <a:moveTo>
                    <a:pt x="0" y="1118"/>
                  </a:moveTo>
                  <a:cubicBezTo>
                    <a:pt x="714" y="328"/>
                    <a:pt x="1248" y="0"/>
                    <a:pt x="1696" y="0"/>
                  </a:cubicBezTo>
                  <a:cubicBezTo>
                    <a:pt x="2144" y="0"/>
                    <a:pt x="2686" y="670"/>
                    <a:pt x="2686" y="1118"/>
                  </a:cubicBezTo>
                  <a:cubicBezTo>
                    <a:pt x="2686" y="1566"/>
                    <a:pt x="2143" y="2239"/>
                    <a:pt x="1696" y="2239"/>
                  </a:cubicBezTo>
                  <a:cubicBezTo>
                    <a:pt x="1249" y="2239"/>
                    <a:pt x="714" y="1907"/>
                    <a:pt x="0" y="1118"/>
                  </a:cubicBezTo>
                </a:path>
              </a:pathLst>
            </a:custGeom>
            <a:solidFill>
              <a:srgbClr val="FF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5" name="Oval 11"/>
            <p:cNvSpPr>
              <a:spLocks noChangeArrowheads="1"/>
            </p:cNvSpPr>
            <p:nvPr/>
          </p:nvSpPr>
          <p:spPr bwMode="auto">
            <a:xfrm>
              <a:off x="1893" y="2285"/>
              <a:ext cx="101" cy="10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6" name="Freeform 12"/>
            <p:cNvSpPr>
              <a:spLocks noChangeArrowheads="1"/>
            </p:cNvSpPr>
            <p:nvPr/>
          </p:nvSpPr>
          <p:spPr bwMode="auto">
            <a:xfrm>
              <a:off x="907" y="2263"/>
              <a:ext cx="682" cy="235"/>
            </a:xfrm>
            <a:custGeom>
              <a:avLst/>
              <a:gdLst>
                <a:gd name="T0" fmla="*/ 0 w 3006"/>
                <a:gd name="T1" fmla="*/ 0 h 1036"/>
                <a:gd name="T2" fmla="*/ 0 w 3006"/>
                <a:gd name="T3" fmla="*/ 0 h 1036"/>
                <a:gd name="T4" fmla="*/ 0 w 3006"/>
                <a:gd name="T5" fmla="*/ 0 h 1036"/>
                <a:gd name="T6" fmla="*/ 0 w 3006"/>
                <a:gd name="T7" fmla="*/ 0 h 1036"/>
                <a:gd name="T8" fmla="*/ 0 w 3006"/>
                <a:gd name="T9" fmla="*/ 0 h 1036"/>
                <a:gd name="T10" fmla="*/ 0 w 3006"/>
                <a:gd name="T11" fmla="*/ 0 h 1036"/>
                <a:gd name="T12" fmla="*/ 0 w 3006"/>
                <a:gd name="T13" fmla="*/ 0 h 1036"/>
                <a:gd name="T14" fmla="*/ 0 w 3006"/>
                <a:gd name="T15" fmla="*/ 0 h 1036"/>
                <a:gd name="T16" fmla="*/ 0 w 3006"/>
                <a:gd name="T17" fmla="*/ 0 h 1036"/>
                <a:gd name="T18" fmla="*/ 0 w 3006"/>
                <a:gd name="T19" fmla="*/ 0 h 1036"/>
                <a:gd name="T20" fmla="*/ 0 w 3006"/>
                <a:gd name="T21" fmla="*/ 0 h 1036"/>
                <a:gd name="T22" fmla="*/ 0 w 3006"/>
                <a:gd name="T23" fmla="*/ 0 h 1036"/>
                <a:gd name="T24" fmla="*/ 0 w 3006"/>
                <a:gd name="T25" fmla="*/ 0 h 1036"/>
                <a:gd name="T26" fmla="*/ 0 w 3006"/>
                <a:gd name="T27" fmla="*/ 0 h 10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06"/>
                <a:gd name="T43" fmla="*/ 0 h 1036"/>
                <a:gd name="T44" fmla="*/ 3006 w 3006"/>
                <a:gd name="T45" fmla="*/ 1036 h 10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06" h="1036">
                  <a:moveTo>
                    <a:pt x="1343" y="1035"/>
                  </a:moveTo>
                  <a:cubicBezTo>
                    <a:pt x="601" y="1035"/>
                    <a:pt x="0" y="835"/>
                    <a:pt x="0" y="587"/>
                  </a:cubicBezTo>
                  <a:cubicBezTo>
                    <a:pt x="0" y="420"/>
                    <a:pt x="275" y="274"/>
                    <a:pt x="683" y="197"/>
                  </a:cubicBezTo>
                  <a:cubicBezTo>
                    <a:pt x="675" y="224"/>
                    <a:pt x="671" y="252"/>
                    <a:pt x="671" y="281"/>
                  </a:cubicBezTo>
                  <a:cubicBezTo>
                    <a:pt x="671" y="528"/>
                    <a:pt x="972" y="728"/>
                    <a:pt x="1343" y="728"/>
                  </a:cubicBezTo>
                  <a:cubicBezTo>
                    <a:pt x="1714" y="728"/>
                    <a:pt x="2014" y="528"/>
                    <a:pt x="2014" y="281"/>
                  </a:cubicBezTo>
                  <a:cubicBezTo>
                    <a:pt x="2014" y="252"/>
                    <a:pt x="2010" y="224"/>
                    <a:pt x="2002" y="197"/>
                  </a:cubicBezTo>
                  <a:cubicBezTo>
                    <a:pt x="2038" y="204"/>
                    <a:pt x="2074" y="212"/>
                    <a:pt x="2107" y="219"/>
                  </a:cubicBezTo>
                  <a:cubicBezTo>
                    <a:pt x="2192" y="88"/>
                    <a:pt x="2351" y="0"/>
                    <a:pt x="2532" y="0"/>
                  </a:cubicBezTo>
                  <a:cubicBezTo>
                    <a:pt x="2758" y="0"/>
                    <a:pt x="2949" y="138"/>
                    <a:pt x="3005" y="325"/>
                  </a:cubicBezTo>
                  <a:cubicBezTo>
                    <a:pt x="2930" y="219"/>
                    <a:pt x="2796" y="147"/>
                    <a:pt x="2643" y="147"/>
                  </a:cubicBezTo>
                  <a:cubicBezTo>
                    <a:pt x="2513" y="147"/>
                    <a:pt x="2397" y="199"/>
                    <a:pt x="2318" y="280"/>
                  </a:cubicBezTo>
                  <a:cubicBezTo>
                    <a:pt x="2547" y="360"/>
                    <a:pt x="2686" y="468"/>
                    <a:pt x="2686" y="587"/>
                  </a:cubicBezTo>
                  <a:cubicBezTo>
                    <a:pt x="2686" y="835"/>
                    <a:pt x="2085" y="1035"/>
                    <a:pt x="1343" y="1035"/>
                  </a:cubicBezTo>
                </a:path>
              </a:pathLst>
            </a:custGeom>
            <a:solidFill>
              <a:srgbClr val="FF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477963" y="4733925"/>
            <a:ext cx="2009775" cy="642938"/>
            <a:chOff x="931" y="2982"/>
            <a:chExt cx="1266" cy="405"/>
          </a:xfrm>
        </p:grpSpPr>
        <p:sp>
          <p:nvSpPr>
            <p:cNvPr id="37929" name="Oval 14"/>
            <p:cNvSpPr>
              <a:spLocks noChangeArrowheads="1"/>
            </p:cNvSpPr>
            <p:nvPr/>
          </p:nvSpPr>
          <p:spPr bwMode="auto">
            <a:xfrm>
              <a:off x="931" y="2982"/>
              <a:ext cx="406" cy="40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0" name="Oval 15"/>
            <p:cNvSpPr>
              <a:spLocks noChangeArrowheads="1"/>
            </p:cNvSpPr>
            <p:nvPr/>
          </p:nvSpPr>
          <p:spPr bwMode="auto">
            <a:xfrm>
              <a:off x="1081" y="3131"/>
              <a:ext cx="101" cy="102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1" name="Oval 16"/>
            <p:cNvSpPr>
              <a:spLocks noChangeArrowheads="1"/>
            </p:cNvSpPr>
            <p:nvPr/>
          </p:nvSpPr>
          <p:spPr bwMode="auto">
            <a:xfrm>
              <a:off x="2096" y="3131"/>
              <a:ext cx="101" cy="102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7894" name="Group 17"/>
          <p:cNvGrpSpPr>
            <a:grpSpLocks/>
          </p:cNvGrpSpPr>
          <p:nvPr/>
        </p:nvGrpSpPr>
        <p:grpSpPr bwMode="auto">
          <a:xfrm>
            <a:off x="5638800" y="2214563"/>
            <a:ext cx="1708150" cy="511175"/>
            <a:chOff x="3552" y="1395"/>
            <a:chExt cx="1076" cy="322"/>
          </a:xfrm>
        </p:grpSpPr>
        <p:sp>
          <p:nvSpPr>
            <p:cNvPr id="37925" name="Oval 18"/>
            <p:cNvSpPr>
              <a:spLocks noChangeArrowheads="1"/>
            </p:cNvSpPr>
            <p:nvPr/>
          </p:nvSpPr>
          <p:spPr bwMode="auto">
            <a:xfrm>
              <a:off x="3552" y="1395"/>
              <a:ext cx="323" cy="3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6" name="Oval 19"/>
            <p:cNvSpPr>
              <a:spLocks noChangeArrowheads="1"/>
            </p:cNvSpPr>
            <p:nvPr/>
          </p:nvSpPr>
          <p:spPr bwMode="auto">
            <a:xfrm>
              <a:off x="3660" y="1502"/>
              <a:ext cx="108" cy="10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7" name="Oval 20"/>
            <p:cNvSpPr>
              <a:spLocks noChangeArrowheads="1"/>
            </p:cNvSpPr>
            <p:nvPr/>
          </p:nvSpPr>
          <p:spPr bwMode="auto">
            <a:xfrm>
              <a:off x="4306" y="1395"/>
              <a:ext cx="323" cy="3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8" name="Oval 21"/>
            <p:cNvSpPr>
              <a:spLocks noChangeArrowheads="1"/>
            </p:cNvSpPr>
            <p:nvPr/>
          </p:nvSpPr>
          <p:spPr bwMode="auto">
            <a:xfrm>
              <a:off x="4414" y="1502"/>
              <a:ext cx="107" cy="10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7895" name="Group 22"/>
          <p:cNvGrpSpPr>
            <a:grpSpLocks/>
          </p:cNvGrpSpPr>
          <p:nvPr/>
        </p:nvGrpSpPr>
        <p:grpSpPr bwMode="auto">
          <a:xfrm>
            <a:off x="5513388" y="3224213"/>
            <a:ext cx="1960562" cy="852487"/>
            <a:chOff x="3473" y="2031"/>
            <a:chExt cx="1235" cy="537"/>
          </a:xfrm>
        </p:grpSpPr>
        <p:sp>
          <p:nvSpPr>
            <p:cNvPr id="37920" name="Freeform 23"/>
            <p:cNvSpPr>
              <a:spLocks noChangeArrowheads="1"/>
            </p:cNvSpPr>
            <p:nvPr/>
          </p:nvSpPr>
          <p:spPr bwMode="auto">
            <a:xfrm>
              <a:off x="3473" y="2087"/>
              <a:ext cx="593" cy="431"/>
            </a:xfrm>
            <a:custGeom>
              <a:avLst/>
              <a:gdLst>
                <a:gd name="T0" fmla="*/ 0 w 2613"/>
                <a:gd name="T1" fmla="*/ 0 h 1899"/>
                <a:gd name="T2" fmla="*/ 0 w 2613"/>
                <a:gd name="T3" fmla="*/ 0 h 1899"/>
                <a:gd name="T4" fmla="*/ 0 w 2613"/>
                <a:gd name="T5" fmla="*/ 0 h 1899"/>
                <a:gd name="T6" fmla="*/ 0 w 2613"/>
                <a:gd name="T7" fmla="*/ 0 h 1899"/>
                <a:gd name="T8" fmla="*/ 0 w 2613"/>
                <a:gd name="T9" fmla="*/ 0 h 1899"/>
                <a:gd name="T10" fmla="*/ 0 w 2613"/>
                <a:gd name="T11" fmla="*/ 0 h 1899"/>
                <a:gd name="T12" fmla="*/ 0 w 2613"/>
                <a:gd name="T13" fmla="*/ 0 h 1899"/>
                <a:gd name="T14" fmla="*/ 0 w 2613"/>
                <a:gd name="T15" fmla="*/ 0 h 1899"/>
                <a:gd name="T16" fmla="*/ 0 w 2613"/>
                <a:gd name="T17" fmla="*/ 0 h 1899"/>
                <a:gd name="T18" fmla="*/ 0 w 2613"/>
                <a:gd name="T19" fmla="*/ 0 h 18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3"/>
                <a:gd name="T31" fmla="*/ 0 h 1899"/>
                <a:gd name="T32" fmla="*/ 2613 w 2613"/>
                <a:gd name="T33" fmla="*/ 1899 h 18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3" h="1899">
                  <a:moveTo>
                    <a:pt x="950" y="1898"/>
                  </a:moveTo>
                  <a:cubicBezTo>
                    <a:pt x="426" y="1898"/>
                    <a:pt x="0" y="1473"/>
                    <a:pt x="0" y="949"/>
                  </a:cubicBezTo>
                  <a:cubicBezTo>
                    <a:pt x="0" y="425"/>
                    <a:pt x="426" y="0"/>
                    <a:pt x="950" y="0"/>
                  </a:cubicBezTo>
                  <a:cubicBezTo>
                    <a:pt x="1354" y="0"/>
                    <a:pt x="1700" y="252"/>
                    <a:pt x="1836" y="607"/>
                  </a:cubicBezTo>
                  <a:cubicBezTo>
                    <a:pt x="1916" y="554"/>
                    <a:pt x="2010" y="523"/>
                    <a:pt x="2110" y="523"/>
                  </a:cubicBezTo>
                  <a:cubicBezTo>
                    <a:pt x="2350" y="523"/>
                    <a:pt x="2552" y="701"/>
                    <a:pt x="2612" y="942"/>
                  </a:cubicBezTo>
                  <a:cubicBezTo>
                    <a:pt x="2532" y="805"/>
                    <a:pt x="2390" y="714"/>
                    <a:pt x="2228" y="714"/>
                  </a:cubicBezTo>
                  <a:cubicBezTo>
                    <a:pt x="2097" y="714"/>
                    <a:pt x="1979" y="773"/>
                    <a:pt x="1896" y="869"/>
                  </a:cubicBezTo>
                  <a:cubicBezTo>
                    <a:pt x="1899" y="895"/>
                    <a:pt x="1900" y="922"/>
                    <a:pt x="1900" y="949"/>
                  </a:cubicBezTo>
                  <a:cubicBezTo>
                    <a:pt x="1900" y="1473"/>
                    <a:pt x="1474" y="1898"/>
                    <a:pt x="950" y="1898"/>
                  </a:cubicBezTo>
                </a:path>
              </a:pathLst>
            </a:custGeom>
            <a:solidFill>
              <a:srgbClr val="FF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1" name="Oval 24"/>
            <p:cNvSpPr>
              <a:spLocks noChangeArrowheads="1"/>
            </p:cNvSpPr>
            <p:nvPr/>
          </p:nvSpPr>
          <p:spPr bwMode="auto">
            <a:xfrm>
              <a:off x="3524" y="2138"/>
              <a:ext cx="323" cy="3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2" name="Oval 25"/>
            <p:cNvSpPr>
              <a:spLocks noChangeArrowheads="1"/>
            </p:cNvSpPr>
            <p:nvPr/>
          </p:nvSpPr>
          <p:spPr bwMode="auto">
            <a:xfrm>
              <a:off x="3632" y="2246"/>
              <a:ext cx="107" cy="10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3" name="Freeform 26"/>
            <p:cNvSpPr>
              <a:spLocks noChangeArrowheads="1"/>
            </p:cNvSpPr>
            <p:nvPr/>
          </p:nvSpPr>
          <p:spPr bwMode="auto">
            <a:xfrm>
              <a:off x="4063" y="2031"/>
              <a:ext cx="647" cy="538"/>
            </a:xfrm>
            <a:custGeom>
              <a:avLst/>
              <a:gdLst>
                <a:gd name="T0" fmla="*/ 0 w 2851"/>
                <a:gd name="T1" fmla="*/ 0 h 2373"/>
                <a:gd name="T2" fmla="*/ 0 w 2851"/>
                <a:gd name="T3" fmla="*/ 0 h 2373"/>
                <a:gd name="T4" fmla="*/ 0 w 2851"/>
                <a:gd name="T5" fmla="*/ 0 h 2373"/>
                <a:gd name="T6" fmla="*/ 0 w 2851"/>
                <a:gd name="T7" fmla="*/ 0 h 2373"/>
                <a:gd name="T8" fmla="*/ 0 w 2851"/>
                <a:gd name="T9" fmla="*/ 0 h 2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1"/>
                <a:gd name="T16" fmla="*/ 0 h 2373"/>
                <a:gd name="T17" fmla="*/ 2851 w 2851"/>
                <a:gd name="T18" fmla="*/ 2373 h 2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1" h="2373">
                  <a:moveTo>
                    <a:pt x="0" y="1184"/>
                  </a:moveTo>
                  <a:cubicBezTo>
                    <a:pt x="758" y="347"/>
                    <a:pt x="1324" y="0"/>
                    <a:pt x="1799" y="0"/>
                  </a:cubicBezTo>
                  <a:cubicBezTo>
                    <a:pt x="2274" y="0"/>
                    <a:pt x="2850" y="710"/>
                    <a:pt x="2850" y="1184"/>
                  </a:cubicBezTo>
                  <a:cubicBezTo>
                    <a:pt x="2850" y="1658"/>
                    <a:pt x="2274" y="2372"/>
                    <a:pt x="1799" y="2372"/>
                  </a:cubicBezTo>
                  <a:cubicBezTo>
                    <a:pt x="1324" y="2372"/>
                    <a:pt x="758" y="2021"/>
                    <a:pt x="0" y="1184"/>
                  </a:cubicBezTo>
                </a:path>
              </a:pathLst>
            </a:custGeom>
            <a:solidFill>
              <a:srgbClr val="FF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4" name="Oval 27"/>
            <p:cNvSpPr>
              <a:spLocks noChangeArrowheads="1"/>
            </p:cNvSpPr>
            <p:nvPr/>
          </p:nvSpPr>
          <p:spPr bwMode="auto">
            <a:xfrm>
              <a:off x="4386" y="2246"/>
              <a:ext cx="108" cy="10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7896" name="Group 28"/>
          <p:cNvGrpSpPr>
            <a:grpSpLocks/>
          </p:cNvGrpSpPr>
          <p:nvPr/>
        </p:nvGrpSpPr>
        <p:grpSpPr bwMode="auto">
          <a:xfrm>
            <a:off x="5468938" y="4606925"/>
            <a:ext cx="2051050" cy="852488"/>
            <a:chOff x="3445" y="2902"/>
            <a:chExt cx="1292" cy="537"/>
          </a:xfrm>
        </p:grpSpPr>
        <p:sp>
          <p:nvSpPr>
            <p:cNvPr id="37916" name="Freeform 29"/>
            <p:cNvSpPr>
              <a:spLocks noChangeArrowheads="1"/>
            </p:cNvSpPr>
            <p:nvPr/>
          </p:nvSpPr>
          <p:spPr bwMode="auto">
            <a:xfrm>
              <a:off x="3445" y="2902"/>
              <a:ext cx="1293" cy="538"/>
            </a:xfrm>
            <a:custGeom>
              <a:avLst/>
              <a:gdLst>
                <a:gd name="T0" fmla="*/ 0 w 5701"/>
                <a:gd name="T1" fmla="*/ 0 h 2373"/>
                <a:gd name="T2" fmla="*/ 0 w 5701"/>
                <a:gd name="T3" fmla="*/ 0 h 2373"/>
                <a:gd name="T4" fmla="*/ 0 w 5701"/>
                <a:gd name="T5" fmla="*/ 0 h 2373"/>
                <a:gd name="T6" fmla="*/ 0 w 5701"/>
                <a:gd name="T7" fmla="*/ 0 h 2373"/>
                <a:gd name="T8" fmla="*/ 0 w 5701"/>
                <a:gd name="T9" fmla="*/ 0 h 2373"/>
                <a:gd name="T10" fmla="*/ 0 w 5701"/>
                <a:gd name="T11" fmla="*/ 0 h 2373"/>
                <a:gd name="T12" fmla="*/ 0 w 5701"/>
                <a:gd name="T13" fmla="*/ 0 h 2373"/>
                <a:gd name="T14" fmla="*/ 0 w 5701"/>
                <a:gd name="T15" fmla="*/ 0 h 2373"/>
                <a:gd name="T16" fmla="*/ 0 w 5701"/>
                <a:gd name="T17" fmla="*/ 0 h 2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01"/>
                <a:gd name="T28" fmla="*/ 0 h 2373"/>
                <a:gd name="T29" fmla="*/ 5701 w 5701"/>
                <a:gd name="T30" fmla="*/ 2373 h 2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01" h="2373">
                  <a:moveTo>
                    <a:pt x="4649" y="0"/>
                  </a:moveTo>
                  <a:cubicBezTo>
                    <a:pt x="5124" y="0"/>
                    <a:pt x="5700" y="710"/>
                    <a:pt x="5700" y="1184"/>
                  </a:cubicBezTo>
                  <a:cubicBezTo>
                    <a:pt x="5700" y="1658"/>
                    <a:pt x="5124" y="2372"/>
                    <a:pt x="4649" y="2372"/>
                  </a:cubicBezTo>
                  <a:cubicBezTo>
                    <a:pt x="4306" y="2372"/>
                    <a:pt x="3654" y="1901"/>
                    <a:pt x="2850" y="1898"/>
                  </a:cubicBezTo>
                  <a:cubicBezTo>
                    <a:pt x="2046" y="1895"/>
                    <a:pt x="1394" y="2372"/>
                    <a:pt x="1051" y="2372"/>
                  </a:cubicBezTo>
                  <a:cubicBezTo>
                    <a:pt x="576" y="2372"/>
                    <a:pt x="0" y="1659"/>
                    <a:pt x="0" y="1184"/>
                  </a:cubicBezTo>
                  <a:cubicBezTo>
                    <a:pt x="0" y="709"/>
                    <a:pt x="576" y="0"/>
                    <a:pt x="1051" y="0"/>
                  </a:cubicBezTo>
                  <a:cubicBezTo>
                    <a:pt x="1394" y="0"/>
                    <a:pt x="2345" y="467"/>
                    <a:pt x="2850" y="474"/>
                  </a:cubicBezTo>
                  <a:cubicBezTo>
                    <a:pt x="3355" y="481"/>
                    <a:pt x="4306" y="0"/>
                    <a:pt x="4649" y="0"/>
                  </a:cubicBezTo>
                </a:path>
              </a:pathLst>
            </a:custGeom>
            <a:solidFill>
              <a:srgbClr val="FF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17" name="Oval 30"/>
            <p:cNvSpPr>
              <a:spLocks noChangeArrowheads="1"/>
            </p:cNvSpPr>
            <p:nvPr/>
          </p:nvSpPr>
          <p:spPr bwMode="auto">
            <a:xfrm>
              <a:off x="3552" y="3009"/>
              <a:ext cx="323" cy="3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18" name="Oval 31"/>
            <p:cNvSpPr>
              <a:spLocks noChangeArrowheads="1"/>
            </p:cNvSpPr>
            <p:nvPr/>
          </p:nvSpPr>
          <p:spPr bwMode="auto">
            <a:xfrm>
              <a:off x="3660" y="3117"/>
              <a:ext cx="107" cy="10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19" name="Oval 32"/>
            <p:cNvSpPr>
              <a:spLocks noChangeArrowheads="1"/>
            </p:cNvSpPr>
            <p:nvPr/>
          </p:nvSpPr>
          <p:spPr bwMode="auto">
            <a:xfrm>
              <a:off x="4414" y="3117"/>
              <a:ext cx="107" cy="10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7897" name="Group 33"/>
          <p:cNvGrpSpPr>
            <a:grpSpLocks/>
          </p:cNvGrpSpPr>
          <p:nvPr/>
        </p:nvGrpSpPr>
        <p:grpSpPr bwMode="auto">
          <a:xfrm>
            <a:off x="6067425" y="5967413"/>
            <a:ext cx="854075" cy="511175"/>
            <a:chOff x="3822" y="3759"/>
            <a:chExt cx="538" cy="322"/>
          </a:xfrm>
        </p:grpSpPr>
        <p:sp>
          <p:nvSpPr>
            <p:cNvPr id="37913" name="Oval 34"/>
            <p:cNvSpPr>
              <a:spLocks noChangeArrowheads="1"/>
            </p:cNvSpPr>
            <p:nvPr/>
          </p:nvSpPr>
          <p:spPr bwMode="auto">
            <a:xfrm>
              <a:off x="3822" y="3759"/>
              <a:ext cx="323" cy="3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14" name="Oval 35"/>
            <p:cNvSpPr>
              <a:spLocks noChangeArrowheads="1"/>
            </p:cNvSpPr>
            <p:nvPr/>
          </p:nvSpPr>
          <p:spPr bwMode="auto">
            <a:xfrm>
              <a:off x="3929" y="3867"/>
              <a:ext cx="107" cy="10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15" name="Oval 36"/>
            <p:cNvSpPr>
              <a:spLocks noChangeArrowheads="1"/>
            </p:cNvSpPr>
            <p:nvPr/>
          </p:nvSpPr>
          <p:spPr bwMode="auto">
            <a:xfrm>
              <a:off x="4253" y="3867"/>
              <a:ext cx="107" cy="10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898" name="Text Box 37"/>
          <p:cNvSpPr txBox="1">
            <a:spLocks noChangeArrowheads="1"/>
          </p:cNvSpPr>
          <p:nvPr/>
        </p:nvSpPr>
        <p:spPr bwMode="auto">
          <a:xfrm>
            <a:off x="1260475" y="1633538"/>
            <a:ext cx="251936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stabiler Massetransfer</a:t>
            </a:r>
          </a:p>
        </p:txBody>
      </p:sp>
      <p:sp>
        <p:nvSpPr>
          <p:cNvPr id="37899" name="Text Box 38"/>
          <p:cNvSpPr txBox="1">
            <a:spLocks noChangeArrowheads="1"/>
          </p:cNvSpPr>
          <p:nvPr/>
        </p:nvSpPr>
        <p:spPr bwMode="auto">
          <a:xfrm>
            <a:off x="5400675" y="1633538"/>
            <a:ext cx="251936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“Common Envelope”</a:t>
            </a:r>
          </a:p>
        </p:txBody>
      </p:sp>
      <p:sp>
        <p:nvSpPr>
          <p:cNvPr id="37900" name="Text Box 39"/>
          <p:cNvSpPr txBox="1">
            <a:spLocks noChangeArrowheads="1"/>
          </p:cNvSpPr>
          <p:nvPr/>
        </p:nvSpPr>
        <p:spPr bwMode="auto">
          <a:xfrm>
            <a:off x="1619250" y="2700338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  <p:sp>
        <p:nvSpPr>
          <p:cNvPr id="37901" name="Text Box 40"/>
          <p:cNvSpPr txBox="1">
            <a:spLocks noChangeArrowheads="1"/>
          </p:cNvSpPr>
          <p:nvPr/>
        </p:nvSpPr>
        <p:spPr bwMode="auto">
          <a:xfrm>
            <a:off x="2700338" y="2713038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  <p:sp>
        <p:nvSpPr>
          <p:cNvPr id="37902" name="Text Box 41"/>
          <p:cNvSpPr txBox="1">
            <a:spLocks noChangeArrowheads="1"/>
          </p:cNvSpPr>
          <p:nvPr/>
        </p:nvSpPr>
        <p:spPr bwMode="auto">
          <a:xfrm>
            <a:off x="1619250" y="4140200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  <p:sp>
        <p:nvSpPr>
          <p:cNvPr id="37903" name="Text Box 42"/>
          <p:cNvSpPr txBox="1">
            <a:spLocks noChangeArrowheads="1"/>
          </p:cNvSpPr>
          <p:nvPr/>
        </p:nvSpPr>
        <p:spPr bwMode="auto">
          <a:xfrm>
            <a:off x="2700338" y="4140200"/>
            <a:ext cx="72072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RGB</a:t>
            </a:r>
          </a:p>
        </p:txBody>
      </p:sp>
      <p:sp>
        <p:nvSpPr>
          <p:cNvPr id="37904" name="Text Box 43"/>
          <p:cNvSpPr txBox="1">
            <a:spLocks noChangeArrowheads="1"/>
          </p:cNvSpPr>
          <p:nvPr/>
        </p:nvSpPr>
        <p:spPr bwMode="auto">
          <a:xfrm>
            <a:off x="3060700" y="5400675"/>
            <a:ext cx="900113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Kern</a:t>
            </a:r>
          </a:p>
        </p:txBody>
      </p:sp>
      <p:sp>
        <p:nvSpPr>
          <p:cNvPr id="37905" name="Text Box 44"/>
          <p:cNvSpPr txBox="1">
            <a:spLocks noChangeArrowheads="1"/>
          </p:cNvSpPr>
          <p:nvPr/>
        </p:nvSpPr>
        <p:spPr bwMode="auto">
          <a:xfrm>
            <a:off x="5400675" y="6119813"/>
            <a:ext cx="72072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  <p:sp>
        <p:nvSpPr>
          <p:cNvPr id="37906" name="Text Box 45"/>
          <p:cNvSpPr txBox="1">
            <a:spLocks noChangeArrowheads="1"/>
          </p:cNvSpPr>
          <p:nvPr/>
        </p:nvSpPr>
        <p:spPr bwMode="auto">
          <a:xfrm>
            <a:off x="5580063" y="2713038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  <p:sp>
        <p:nvSpPr>
          <p:cNvPr id="37907" name="Text Box 46"/>
          <p:cNvSpPr txBox="1">
            <a:spLocks noChangeArrowheads="1"/>
          </p:cNvSpPr>
          <p:nvPr/>
        </p:nvSpPr>
        <p:spPr bwMode="auto">
          <a:xfrm>
            <a:off x="6840538" y="2713038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  <p:sp>
        <p:nvSpPr>
          <p:cNvPr id="37908" name="Text Box 47"/>
          <p:cNvSpPr txBox="1">
            <a:spLocks noChangeArrowheads="1"/>
          </p:cNvSpPr>
          <p:nvPr/>
        </p:nvSpPr>
        <p:spPr bwMode="auto">
          <a:xfrm>
            <a:off x="5580063" y="4140200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  <p:sp>
        <p:nvSpPr>
          <p:cNvPr id="37909" name="Text Box 48"/>
          <p:cNvSpPr txBox="1">
            <a:spLocks noChangeArrowheads="1"/>
          </p:cNvSpPr>
          <p:nvPr/>
        </p:nvSpPr>
        <p:spPr bwMode="auto">
          <a:xfrm>
            <a:off x="6659563" y="4140200"/>
            <a:ext cx="7207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RGB</a:t>
            </a:r>
          </a:p>
        </p:txBody>
      </p:sp>
      <p:sp>
        <p:nvSpPr>
          <p:cNvPr id="37910" name="Text Box 49"/>
          <p:cNvSpPr txBox="1">
            <a:spLocks noChangeArrowheads="1"/>
          </p:cNvSpPr>
          <p:nvPr/>
        </p:nvSpPr>
        <p:spPr bwMode="auto">
          <a:xfrm>
            <a:off x="5400675" y="541337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common envelope</a:t>
            </a:r>
          </a:p>
        </p:txBody>
      </p:sp>
      <p:sp>
        <p:nvSpPr>
          <p:cNvPr id="37911" name="Text Box 50"/>
          <p:cNvSpPr txBox="1">
            <a:spLocks noChangeArrowheads="1"/>
          </p:cNvSpPr>
          <p:nvPr/>
        </p:nvSpPr>
        <p:spPr bwMode="auto">
          <a:xfrm>
            <a:off x="6840538" y="6119813"/>
            <a:ext cx="90011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Kern</a:t>
            </a:r>
          </a:p>
        </p:txBody>
      </p:sp>
      <p:sp>
        <p:nvSpPr>
          <p:cNvPr id="37912" name="Text Box 51"/>
          <p:cNvSpPr txBox="1">
            <a:spLocks noChangeArrowheads="1"/>
          </p:cNvSpPr>
          <p:nvPr/>
        </p:nvSpPr>
        <p:spPr bwMode="auto">
          <a:xfrm>
            <a:off x="1439863" y="5400675"/>
            <a:ext cx="72072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/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4" descr="spyresul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19063"/>
            <a:ext cx="67659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239000" cy="1143000"/>
          </a:xfrm>
        </p:spPr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Double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de-DE" smtClean="0">
                <a:solidFill>
                  <a:schemeClr val="bg1"/>
                </a:solidFill>
              </a:rPr>
              <a:t>Degenerate Scenario</a:t>
            </a:r>
          </a:p>
        </p:txBody>
      </p:sp>
      <p:sp>
        <p:nvSpPr>
          <p:cNvPr id="39939" name="Rectangle 2058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213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Binary</a:t>
            </a:r>
            <a:r>
              <a:rPr lang="de-DE" sz="2400" smtClean="0">
                <a:solidFill>
                  <a:schemeClr val="bg1"/>
                </a:solidFill>
              </a:rPr>
              <a:t> consiting of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de-DE" sz="2400" smtClean="0">
                <a:solidFill>
                  <a:schemeClr val="bg1"/>
                </a:solidFill>
              </a:rPr>
              <a:t>two </a:t>
            </a:r>
            <a:r>
              <a:rPr lang="en-US" sz="2400" smtClean="0">
                <a:solidFill>
                  <a:schemeClr val="bg1"/>
                </a:solidFill>
              </a:rPr>
              <a:t>WDs</a:t>
            </a:r>
            <a:endParaRPr lang="de-DE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6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smtClean="0">
                <a:solidFill>
                  <a:schemeClr val="bg1"/>
                </a:solidFill>
              </a:rPr>
              <a:t>Gravitational wave</a:t>
            </a:r>
            <a:r>
              <a:rPr lang="en-US" sz="2400" smtClean="0">
                <a:solidFill>
                  <a:schemeClr val="bg1"/>
                </a:solidFill>
              </a:rPr>
              <a:t>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400" smtClean="0">
                <a:solidFill>
                  <a:schemeClr val="bg1"/>
                </a:solidFill>
                <a:latin typeface="Symbol" pitchFamily="18" charset="2"/>
              </a:rPr>
              <a:t>    Þ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de-DE" sz="2400" smtClean="0">
                <a:solidFill>
                  <a:schemeClr val="bg1"/>
                </a:solidFill>
              </a:rPr>
              <a:t>loss of angular momentum</a:t>
            </a:r>
            <a:endParaRPr lang="en-US" sz="2400" smtClean="0">
              <a:solidFill>
                <a:schemeClr val="bg1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de-DE" sz="2400" smtClean="0">
                <a:solidFill>
                  <a:schemeClr val="bg1"/>
                </a:solidFill>
                <a:latin typeface="Symbol" pitchFamily="18" charset="2"/>
              </a:rPr>
              <a:t>    Þ</a:t>
            </a:r>
            <a:r>
              <a:rPr lang="en-US" sz="240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merger event</a:t>
            </a:r>
          </a:p>
          <a:p>
            <a:pPr>
              <a:lnSpc>
                <a:spcPct val="90000"/>
              </a:lnSpc>
              <a:buFont typeface="Symbol" pitchFamily="18" charset="2"/>
              <a:buChar char=" "/>
            </a:pPr>
            <a:endParaRPr lang="en-US" sz="24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SN Ia event</a:t>
            </a:r>
            <a:endParaRPr lang="de-DE" sz="2400" smtClean="0">
              <a:solidFill>
                <a:schemeClr val="bg1"/>
              </a:solidFill>
            </a:endParaRPr>
          </a:p>
        </p:txBody>
      </p:sp>
      <p:sp>
        <p:nvSpPr>
          <p:cNvPr id="39940" name="Text Box 2066"/>
          <p:cNvSpPr txBox="1">
            <a:spLocks noChangeArrowheads="1"/>
          </p:cNvSpPr>
          <p:nvPr/>
        </p:nvSpPr>
        <p:spPr bwMode="auto">
          <a:xfrm>
            <a:off x="0" y="6096000"/>
            <a:ext cx="408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/>
              <a:t> SN Ia may be </a:t>
            </a:r>
            <a:r>
              <a:rPr lang="en-US">
                <a:solidFill>
                  <a:srgbClr val="FFFF00"/>
                </a:solidFill>
              </a:rPr>
              <a:t>more luminous</a:t>
            </a:r>
            <a:endParaRPr lang="de-DE">
              <a:solidFill>
                <a:srgbClr val="FFFF00"/>
              </a:solidFill>
            </a:endParaRPr>
          </a:p>
        </p:txBody>
      </p:sp>
      <p:grpSp>
        <p:nvGrpSpPr>
          <p:cNvPr id="39941" name="Group 2086"/>
          <p:cNvGrpSpPr>
            <a:grpSpLocks/>
          </p:cNvGrpSpPr>
          <p:nvPr/>
        </p:nvGrpSpPr>
        <p:grpSpPr bwMode="auto">
          <a:xfrm>
            <a:off x="228600" y="4800600"/>
            <a:ext cx="2944813" cy="1143000"/>
            <a:chOff x="0" y="2976"/>
            <a:chExt cx="1855" cy="720"/>
          </a:xfrm>
        </p:grpSpPr>
        <p:sp>
          <p:nvSpPr>
            <p:cNvPr id="39943" name="Text Box 2064"/>
            <p:cNvSpPr txBox="1">
              <a:spLocks noChangeArrowheads="1"/>
            </p:cNvSpPr>
            <p:nvPr/>
          </p:nvSpPr>
          <p:spPr bwMode="auto">
            <a:xfrm>
              <a:off x="0" y="3312"/>
              <a:ext cx="1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    </a:t>
              </a:r>
              <a:r>
                <a:rPr lang="en-US">
                  <a:solidFill>
                    <a:srgbClr val="FFFF00"/>
                  </a:solidFill>
                </a:rPr>
                <a:t>M</a:t>
              </a:r>
              <a:r>
                <a:rPr lang="en-US" baseline="-25000">
                  <a:solidFill>
                    <a:srgbClr val="FFFF00"/>
                  </a:solidFill>
                </a:rPr>
                <a:t>Chandra</a:t>
              </a:r>
              <a:r>
                <a:rPr lang="en-US">
                  <a:solidFill>
                    <a:srgbClr val="FFFF00"/>
                  </a:solidFill>
                </a:rPr>
                <a:t> &lt; M</a:t>
              </a:r>
              <a:r>
                <a:rPr lang="en-US" baseline="-25000">
                  <a:solidFill>
                    <a:srgbClr val="FFFF00"/>
                  </a:solidFill>
                </a:rPr>
                <a:t>tot</a:t>
              </a:r>
              <a:endParaRPr lang="de-DE">
                <a:solidFill>
                  <a:srgbClr val="FFFF00"/>
                </a:solidFill>
              </a:endParaRPr>
            </a:p>
          </p:txBody>
        </p:sp>
        <p:grpSp>
          <p:nvGrpSpPr>
            <p:cNvPr id="39944" name="Group 2085"/>
            <p:cNvGrpSpPr>
              <a:grpSpLocks/>
            </p:cNvGrpSpPr>
            <p:nvPr/>
          </p:nvGrpSpPr>
          <p:grpSpPr bwMode="auto">
            <a:xfrm>
              <a:off x="144" y="2976"/>
              <a:ext cx="1711" cy="720"/>
              <a:chOff x="144" y="2976"/>
              <a:chExt cx="1711" cy="720"/>
            </a:xfrm>
          </p:grpSpPr>
          <p:sp>
            <p:nvSpPr>
              <p:cNvPr id="39945" name="Text Box 2070"/>
              <p:cNvSpPr txBox="1">
                <a:spLocks noChangeArrowheads="1"/>
              </p:cNvSpPr>
              <p:nvPr/>
            </p:nvSpPr>
            <p:spPr bwMode="auto">
              <a:xfrm>
                <a:off x="144" y="2976"/>
                <a:ext cx="17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>
                    <a:solidFill>
                      <a:srgbClr val="FFFF00"/>
                    </a:solidFill>
                  </a:rPr>
                  <a:t>t</a:t>
                </a:r>
                <a:r>
                  <a:rPr lang="en-US" baseline="-25000">
                    <a:solidFill>
                      <a:srgbClr val="FFFF00"/>
                    </a:solidFill>
                  </a:rPr>
                  <a:t>Hubble</a:t>
                </a:r>
                <a:r>
                  <a:rPr lang="en-US">
                    <a:solidFill>
                      <a:srgbClr val="FFFF00"/>
                    </a:solidFill>
                  </a:rPr>
                  <a:t>     &gt; t</a:t>
                </a:r>
                <a:r>
                  <a:rPr lang="en-US" baseline="-25000">
                    <a:solidFill>
                      <a:srgbClr val="FFFF00"/>
                    </a:solidFill>
                  </a:rPr>
                  <a:t>merging</a:t>
                </a:r>
                <a:r>
                  <a:rPr lang="en-US">
                    <a:solidFill>
                      <a:srgbClr val="FFFF00"/>
                    </a:solidFill>
                  </a:rPr>
                  <a:t>     </a:t>
                </a:r>
                <a:endParaRPr lang="de-DE">
                  <a:solidFill>
                    <a:srgbClr val="FFFF00"/>
                  </a:solidFill>
                </a:endParaRPr>
              </a:p>
            </p:txBody>
          </p:sp>
          <p:sp>
            <p:nvSpPr>
              <p:cNvPr id="39946" name="Rectangle 2072"/>
              <p:cNvSpPr>
                <a:spLocks noChangeArrowheads="1"/>
              </p:cNvSpPr>
              <p:nvPr/>
            </p:nvSpPr>
            <p:spPr bwMode="auto">
              <a:xfrm>
                <a:off x="144" y="2976"/>
                <a:ext cx="1536" cy="7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pic>
        <p:nvPicPr>
          <p:cNvPr id="39942" name="Picture 2055" descr="C:\Eigene Dateien\Eigene Bilder\wd_merg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sdB </a:t>
            </a:r>
            <a:r>
              <a:rPr lang="en-US" smtClean="0">
                <a:solidFill>
                  <a:srgbClr val="FFFF00"/>
                </a:solidFill>
              </a:rPr>
              <a:t>= Extreme HB stars</a:t>
            </a:r>
            <a:endParaRPr lang="en-GB" smtClean="0">
              <a:solidFill>
                <a:srgbClr val="FFFF00"/>
              </a:solidFill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5791200"/>
            <a:ext cx="2286000" cy="533400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smtClean="0">
                <a:solidFill>
                  <a:schemeClr val="bg1"/>
                </a:solidFill>
              </a:rPr>
              <a:t>Saffer et al. 1994</a:t>
            </a:r>
          </a:p>
        </p:txBody>
      </p:sp>
      <p:pic>
        <p:nvPicPr>
          <p:cNvPr id="40964" name="Picture 1029" descr="C:\Dokumente und Einstellungen\Uli\Dateien von Uli\Eigene Bilder\saff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65532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8" name="AutoShape 1030"/>
          <p:cNvSpPr>
            <a:spLocks noChangeArrowheads="1"/>
          </p:cNvSpPr>
          <p:nvPr/>
        </p:nvSpPr>
        <p:spPr bwMode="auto">
          <a:xfrm>
            <a:off x="6324600" y="3200400"/>
            <a:ext cx="1143000" cy="609600"/>
          </a:xfrm>
          <a:prstGeom prst="wedgeRoundRectCallout">
            <a:avLst>
              <a:gd name="adj1" fmla="val -63056"/>
              <a:gd name="adj2" fmla="val 22474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EHB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212999" name="AutoShape 1031"/>
          <p:cNvSpPr>
            <a:spLocks noChangeArrowheads="1"/>
          </p:cNvSpPr>
          <p:nvPr/>
        </p:nvSpPr>
        <p:spPr bwMode="auto">
          <a:xfrm>
            <a:off x="3505200" y="2743200"/>
            <a:ext cx="2133600" cy="609600"/>
          </a:xfrm>
          <a:prstGeom prst="wedgeRoundRectCallout">
            <a:avLst>
              <a:gd name="adj1" fmla="val 20315"/>
              <a:gd name="adj2" fmla="val 18775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Post-EHB</a:t>
            </a:r>
            <a:endParaRPr lang="en-GB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animBg="1" autoUpdateAnimBg="0"/>
      <p:bldP spid="212999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016000" y="381000"/>
            <a:ext cx="71278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7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3366"/>
                </a:solidFill>
                <a:ea typeface="DejaVu Sans" charset="0"/>
                <a:cs typeface="DejaVu Sans" charset="0"/>
              </a:rPr>
              <a:t>Formation: Late hot flasher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439863" y="5940425"/>
            <a:ext cx="34194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Hertzsprung-Russell Diagramm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439863"/>
            <a:ext cx="46799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9" name="Freeform 4"/>
          <p:cNvSpPr>
            <a:spLocks/>
          </p:cNvSpPr>
          <p:nvPr/>
        </p:nvSpPr>
        <p:spPr bwMode="auto">
          <a:xfrm>
            <a:off x="3060700" y="1793875"/>
            <a:ext cx="1979613" cy="1447800"/>
          </a:xfrm>
          <a:custGeom>
            <a:avLst/>
            <a:gdLst>
              <a:gd name="T0" fmla="*/ 2147483647 w 5501"/>
              <a:gd name="T1" fmla="*/ 2147483647 h 4022"/>
              <a:gd name="T2" fmla="*/ 0 w 5501"/>
              <a:gd name="T3" fmla="*/ 2147483647 h 4022"/>
              <a:gd name="T4" fmla="*/ 0 60000 65536"/>
              <a:gd name="T5" fmla="*/ 0 60000 65536"/>
              <a:gd name="T6" fmla="*/ 0 w 5501"/>
              <a:gd name="T7" fmla="*/ 0 h 4022"/>
              <a:gd name="T8" fmla="*/ 5501 w 5501"/>
              <a:gd name="T9" fmla="*/ 4022 h 40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01" h="4022">
                <a:moveTo>
                  <a:pt x="5500" y="21"/>
                </a:moveTo>
                <a:cubicBezTo>
                  <a:pt x="1730" y="0"/>
                  <a:pt x="0" y="21"/>
                  <a:pt x="0" y="4021"/>
                </a:cubicBezTo>
              </a:path>
            </a:pathLst>
          </a:custGeom>
          <a:noFill/>
          <a:ln w="720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4679950" y="1619250"/>
            <a:ext cx="539750" cy="53975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5759450" y="1619250"/>
            <a:ext cx="3384550" cy="137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9388" indent="-1793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Normal:</a:t>
            </a:r>
          </a:p>
          <a:p>
            <a:pPr marL="179388" indent="-179388">
              <a:lnSpc>
                <a:spcPct val="187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He-Flash at tip of RGB</a:t>
            </a:r>
          </a:p>
          <a:p>
            <a:pPr marL="179388" indent="-179388">
              <a:lnSpc>
                <a:spcPct val="187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HB star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0" descr="D:\working\SHIWAM\August\AR-385\AR385-online\06\jpg\Heber-f03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2578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iau87_3"/>
          <p:cNvPicPr>
            <a:picLocks noChangeAspect="1" noChangeArrowheads="1"/>
          </p:cNvPicPr>
          <p:nvPr/>
        </p:nvPicPr>
        <p:blipFill>
          <a:blip r:embed="rId2" cstate="print"/>
          <a:srcRect l="16762" t="27922" r="8382"/>
          <a:stretch>
            <a:fillRect/>
          </a:stretch>
        </p:blipFill>
        <p:spPr bwMode="auto">
          <a:xfrm rot="120000">
            <a:off x="-323850" y="-1898650"/>
            <a:ext cx="9874250" cy="7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725488" y="4941888"/>
            <a:ext cx="7734300" cy="1250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charset="0"/>
              </a:rPr>
              <a:t>IAU Colloquium 87 “Hydrogen Deficient Stars and Related Objects”</a:t>
            </a: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</a:rPr>
              <a:t>Mysore, India, 1985</a:t>
            </a:r>
          </a:p>
          <a:p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Arial" charset="0"/>
              </a:rPr>
              <a:t>Proceedings, 1986, eds. Hunger, </a:t>
            </a:r>
            <a:r>
              <a:rPr lang="en-US" sz="1600" dirty="0" err="1">
                <a:solidFill>
                  <a:srgbClr val="FFFF00"/>
                </a:solidFill>
                <a:latin typeface="Arial" charset="0"/>
              </a:rPr>
              <a:t>Schönberner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, N.K. </a:t>
            </a:r>
            <a:r>
              <a:rPr lang="en-US" sz="1600" dirty="0" err="1">
                <a:solidFill>
                  <a:srgbClr val="FFFF00"/>
                </a:solidFill>
                <a:latin typeface="Arial" charset="0"/>
              </a:rPr>
              <a:t>Rao</a:t>
            </a:r>
            <a:endParaRPr lang="en-US" sz="16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3" descr="D:\working\SHIWAM\August\AR-385\AR385-online\06\jpg\Heber-f06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487488"/>
            <a:ext cx="45053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Grafik 2" descr="spy.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6102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hteck 2"/>
          <p:cNvSpPr>
            <a:spLocks noChangeArrowheads="1"/>
          </p:cNvSpPr>
          <p:nvPr/>
        </p:nvSpPr>
        <p:spPr bwMode="auto">
          <a:xfrm>
            <a:off x="2971800" y="685800"/>
            <a:ext cx="3192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Sorting by N-abundance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05000" y="914400"/>
            <a:ext cx="6765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Publications </a:t>
            </a:r>
            <a:r>
              <a:rPr lang="de-DE" sz="3200" b="1" dirty="0" err="1" smtClean="0"/>
              <a:t>Lynas</a:t>
            </a:r>
            <a:r>
              <a:rPr lang="de-DE" sz="3200" b="1" dirty="0" smtClean="0"/>
              <a:t>-Gray, Heber et al.</a:t>
            </a:r>
          </a:p>
          <a:p>
            <a:pPr algn="ctr"/>
            <a:r>
              <a:rPr lang="de-DE" sz="3200" b="1" dirty="0" smtClean="0"/>
              <a:t>1982-1984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5800" y="2590800"/>
            <a:ext cx="383303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 </a:t>
            </a:r>
            <a:r>
              <a:rPr lang="de-DE" sz="2800" b="1" dirty="0" smtClean="0">
                <a:solidFill>
                  <a:schemeClr val="accent2"/>
                </a:solidFill>
              </a:rPr>
              <a:t>Extreme Helium </a:t>
            </a:r>
            <a:r>
              <a:rPr lang="de-DE" sz="2800" b="1" dirty="0" err="1" smtClean="0">
                <a:solidFill>
                  <a:schemeClr val="accent2"/>
                </a:solidFill>
              </a:rPr>
              <a:t>stars</a:t>
            </a:r>
            <a:r>
              <a:rPr lang="de-DE" sz="2800" b="1" dirty="0" smtClean="0">
                <a:solidFill>
                  <a:schemeClr val="accent2"/>
                </a:solidFill>
              </a:rPr>
              <a:t>: </a:t>
            </a:r>
          </a:p>
          <a:p>
            <a:r>
              <a:rPr lang="de-DE" dirty="0" smtClean="0"/>
              <a:t>4 </a:t>
            </a:r>
            <a:r>
              <a:rPr lang="de-DE" dirty="0" err="1" smtClean="0"/>
              <a:t>papers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smtClean="0"/>
              <a:t>- Phil</a:t>
            </a:r>
          </a:p>
          <a:p>
            <a:r>
              <a:rPr lang="de-DE" dirty="0" smtClean="0"/>
              <a:t>- Detlef</a:t>
            </a:r>
          </a:p>
          <a:p>
            <a:r>
              <a:rPr lang="de-DE" dirty="0" smtClean="0"/>
              <a:t>- Simon</a:t>
            </a:r>
          </a:p>
          <a:p>
            <a:r>
              <a:rPr lang="de-DE" dirty="0" smtClean="0"/>
              <a:t>&amp; John Drilling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00600" y="2590800"/>
            <a:ext cx="32592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2"/>
                </a:solidFill>
              </a:rPr>
              <a:t>Hot </a:t>
            </a:r>
            <a:r>
              <a:rPr lang="de-DE" sz="2800" b="1" dirty="0" err="1" smtClean="0">
                <a:solidFill>
                  <a:schemeClr val="accent2"/>
                </a:solidFill>
              </a:rPr>
              <a:t>subdwarf</a:t>
            </a:r>
            <a:r>
              <a:rPr lang="de-DE" sz="2800" b="1" dirty="0" smtClean="0">
                <a:solidFill>
                  <a:schemeClr val="accent2"/>
                </a:solidFill>
              </a:rPr>
              <a:t> </a:t>
            </a:r>
            <a:r>
              <a:rPr lang="de-DE" sz="2800" b="1" dirty="0" err="1" smtClean="0">
                <a:solidFill>
                  <a:schemeClr val="accent2"/>
                </a:solidFill>
              </a:rPr>
              <a:t>stars</a:t>
            </a:r>
            <a:r>
              <a:rPr lang="de-DE" sz="2800" b="1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paper</a:t>
            </a:r>
            <a:r>
              <a:rPr lang="de-DE" dirty="0" smtClean="0"/>
              <a:t> on AA Dor </a:t>
            </a:r>
            <a:r>
              <a:rPr lang="de-DE" dirty="0" err="1" smtClean="0"/>
              <a:t>with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Rolf</a:t>
            </a:r>
          </a:p>
          <a:p>
            <a:pPr>
              <a:buFontTx/>
              <a:buChar char="-"/>
            </a:pPr>
            <a:r>
              <a:rPr lang="de-DE" dirty="0" smtClean="0"/>
              <a:t> Klaas-Peter</a:t>
            </a:r>
            <a:endParaRPr lang="de-DE" dirty="0"/>
          </a:p>
        </p:txBody>
      </p:sp>
    </p:spTree>
    <p:controls>
      <p:control spid="26625" name="DefaultOcx" r:id="rId2" imgW="257040" imgH="304920"/>
      <p:control spid="26626" name="HTMLCheckbox1" r:id="rId3" imgW="257040" imgH="304920"/>
      <p:control spid="26627" name="HTMLCheckbox2" r:id="rId4" imgW="257040" imgH="304920"/>
      <p:control spid="26628" name="HTMLCheckbox3" r:id="rId5" imgW="25704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8" descr="D:\working\SHIWAM\August\AR-385\AR385-online\06\jpg\Heber-f01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43566"/>
            <a:ext cx="4419600" cy="50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feld 2"/>
          <p:cNvSpPr txBox="1">
            <a:spLocks noChangeArrowheads="1"/>
          </p:cNvSpPr>
          <p:nvPr/>
        </p:nvSpPr>
        <p:spPr bwMode="auto">
          <a:xfrm>
            <a:off x="1828800" y="381000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Hot </a:t>
            </a:r>
            <a:r>
              <a:rPr lang="de-DE" sz="2800" b="1" dirty="0" err="1"/>
              <a:t>Subdwarf</a:t>
            </a:r>
            <a:r>
              <a:rPr lang="de-DE" sz="2800" b="1" dirty="0"/>
              <a:t> Stars: </a:t>
            </a:r>
            <a:r>
              <a:rPr lang="de-DE" sz="2800" b="1" dirty="0" err="1"/>
              <a:t>sdB</a:t>
            </a:r>
            <a:r>
              <a:rPr lang="de-DE" sz="2800" b="1" dirty="0"/>
              <a:t> &amp; </a:t>
            </a:r>
            <a:r>
              <a:rPr lang="de-DE" sz="2800" b="1" dirty="0" err="1"/>
              <a:t>sdO</a:t>
            </a:r>
            <a:r>
              <a:rPr lang="de-DE" sz="2800" b="1" dirty="0"/>
              <a:t> </a:t>
            </a:r>
          </a:p>
          <a:p>
            <a:pPr algn="ctr"/>
            <a:r>
              <a:rPr lang="de-DE" sz="2800" b="1" dirty="0"/>
              <a:t>= Extreme Horizontal </a:t>
            </a:r>
            <a:r>
              <a:rPr lang="de-DE" sz="2800" b="1" dirty="0" err="1"/>
              <a:t>Branch</a:t>
            </a:r>
            <a:r>
              <a:rPr lang="de-DE" sz="2800" b="1" dirty="0"/>
              <a:t>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1" descr="D:\working\SHIWAM\August\AR-385\AR385-online\06\jpg\Heber-f14-c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60213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09600" y="2514600"/>
            <a:ext cx="169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Brown et al.</a:t>
            </a:r>
          </a:p>
          <a:p>
            <a:r>
              <a:rPr lang="de-DE" dirty="0" smtClean="0"/>
              <a:t>2008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2" descr="NGC_2808_H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8862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430713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feld 4"/>
          <p:cNvSpPr txBox="1">
            <a:spLocks noChangeArrowheads="1"/>
          </p:cNvSpPr>
          <p:nvPr/>
        </p:nvSpPr>
        <p:spPr bwMode="auto">
          <a:xfrm>
            <a:off x="2743200" y="990600"/>
            <a:ext cx="3174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 err="1"/>
              <a:t>Globular</a:t>
            </a:r>
            <a:r>
              <a:rPr lang="de-DE" sz="3200" b="1" dirty="0"/>
              <a:t> Cluster</a:t>
            </a:r>
          </a:p>
        </p:txBody>
      </p:sp>
      <p:sp>
        <p:nvSpPr>
          <p:cNvPr id="26629" name="Textfeld 5"/>
          <p:cNvSpPr txBox="1">
            <a:spLocks noChangeArrowheads="1"/>
          </p:cNvSpPr>
          <p:nvPr/>
        </p:nvSpPr>
        <p:spPr bwMode="auto">
          <a:xfrm>
            <a:off x="1143000" y="6172200"/>
            <a:ext cx="1693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Sosin et al. (2007)</a:t>
            </a:r>
          </a:p>
        </p:txBody>
      </p:sp>
      <p:sp>
        <p:nvSpPr>
          <p:cNvPr id="26630" name="Textfeld 6"/>
          <p:cNvSpPr txBox="1">
            <a:spLocks noChangeArrowheads="1"/>
          </p:cNvSpPr>
          <p:nvPr/>
        </p:nvSpPr>
        <p:spPr bwMode="auto">
          <a:xfrm>
            <a:off x="1219200" y="2286000"/>
            <a:ext cx="1304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NGC 2808</a:t>
            </a:r>
          </a:p>
        </p:txBody>
      </p:sp>
      <p:sp>
        <p:nvSpPr>
          <p:cNvPr id="26631" name="Textfeld 7"/>
          <p:cNvSpPr txBox="1">
            <a:spLocks noChangeArrowheads="1"/>
          </p:cNvSpPr>
          <p:nvPr/>
        </p:nvSpPr>
        <p:spPr bwMode="auto">
          <a:xfrm>
            <a:off x="5334000" y="6096000"/>
            <a:ext cx="1184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NASA/HST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Bildschirmpräsentation (4:3)</PresentationFormat>
  <Paragraphs>316</Paragraphs>
  <Slides>51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3" baseType="lpstr">
      <vt:lpstr>Default Design</vt:lpstr>
      <vt:lpstr>Equation</vt:lpstr>
      <vt:lpstr>Hot Subdwarf Stars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sdBs in binaries</vt:lpstr>
      <vt:lpstr>Folie 16</vt:lpstr>
      <vt:lpstr>Folie 17</vt:lpstr>
      <vt:lpstr>Folie 18</vt:lpstr>
      <vt:lpstr>Folie 19</vt:lpstr>
      <vt:lpstr>SN Ia Progenitors: double degenerates</vt:lpstr>
      <vt:lpstr>SN Ia Progenitors: double degenerates</vt:lpstr>
      <vt:lpstr>Radial velocities: He-sdO US 708 (Hirsch et al. 2005)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Qantitative NLTE spectral analyses  (Stroeer et al., 2007)</vt:lpstr>
      <vt:lpstr>Folie 33</vt:lpstr>
      <vt:lpstr>Binary Population Synthesis (BPS)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Double Degenerate Scenario</vt:lpstr>
      <vt:lpstr>sdB = Extreme HB stars</vt:lpstr>
      <vt:lpstr>Folie 48</vt:lpstr>
      <vt:lpstr>Folie 49</vt:lpstr>
      <vt:lpstr>Folie 50</vt:lpstr>
      <vt:lpstr>Folie 51</vt:lpstr>
    </vt:vector>
  </TitlesOfParts>
  <Company>TECHBOOKS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NAYAK</dc:creator>
  <cp:lastModifiedBy>Heber</cp:lastModifiedBy>
  <cp:revision>134</cp:revision>
  <dcterms:created xsi:type="dcterms:W3CDTF">2006-02-24T13:45:53Z</dcterms:created>
  <dcterms:modified xsi:type="dcterms:W3CDTF">2010-07-16T10:43:20Z</dcterms:modified>
</cp:coreProperties>
</file>