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4" r:id="rId1"/>
  </p:sldMasterIdLst>
  <p:notesMasterIdLst>
    <p:notesMasterId r:id="rId75"/>
  </p:notesMasterIdLst>
  <p:handoutMasterIdLst>
    <p:handoutMasterId r:id="rId76"/>
  </p:handoutMasterIdLst>
  <p:sldIdLst>
    <p:sldId id="339" r:id="rId2"/>
    <p:sldId id="371" r:id="rId3"/>
    <p:sldId id="256" r:id="rId4"/>
    <p:sldId id="313" r:id="rId5"/>
    <p:sldId id="292" r:id="rId6"/>
    <p:sldId id="257" r:id="rId7"/>
    <p:sldId id="315" r:id="rId8"/>
    <p:sldId id="340" r:id="rId9"/>
    <p:sldId id="341" r:id="rId10"/>
    <p:sldId id="342" r:id="rId11"/>
    <p:sldId id="323" r:id="rId12"/>
    <p:sldId id="324" r:id="rId13"/>
    <p:sldId id="390" r:id="rId14"/>
    <p:sldId id="312" r:id="rId15"/>
    <p:sldId id="344" r:id="rId16"/>
    <p:sldId id="395" r:id="rId17"/>
    <p:sldId id="391" r:id="rId18"/>
    <p:sldId id="263" r:id="rId19"/>
    <p:sldId id="316" r:id="rId20"/>
    <p:sldId id="330" r:id="rId21"/>
    <p:sldId id="345" r:id="rId22"/>
    <p:sldId id="357" r:id="rId23"/>
    <p:sldId id="381" r:id="rId24"/>
    <p:sldId id="382" r:id="rId25"/>
    <p:sldId id="383" r:id="rId26"/>
    <p:sldId id="384" r:id="rId27"/>
    <p:sldId id="307" r:id="rId28"/>
    <p:sldId id="376" r:id="rId29"/>
    <p:sldId id="377" r:id="rId30"/>
    <p:sldId id="379" r:id="rId31"/>
    <p:sldId id="385" r:id="rId32"/>
    <p:sldId id="308" r:id="rId33"/>
    <p:sldId id="396" r:id="rId34"/>
    <p:sldId id="362" r:id="rId35"/>
    <p:sldId id="363" r:id="rId36"/>
    <p:sldId id="333" r:id="rId37"/>
    <p:sldId id="400" r:id="rId38"/>
    <p:sldId id="267" r:id="rId39"/>
    <p:sldId id="352" r:id="rId40"/>
    <p:sldId id="358" r:id="rId41"/>
    <p:sldId id="405" r:id="rId42"/>
    <p:sldId id="359" r:id="rId43"/>
    <p:sldId id="353" r:id="rId44"/>
    <p:sldId id="354" r:id="rId45"/>
    <p:sldId id="361" r:id="rId46"/>
    <p:sldId id="360" r:id="rId47"/>
    <p:sldId id="304" r:id="rId48"/>
    <p:sldId id="356" r:id="rId49"/>
    <p:sldId id="309" r:id="rId50"/>
    <p:sldId id="310" r:id="rId51"/>
    <p:sldId id="274" r:id="rId52"/>
    <p:sldId id="299" r:id="rId53"/>
    <p:sldId id="397" r:id="rId54"/>
    <p:sldId id="403" r:id="rId55"/>
    <p:sldId id="404" r:id="rId56"/>
    <p:sldId id="364" r:id="rId57"/>
    <p:sldId id="365" r:id="rId58"/>
    <p:sldId id="402" r:id="rId59"/>
    <p:sldId id="366" r:id="rId60"/>
    <p:sldId id="369" r:id="rId61"/>
    <p:sldId id="370" r:id="rId62"/>
    <p:sldId id="372" r:id="rId63"/>
    <p:sldId id="386" r:id="rId64"/>
    <p:sldId id="387" r:id="rId65"/>
    <p:sldId id="388" r:id="rId66"/>
    <p:sldId id="406" r:id="rId67"/>
    <p:sldId id="407" r:id="rId68"/>
    <p:sldId id="408" r:id="rId69"/>
    <p:sldId id="409" r:id="rId70"/>
    <p:sldId id="410" r:id="rId71"/>
    <p:sldId id="411" r:id="rId72"/>
    <p:sldId id="412" r:id="rId73"/>
    <p:sldId id="389" r:id="rId74"/>
  </p:sldIdLst>
  <p:sldSz cx="9144000" cy="6858000" type="screen4x3"/>
  <p:notesSz cx="6794500" cy="99314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0099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460" y="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67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94F4673C-7C93-40F5-B7D7-13854FE166F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486" cy="496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230" tIns="44115" rIns="88230" bIns="44115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anose="020F0502020204030204" pitchFamily="34" charset="0"/>
              </a:defRPr>
            </a:lvl1pPr>
          </a:lstStyle>
          <a:p>
            <a:endParaRPr lang="de-DE" altLang="de-DE"/>
          </a:p>
        </p:txBody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A548BF61-4E3B-49D2-A369-B4DBC03266D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496" y="0"/>
            <a:ext cx="2944486" cy="496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230" tIns="44115" rIns="88230" bIns="4411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A7488AFE-F2C0-46D1-81AB-3DC69645EAD7}" type="datetimeFigureOut">
              <a:rPr lang="de-DE" altLang="de-DE"/>
              <a:pPr/>
              <a:t>30.11.2022</a:t>
            </a:fld>
            <a:endParaRPr lang="de-DE" altLang="de-DE"/>
          </a:p>
        </p:txBody>
      </p:sp>
      <p:sp>
        <p:nvSpPr>
          <p:cNvPr id="87044" name="Rectangle 4">
            <a:extLst>
              <a:ext uri="{FF2B5EF4-FFF2-40B4-BE49-F238E27FC236}">
                <a16:creationId xmlns:a16="http://schemas.microsoft.com/office/drawing/2014/main" id="{967B6132-2419-4671-A309-F7BB93318FFE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3829"/>
            <a:ext cx="2944486" cy="496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230" tIns="44115" rIns="88230" bIns="44115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anose="020F0502020204030204" pitchFamily="34" charset="0"/>
              </a:defRPr>
            </a:lvl1pPr>
          </a:lstStyle>
          <a:p>
            <a:endParaRPr lang="de-DE" altLang="de-DE"/>
          </a:p>
        </p:txBody>
      </p:sp>
      <p:sp>
        <p:nvSpPr>
          <p:cNvPr id="87045" name="Rectangle 5">
            <a:extLst>
              <a:ext uri="{FF2B5EF4-FFF2-40B4-BE49-F238E27FC236}">
                <a16:creationId xmlns:a16="http://schemas.microsoft.com/office/drawing/2014/main" id="{6E32D9C0-3047-4305-B573-C6EA89B5F449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496" y="9433829"/>
            <a:ext cx="2944486" cy="496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230" tIns="44115" rIns="88230" bIns="4411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CD0D8B86-1E1F-43B9-8BB9-ABF63C359F2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8396B93F-D16A-4DAB-A69D-67B5BFAC06F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486" cy="496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230" tIns="44115" rIns="88230" bIns="44115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anose="020F0502020204030204" pitchFamily="34" charset="0"/>
              </a:defRPr>
            </a:lvl1pPr>
          </a:lstStyle>
          <a:p>
            <a:endParaRPr lang="de-DE" altLang="de-DE"/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924554BB-9F83-4282-98E0-2E2E50D9833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8496" y="0"/>
            <a:ext cx="2944486" cy="496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230" tIns="44115" rIns="88230" bIns="4411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509A8391-57F9-49F7-8607-3B21C85AFDF0}" type="datetimeFigureOut">
              <a:rPr lang="de-DE" altLang="de-DE"/>
              <a:pPr/>
              <a:t>30.11.2022</a:t>
            </a:fld>
            <a:endParaRPr lang="de-DE" altLang="de-DE"/>
          </a:p>
        </p:txBody>
      </p:sp>
      <p:sp>
        <p:nvSpPr>
          <p:cNvPr id="57348" name="Rectangle 4">
            <a:extLst>
              <a:ext uri="{FF2B5EF4-FFF2-40B4-BE49-F238E27FC236}">
                <a16:creationId xmlns:a16="http://schemas.microsoft.com/office/drawing/2014/main" id="{EB0C0DB1-A723-4489-B755-3C6AD1A8928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6125"/>
            <a:ext cx="4960938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7349" name="Rectangle 5">
            <a:extLst>
              <a:ext uri="{FF2B5EF4-FFF2-40B4-BE49-F238E27FC236}">
                <a16:creationId xmlns:a16="http://schemas.microsoft.com/office/drawing/2014/main" id="{26B73EEC-6AE1-4A22-9C8E-560BA2FD03B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147" y="4716914"/>
            <a:ext cx="5436208" cy="4468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230" tIns="44115" rIns="88230" bIns="441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57350" name="Rectangle 6">
            <a:extLst>
              <a:ext uri="{FF2B5EF4-FFF2-40B4-BE49-F238E27FC236}">
                <a16:creationId xmlns:a16="http://schemas.microsoft.com/office/drawing/2014/main" id="{31CDAFBB-E093-4DCB-9256-1F8AD4C143D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3829"/>
            <a:ext cx="2944486" cy="496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230" tIns="44115" rIns="88230" bIns="44115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anose="020F0502020204030204" pitchFamily="34" charset="0"/>
              </a:defRPr>
            </a:lvl1pPr>
          </a:lstStyle>
          <a:p>
            <a:endParaRPr lang="de-DE" altLang="de-DE"/>
          </a:p>
        </p:txBody>
      </p:sp>
      <p:sp>
        <p:nvSpPr>
          <p:cNvPr id="57351" name="Rectangle 7">
            <a:extLst>
              <a:ext uri="{FF2B5EF4-FFF2-40B4-BE49-F238E27FC236}">
                <a16:creationId xmlns:a16="http://schemas.microsoft.com/office/drawing/2014/main" id="{B7F78190-26F9-45BF-85CC-E52DEC6660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496" y="9433829"/>
            <a:ext cx="2944486" cy="496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230" tIns="44115" rIns="88230" bIns="4411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23207FD0-29E5-4152-85FB-697528F456C4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>
              <a:ext uri="{FF2B5EF4-FFF2-40B4-BE49-F238E27FC236}">
                <a16:creationId xmlns:a16="http://schemas.microsoft.com/office/drawing/2014/main" id="{1287C6E4-DDD3-4145-955B-DA45C12E65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7713"/>
            <a:ext cx="4959350" cy="3719512"/>
          </a:xfrm>
          <a:ln/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386A6E76-75AA-4339-B0C1-F48E9ADD45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147" y="4716914"/>
            <a:ext cx="5436208" cy="4467358"/>
          </a:xfrm>
        </p:spPr>
        <p:txBody>
          <a:bodyPr/>
          <a:lstStyle/>
          <a:p>
            <a:endParaRPr lang="en-US" alt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>
            <a:extLst>
              <a:ext uri="{FF2B5EF4-FFF2-40B4-BE49-F238E27FC236}">
                <a16:creationId xmlns:a16="http://schemas.microsoft.com/office/drawing/2014/main" id="{ED92BB37-CCBF-4EEA-A802-6F9FF080E8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>
            <a:extLst>
              <a:ext uri="{FF2B5EF4-FFF2-40B4-BE49-F238E27FC236}">
                <a16:creationId xmlns:a16="http://schemas.microsoft.com/office/drawing/2014/main" id="{E4DE9005-1884-4D22-8F64-71F880A8B4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>
            <a:extLst>
              <a:ext uri="{FF2B5EF4-FFF2-40B4-BE49-F238E27FC236}">
                <a16:creationId xmlns:a16="http://schemas.microsoft.com/office/drawing/2014/main" id="{E63EDEE9-5C54-48B5-90F1-18DFCA222A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7713"/>
            <a:ext cx="4959350" cy="3719512"/>
          </a:xfrm>
          <a:ln/>
        </p:spPr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867191BB-1E8B-41A7-96E3-FC8633D8C8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147" y="4716914"/>
            <a:ext cx="5436208" cy="4467358"/>
          </a:xfrm>
        </p:spPr>
        <p:txBody>
          <a:bodyPr/>
          <a:lstStyle/>
          <a:p>
            <a:endParaRPr lang="en-US" alt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>
            <a:extLst>
              <a:ext uri="{FF2B5EF4-FFF2-40B4-BE49-F238E27FC236}">
                <a16:creationId xmlns:a16="http://schemas.microsoft.com/office/drawing/2014/main" id="{2A74BB67-FE03-4C2F-81B6-D1000F3464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7713"/>
            <a:ext cx="4959350" cy="3719512"/>
          </a:xfrm>
          <a:ln/>
        </p:spPr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C9DAC86C-E7D3-4D61-87FD-02CBF806A6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147" y="4716914"/>
            <a:ext cx="5436208" cy="4467358"/>
          </a:xfrm>
        </p:spPr>
        <p:txBody>
          <a:bodyPr/>
          <a:lstStyle/>
          <a:p>
            <a:endParaRPr lang="en-US" alt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DDC62B82-B1B0-4307-BBFB-9170BD2FAA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49300"/>
            <a:ext cx="4954588" cy="3716338"/>
          </a:xfrm>
          <a:ln/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8546B0D0-008A-493D-B283-ABAE527926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147" y="4716915"/>
            <a:ext cx="5436208" cy="4465818"/>
          </a:xfrm>
        </p:spPr>
        <p:txBody>
          <a:bodyPr/>
          <a:lstStyle/>
          <a:p>
            <a:endParaRPr lang="en-US" alt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>
            <a:extLst>
              <a:ext uri="{FF2B5EF4-FFF2-40B4-BE49-F238E27FC236}">
                <a16:creationId xmlns:a16="http://schemas.microsoft.com/office/drawing/2014/main" id="{3C36CC45-B742-4E22-B701-2383A65743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49300"/>
            <a:ext cx="4954588" cy="3716338"/>
          </a:xfrm>
          <a:ln/>
        </p:spPr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B5840BEE-15FE-4868-83FE-745864CCCD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147" y="4716915"/>
            <a:ext cx="5436208" cy="4465818"/>
          </a:xfrm>
        </p:spPr>
        <p:txBody>
          <a:bodyPr/>
          <a:lstStyle/>
          <a:p>
            <a:endParaRPr lang="en-US" alt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CBCD4541-51EC-4F2F-B995-0A99B10721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B2EC07A8-DBA4-4EED-8A79-8333C6B026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CBCD4541-51EC-4F2F-B995-0A99B10721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B2EC07A8-DBA4-4EED-8A79-8333C6B026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768860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Folienbildplatzhalter 1">
            <a:extLst>
              <a:ext uri="{FF2B5EF4-FFF2-40B4-BE49-F238E27FC236}">
                <a16:creationId xmlns:a16="http://schemas.microsoft.com/office/drawing/2014/main" id="{CBA31B9D-5C16-4ED6-97C0-9831257B43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6675" name="Notizenplatzhalter 2">
            <a:extLst>
              <a:ext uri="{FF2B5EF4-FFF2-40B4-BE49-F238E27FC236}">
                <a16:creationId xmlns:a16="http://schemas.microsoft.com/office/drawing/2014/main" id="{96541D8E-655B-4F05-B908-5A8D5B6A40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95564" tIns="47783" rIns="95564" bIns="47783"/>
          <a:lstStyle/>
          <a:p>
            <a:pPr>
              <a:spcBef>
                <a:spcPct val="0"/>
              </a:spcBef>
            </a:pPr>
            <a:endParaRPr lang="en-US" altLang="de-DE"/>
          </a:p>
        </p:txBody>
      </p:sp>
      <p:sp>
        <p:nvSpPr>
          <p:cNvPr id="156676" name="Foliennummernplatzhalter 3">
            <a:extLst>
              <a:ext uri="{FF2B5EF4-FFF2-40B4-BE49-F238E27FC236}">
                <a16:creationId xmlns:a16="http://schemas.microsoft.com/office/drawing/2014/main" id="{BE6873B7-E255-4983-85F5-1E2B28031CF0}"/>
              </a:ext>
            </a:extLst>
          </p:cNvPr>
          <p:cNvSpPr txBox="1">
            <a:spLocks noGrp="1"/>
          </p:cNvSpPr>
          <p:nvPr/>
        </p:nvSpPr>
        <p:spPr bwMode="auto">
          <a:xfrm>
            <a:off x="3848496" y="9433829"/>
            <a:ext cx="2944486" cy="49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64" tIns="47783" rIns="95564" bIns="47783" anchor="b"/>
          <a:lstStyle>
            <a:lvl1pPr defTabSz="990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4863" indent="-309563" defTabSz="990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38250" indent="-247650" defTabSz="990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733550" indent="-247650" defTabSz="990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228850" indent="-247650" defTabSz="990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86050" indent="-247650"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43250" indent="-247650"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00450" indent="-247650"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57650" indent="-247650"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fld id="{6628FDEB-C9EA-4582-A95A-4C45FE77EFEC}" type="slidenum">
              <a:rPr lang="de-DE" altLang="de-DE" sz="1300"/>
              <a:pPr algn="r"/>
              <a:t>56</a:t>
            </a:fld>
            <a:endParaRPr lang="de-DE" altLang="de-DE" sz="13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>
              <a:ext uri="{FF2B5EF4-FFF2-40B4-BE49-F238E27FC236}">
                <a16:creationId xmlns:a16="http://schemas.microsoft.com/office/drawing/2014/main" id="{1287C6E4-DDD3-4145-955B-DA45C12E65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7713"/>
            <a:ext cx="4959350" cy="3719512"/>
          </a:xfrm>
          <a:ln/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386A6E76-75AA-4339-B0C1-F48E9ADD45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147" y="4716914"/>
            <a:ext cx="5436208" cy="4467358"/>
          </a:xfrm>
        </p:spPr>
        <p:txBody>
          <a:bodyPr/>
          <a:lstStyle/>
          <a:p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421579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613690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">
            <a:extLst>
              <a:ext uri="{FF2B5EF4-FFF2-40B4-BE49-F238E27FC236}">
                <a16:creationId xmlns:a16="http://schemas.microsoft.com/office/drawing/2014/main" id="{1F33EEB9-26E8-4F6A-9475-08622CBE7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34150"/>
            <a:ext cx="9144000" cy="338138"/>
          </a:xfrm>
          <a:prstGeom prst="rect">
            <a:avLst/>
          </a:prstGeom>
          <a:solidFill>
            <a:srgbClr val="376092"/>
          </a:solidFill>
          <a:ln w="6350" algn="ctr">
            <a:solidFill>
              <a:srgbClr val="376092"/>
            </a:solidFill>
            <a:miter lim="800000"/>
            <a:headEnd/>
            <a:tailEnd/>
          </a:ln>
        </p:spPr>
        <p:txBody>
          <a:bodyPr anchor="ctr"/>
          <a:lstStyle>
            <a:lvl1pPr defTabSz="4572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de-DE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D93843E-D396-4328-A7CE-F5A0E2D3AA2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620713"/>
          </a:xfrm>
          <a:prstGeom prst="rect">
            <a:avLst/>
          </a:prstGeom>
          <a:solidFill>
            <a:srgbClr val="376092"/>
          </a:solidFill>
          <a:ln w="9525" algn="ctr">
            <a:solidFill>
              <a:srgbClr val="376092"/>
            </a:solidFill>
            <a:miter lim="800000"/>
            <a:headEnd/>
            <a:tailEnd/>
          </a:ln>
        </p:spPr>
        <p:txBody>
          <a:bodyPr anchor="ctr"/>
          <a:lstStyle>
            <a:lvl1pPr defTabSz="4572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de-DE" sz="2400" dirty="0">
                <a:solidFill>
                  <a:srgbClr val="FFFFFF"/>
                </a:solidFill>
                <a:latin typeface="Calibri" panose="020F0502020204030204" pitchFamily="34" charset="0"/>
              </a:rPr>
              <a:t>CHAPTER 7: </a:t>
            </a:r>
            <a:r>
              <a:rPr lang="en-US" altLang="de-DE" sz="2400" i="1" dirty="0">
                <a:solidFill>
                  <a:srgbClr val="FFFFFF"/>
                </a:solidFill>
                <a:latin typeface="Calibri" panose="020F0502020204030204" pitchFamily="34" charset="0"/>
              </a:rPr>
              <a:t>Stellar Evolution</a:t>
            </a:r>
          </a:p>
        </p:txBody>
      </p:sp>
      <p:sp>
        <p:nvSpPr>
          <p:cNvPr id="1028" name="TextBox 6">
            <a:extLst>
              <a:ext uri="{FF2B5EF4-FFF2-40B4-BE49-F238E27FC236}">
                <a16:creationId xmlns:a16="http://schemas.microsoft.com/office/drawing/2014/main" id="{688C53CF-C8C6-4B34-93C1-474A5A7830F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4925" y="6516688"/>
            <a:ext cx="9214638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4572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de-DE" sz="1800" dirty="0">
                <a:solidFill>
                  <a:srgbClr val="FFFFFF"/>
                </a:solidFill>
                <a:latin typeface="Calibri" panose="020F0502020204030204" pitchFamily="34" charset="0"/>
              </a:rPr>
              <a:t>   Introduction Astronomy &amp; Astrophysics                  WS22/23               </a:t>
            </a:r>
            <a:r>
              <a:rPr lang="en-US" altLang="de-DE" sz="1800" dirty="0" err="1">
                <a:solidFill>
                  <a:srgbClr val="FFFFFF"/>
                </a:solidFill>
                <a:latin typeface="Calibri" panose="020F0502020204030204" pitchFamily="34" charset="0"/>
              </a:rPr>
              <a:t>Stelzer</a:t>
            </a:r>
            <a:r>
              <a:rPr lang="en-US" altLang="de-DE" sz="1800" dirty="0">
                <a:solidFill>
                  <a:srgbClr val="FFFFFF"/>
                </a:solidFill>
                <a:latin typeface="Calibri" panose="020F0502020204030204" pitchFamily="34" charset="0"/>
              </a:rPr>
              <a:t> &amp; Werner             </a:t>
            </a:r>
            <a:fld id="{1A87AC7F-150C-4087-B879-D482D7EB9CBA}" type="slidenum">
              <a:rPr lang="en-US" altLang="de-DE" sz="1600" smtClean="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defRPr/>
              </a:pPr>
              <a:t>‹Nr.›</a:t>
            </a:fld>
            <a:endParaRPr lang="en-US" altLang="de-DE" sz="16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520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transition>
    <p:zoom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00C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CC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CC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CC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CC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0000CC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0000CC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0000CC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0000CC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wmf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wmf"/><Relationship Id="rId5" Type="http://schemas.openxmlformats.org/officeDocument/2006/relationships/image" Target="../media/image8.png"/><Relationship Id="rId4" Type="http://schemas.openxmlformats.org/officeDocument/2006/relationships/image" Target="../media/image7.w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9" name="Picture 7" descr="http://annesastronomynews.com/wp-content/uploads/2012/02/NGC-2818-is-a-planetary-nebula-10400-light-years-away-in-Pyxis.-It-consists-largely-of-glowing-gases-from-the-stars-outer-layers.-The-remnants-of-its-core-will-remain-as-a-white-dwarf.jpg">
            <a:extLst>
              <a:ext uri="{FF2B5EF4-FFF2-40B4-BE49-F238E27FC236}">
                <a16:creationId xmlns:a16="http://schemas.microsoft.com/office/drawing/2014/main" id="{1F5C4C66-AE8F-426D-BB16-D1E6E3987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571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http://lithops.as.arizona.edu/~jill/EPO/Posters/PlanetaryNebula/pnepic.gif">
            <a:extLst>
              <a:ext uri="{FF2B5EF4-FFF2-40B4-BE49-F238E27FC236}">
                <a16:creationId xmlns:a16="http://schemas.microsoft.com/office/drawing/2014/main" id="{9996250F-1852-4D5B-A178-577F439EB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9" y="640138"/>
            <a:ext cx="7849244" cy="589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2">
            <a:extLst>
              <a:ext uri="{FF2B5EF4-FFF2-40B4-BE49-F238E27FC236}">
                <a16:creationId xmlns:a16="http://schemas.microsoft.com/office/drawing/2014/main" id="{EE635F37-CFC8-448F-B7E4-DC4386BA8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0" y="620713"/>
            <a:ext cx="84629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/>
              <a:t>At “birth“, WDs are very hot, T</a:t>
            </a:r>
            <a:r>
              <a:rPr lang="en-US" altLang="de-DE" baseline="-25000"/>
              <a:t>eff</a:t>
            </a:r>
            <a:r>
              <a:rPr lang="en-US" altLang="de-DE"/>
              <a:t> &gt; 100 000 K. Record holder for a decade:</a:t>
            </a:r>
          </a:p>
          <a:p>
            <a:r>
              <a:rPr lang="en-US" altLang="de-DE">
                <a:solidFill>
                  <a:srgbClr val="FF0000"/>
                </a:solidFill>
              </a:rPr>
              <a:t>H1504+65, T</a:t>
            </a:r>
            <a:r>
              <a:rPr lang="en-US" altLang="de-DE" baseline="-25000">
                <a:solidFill>
                  <a:srgbClr val="FF0000"/>
                </a:solidFill>
              </a:rPr>
              <a:t>eff</a:t>
            </a:r>
            <a:r>
              <a:rPr lang="en-US" altLang="de-DE">
                <a:solidFill>
                  <a:srgbClr val="FF0000"/>
                </a:solidFill>
              </a:rPr>
              <a:t> = 200 000 K</a:t>
            </a:r>
            <a:endParaRPr lang="en-US" altLang="de-DE"/>
          </a:p>
        </p:txBody>
      </p:sp>
      <p:pic>
        <p:nvPicPr>
          <p:cNvPr id="96259" name="Picture 3" descr="H1504_Guinness">
            <a:extLst>
              <a:ext uri="{FF2B5EF4-FFF2-40B4-BE49-F238E27FC236}">
                <a16:creationId xmlns:a16="http://schemas.microsoft.com/office/drawing/2014/main" id="{E47158C0-1A84-439B-ACD0-5E0441790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341438"/>
            <a:ext cx="3308350" cy="496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60" name="Text Box 4">
            <a:extLst>
              <a:ext uri="{FF2B5EF4-FFF2-40B4-BE49-F238E27FC236}">
                <a16:creationId xmlns:a16="http://schemas.microsoft.com/office/drawing/2014/main" id="{0EE74E3C-B371-4020-BD75-F30B0D2BA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6050" y="5511800"/>
            <a:ext cx="749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dirty="0">
                <a:solidFill>
                  <a:schemeClr val="accent2"/>
                </a:solidFill>
              </a:rPr>
              <a:t>2004</a:t>
            </a:r>
          </a:p>
        </p:txBody>
      </p:sp>
      <p:pic>
        <p:nvPicPr>
          <p:cNvPr id="96262" name="Picture 6" descr="https://upload.wikimedia.org/wikipedia/commons/9/92/Guinness.jpg">
            <a:extLst>
              <a:ext uri="{FF2B5EF4-FFF2-40B4-BE49-F238E27FC236}">
                <a16:creationId xmlns:a16="http://schemas.microsoft.com/office/drawing/2014/main" id="{98243E6C-970A-4096-9356-FBA11B2DE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1341438"/>
            <a:ext cx="1725613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>
            <a:extLst>
              <a:ext uri="{FF2B5EF4-FFF2-40B4-BE49-F238E27FC236}">
                <a16:creationId xmlns:a16="http://schemas.microsoft.com/office/drawing/2014/main" id="{549D503A-45D2-43C7-835E-88F86BB61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6813" y="655638"/>
            <a:ext cx="6635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dirty="0">
                <a:solidFill>
                  <a:schemeClr val="accent2"/>
                </a:solidFill>
              </a:rPr>
              <a:t>Current record holder:  </a:t>
            </a:r>
            <a:r>
              <a:rPr lang="en-US" altLang="de-DE" dirty="0">
                <a:solidFill>
                  <a:srgbClr val="FF0000"/>
                </a:solidFill>
              </a:rPr>
              <a:t>RXJ0439.8-6809, </a:t>
            </a:r>
            <a:r>
              <a:rPr lang="en-US" altLang="de-DE" dirty="0" err="1">
                <a:solidFill>
                  <a:srgbClr val="FF0000"/>
                </a:solidFill>
              </a:rPr>
              <a:t>T</a:t>
            </a:r>
            <a:r>
              <a:rPr lang="en-US" altLang="de-DE" baseline="-25000" dirty="0" err="1">
                <a:solidFill>
                  <a:srgbClr val="FF0000"/>
                </a:solidFill>
              </a:rPr>
              <a:t>eff</a:t>
            </a:r>
            <a:r>
              <a:rPr lang="en-US" altLang="de-DE" dirty="0">
                <a:solidFill>
                  <a:srgbClr val="FF0000"/>
                </a:solidFill>
              </a:rPr>
              <a:t> = 250 000 K</a:t>
            </a:r>
          </a:p>
        </p:txBody>
      </p:sp>
      <p:pic>
        <p:nvPicPr>
          <p:cNvPr id="97283" name="Picture 3">
            <a:extLst>
              <a:ext uri="{FF2B5EF4-FFF2-40B4-BE49-F238E27FC236}">
                <a16:creationId xmlns:a16="http://schemas.microsoft.com/office/drawing/2014/main" id="{4B6CD4F1-8A70-410B-8464-7271F106F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052513"/>
            <a:ext cx="6337300" cy="534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7284" name="Rectangle 4">
            <a:extLst>
              <a:ext uri="{FF2B5EF4-FFF2-40B4-BE49-F238E27FC236}">
                <a16:creationId xmlns:a16="http://schemas.microsoft.com/office/drawing/2014/main" id="{88BB2FD0-B6A0-45C5-BEA8-EC3FCEE239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4797425"/>
            <a:ext cx="4824413" cy="43180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97285" name="Picture 5">
            <a:extLst>
              <a:ext uri="{FF2B5EF4-FFF2-40B4-BE49-F238E27FC236}">
                <a16:creationId xmlns:a16="http://schemas.microsoft.com/office/drawing/2014/main" id="{28D87FF9-DF58-4010-9E55-5F689453E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716338"/>
            <a:ext cx="1963737" cy="195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7286" name="Text Box 6">
            <a:extLst>
              <a:ext uri="{FF2B5EF4-FFF2-40B4-BE49-F238E27FC236}">
                <a16:creationId xmlns:a16="http://schemas.microsoft.com/office/drawing/2014/main" id="{B9B998C5-3C2B-4024-8C6A-30CD79782D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5661025"/>
            <a:ext cx="1881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200"/>
              <a:t>Identification: </a:t>
            </a:r>
          </a:p>
          <a:p>
            <a:r>
              <a:rPr lang="de-DE" altLang="de-DE" sz="1200"/>
              <a:t>van Teeseling et al. 1996</a:t>
            </a:r>
          </a:p>
        </p:txBody>
      </p:sp>
      <p:sp>
        <p:nvSpPr>
          <p:cNvPr id="97287" name="Line 7">
            <a:extLst>
              <a:ext uri="{FF2B5EF4-FFF2-40B4-BE49-F238E27FC236}">
                <a16:creationId xmlns:a16="http://schemas.microsoft.com/office/drawing/2014/main" id="{F463CDF3-84A2-471B-BA67-6537087601A6}"/>
              </a:ext>
            </a:extLst>
          </p:cNvPr>
          <p:cNvSpPr>
            <a:spLocks noChangeShapeType="1"/>
          </p:cNvSpPr>
          <p:nvPr/>
        </p:nvSpPr>
        <p:spPr bwMode="auto">
          <a:xfrm>
            <a:off x="684213" y="1052513"/>
            <a:ext cx="7775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91" name="Picture 7">
            <a:extLst>
              <a:ext uri="{FF2B5EF4-FFF2-40B4-BE49-F238E27FC236}">
                <a16:creationId xmlns:a16="http://schemas.microsoft.com/office/drawing/2014/main" id="{1DEDAFED-6DDC-4A93-855B-F5AA6F603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20713"/>
            <a:ext cx="7993063" cy="58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RD">
            <a:extLst>
              <a:ext uri="{FF2B5EF4-FFF2-40B4-BE49-F238E27FC236}">
                <a16:creationId xmlns:a16="http://schemas.microsoft.com/office/drawing/2014/main" id="{87F468CC-2C5B-4B9B-BB31-43955AA4B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96" b="35791"/>
          <a:stretch>
            <a:fillRect/>
          </a:stretch>
        </p:blipFill>
        <p:spPr bwMode="auto">
          <a:xfrm>
            <a:off x="468313" y="981075"/>
            <a:ext cx="8208962" cy="491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 Box 3">
            <a:extLst>
              <a:ext uri="{FF2B5EF4-FFF2-40B4-BE49-F238E27FC236}">
                <a16:creationId xmlns:a16="http://schemas.microsoft.com/office/drawing/2014/main" id="{14A3CB58-78D2-4B31-86C9-9B05708D2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588" y="5842000"/>
            <a:ext cx="7140575" cy="61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800">
                <a:solidFill>
                  <a:schemeClr val="accent2"/>
                </a:solidFill>
              </a:rPr>
              <a:t>Evolutionary tracks for a 2 M</a:t>
            </a:r>
            <a:r>
              <a:rPr lang="en-US" altLang="de-DE" sz="1800" baseline="-25000">
                <a:solidFill>
                  <a:schemeClr val="accent2"/>
                </a:solidFill>
                <a:sym typeface="Wingdings" panose="05000000000000000000" pitchFamily="2" charset="2"/>
              </a:rPr>
              <a:t></a:t>
            </a:r>
            <a:r>
              <a:rPr lang="en-US" altLang="de-DE" sz="1800">
                <a:solidFill>
                  <a:schemeClr val="accent2"/>
                </a:solidFill>
                <a:sym typeface="Wingdings" panose="05000000000000000000" pitchFamily="2" charset="2"/>
              </a:rPr>
              <a:t> star. Born-again track offset for clarity.</a:t>
            </a:r>
          </a:p>
          <a:p>
            <a:r>
              <a:rPr lang="en-US" altLang="de-DE" sz="1600">
                <a:sym typeface="Wingdings" panose="05000000000000000000" pitchFamily="2" charset="2"/>
              </a:rPr>
              <a:t>(Werner &amp; Herwig 2006)</a:t>
            </a:r>
          </a:p>
        </p:txBody>
      </p:sp>
      <p:sp>
        <p:nvSpPr>
          <p:cNvPr id="75780" name="Line 4">
            <a:extLst>
              <a:ext uri="{FF2B5EF4-FFF2-40B4-BE49-F238E27FC236}">
                <a16:creationId xmlns:a16="http://schemas.microsoft.com/office/drawing/2014/main" id="{168BD51E-AC5A-4356-BA5C-2B79065EEC9B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4149725"/>
            <a:ext cx="431800" cy="358775"/>
          </a:xfrm>
          <a:prstGeom prst="line">
            <a:avLst/>
          </a:prstGeom>
          <a:noFill/>
          <a:ln w="5080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75781" name="Line 5">
            <a:extLst>
              <a:ext uri="{FF2B5EF4-FFF2-40B4-BE49-F238E27FC236}">
                <a16:creationId xmlns:a16="http://schemas.microsoft.com/office/drawing/2014/main" id="{901E3EB4-58EC-4659-9DC1-B89C0B030F0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563938" y="3213100"/>
            <a:ext cx="287337" cy="574675"/>
          </a:xfrm>
          <a:prstGeom prst="line">
            <a:avLst/>
          </a:prstGeom>
          <a:noFill/>
          <a:ln w="5080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DE"/>
          </a:p>
        </p:txBody>
      </p:sp>
      <p:sp>
        <p:nvSpPr>
          <p:cNvPr id="75782" name="Text Box 6">
            <a:extLst>
              <a:ext uri="{FF2B5EF4-FFF2-40B4-BE49-F238E27FC236}">
                <a16:creationId xmlns:a16="http://schemas.microsoft.com/office/drawing/2014/main" id="{45A51E7A-15E2-4B1B-A201-BD8FAE7F5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4025" y="4264025"/>
            <a:ext cx="22733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600" b="1">
                <a:solidFill>
                  <a:srgbClr val="FF0000"/>
                </a:solidFill>
              </a:rPr>
              <a:t>late He-shell flash</a:t>
            </a:r>
          </a:p>
          <a:p>
            <a:r>
              <a:rPr lang="en-US" altLang="de-DE" sz="1600" b="1">
                <a:solidFill>
                  <a:srgbClr val="FF0000"/>
                </a:solidFill>
              </a:rPr>
              <a:t>causes return to AGB</a:t>
            </a:r>
          </a:p>
        </p:txBody>
      </p:sp>
      <p:sp>
        <p:nvSpPr>
          <p:cNvPr id="75783" name="Text Box 7">
            <a:extLst>
              <a:ext uri="{FF2B5EF4-FFF2-40B4-BE49-F238E27FC236}">
                <a16:creationId xmlns:a16="http://schemas.microsoft.com/office/drawing/2014/main" id="{2E3D08D8-0A5B-408F-8487-B04500A95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84200"/>
            <a:ext cx="8640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>
                <a:solidFill>
                  <a:schemeClr val="accent2"/>
                </a:solidFill>
              </a:rPr>
              <a:t>Some WDs re-ignite their He-shell fusion and become</a:t>
            </a:r>
            <a:r>
              <a:rPr lang="en-US" altLang="de-DE"/>
              <a:t> </a:t>
            </a:r>
            <a:r>
              <a:rPr lang="en-US" altLang="de-DE">
                <a:solidFill>
                  <a:srgbClr val="FF0000"/>
                </a:solidFill>
              </a:rPr>
              <a:t>born-again stars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2" name="Picture 4">
            <a:extLst>
              <a:ext uri="{FF2B5EF4-FFF2-40B4-BE49-F238E27FC236}">
                <a16:creationId xmlns:a16="http://schemas.microsoft.com/office/drawing/2014/main" id="{0452744A-BC0E-4B09-8A57-31B086569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916113"/>
            <a:ext cx="6248400" cy="4162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0053" name="Text Box 5">
            <a:extLst>
              <a:ext uri="{FF2B5EF4-FFF2-40B4-BE49-F238E27FC236}">
                <a16:creationId xmlns:a16="http://schemas.microsoft.com/office/drawing/2014/main" id="{3FF6C264-4932-4B01-993A-9AAFA8F6EF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" y="693738"/>
            <a:ext cx="83724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dirty="0">
                <a:solidFill>
                  <a:schemeClr val="accent2"/>
                </a:solidFill>
              </a:rPr>
              <a:t>Remember this slide from the previous chapter: </a:t>
            </a:r>
          </a:p>
          <a:p>
            <a:r>
              <a:rPr lang="en-US" altLang="de-DE" dirty="0"/>
              <a:t>This is a </a:t>
            </a:r>
            <a:r>
              <a:rPr lang="en-US" altLang="de-DE" dirty="0">
                <a:solidFill>
                  <a:srgbClr val="FF0000"/>
                </a:solidFill>
              </a:rPr>
              <a:t>born-again star</a:t>
            </a:r>
            <a:r>
              <a:rPr lang="en-US" altLang="de-DE" dirty="0"/>
              <a:t> on its way back to the AGB, quickly moving through the HRD in “real time”!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2" name="Picture 4">
            <a:extLst>
              <a:ext uri="{FF2B5EF4-FFF2-40B4-BE49-F238E27FC236}">
                <a16:creationId xmlns:a16="http://schemas.microsoft.com/office/drawing/2014/main" id="{0452744A-BC0E-4B09-8A57-31B086569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916113"/>
            <a:ext cx="6248400" cy="4162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0053" name="Text Box 5">
            <a:extLst>
              <a:ext uri="{FF2B5EF4-FFF2-40B4-BE49-F238E27FC236}">
                <a16:creationId xmlns:a16="http://schemas.microsoft.com/office/drawing/2014/main" id="{3FF6C264-4932-4B01-993A-9AAFA8F6EF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" y="992922"/>
            <a:ext cx="83724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dirty="0"/>
              <a:t>We identified a </a:t>
            </a:r>
            <a:r>
              <a:rPr lang="en-US" altLang="de-DE" dirty="0">
                <a:solidFill>
                  <a:srgbClr val="FF0000"/>
                </a:solidFill>
              </a:rPr>
              <a:t>born-again star</a:t>
            </a:r>
            <a:r>
              <a:rPr lang="en-US" altLang="de-DE" dirty="0"/>
              <a:t> on its way back to the AGB, quickly moving through the HRD in “real time”!</a:t>
            </a:r>
          </a:p>
        </p:txBody>
      </p:sp>
    </p:spTree>
    <p:extLst>
      <p:ext uri="{BB962C8B-B14F-4D97-AF65-F5344CB8AC3E}">
        <p14:creationId xmlns:p14="http://schemas.microsoft.com/office/powerpoint/2010/main" val="113208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5" name="Picture 7">
            <a:extLst>
              <a:ext uri="{FF2B5EF4-FFF2-40B4-BE49-F238E27FC236}">
                <a16:creationId xmlns:a16="http://schemas.microsoft.com/office/drawing/2014/main" id="{ECF4BE25-664E-40F9-B198-8E2DE6F02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70"/>
          <a:stretch>
            <a:fillRect/>
          </a:stretch>
        </p:blipFill>
        <p:spPr bwMode="auto">
          <a:xfrm>
            <a:off x="100013" y="811213"/>
            <a:ext cx="4184650" cy="362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6616" name="Picture 8">
            <a:extLst>
              <a:ext uri="{FF2B5EF4-FFF2-40B4-BE49-F238E27FC236}">
                <a16:creationId xmlns:a16="http://schemas.microsoft.com/office/drawing/2014/main" id="{8F9E8B8A-7995-423A-827C-24E13BA4B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58"/>
          <a:stretch>
            <a:fillRect/>
          </a:stretch>
        </p:blipFill>
        <p:spPr bwMode="auto">
          <a:xfrm>
            <a:off x="179388" y="4724400"/>
            <a:ext cx="56515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6617" name="Picture 9">
            <a:extLst>
              <a:ext uri="{FF2B5EF4-FFF2-40B4-BE49-F238E27FC236}">
                <a16:creationId xmlns:a16="http://schemas.microsoft.com/office/drawing/2014/main" id="{E740C600-9AA6-42FB-AD9D-DAA09365E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63" y="692150"/>
            <a:ext cx="4095750" cy="4103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B83D6249-7E13-4286-A412-FE93203D8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6" t="16203" r="11453" b="36458"/>
          <a:stretch>
            <a:fillRect/>
          </a:stretch>
        </p:blipFill>
        <p:spPr bwMode="auto">
          <a:xfrm>
            <a:off x="2627313" y="1084263"/>
            <a:ext cx="5053012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 Box 4">
            <a:extLst>
              <a:ext uri="{FF2B5EF4-FFF2-40B4-BE49-F238E27FC236}">
                <a16:creationId xmlns:a16="http://schemas.microsoft.com/office/drawing/2014/main" id="{5BC68161-B2FD-4D43-8966-8CCD79C5D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728663"/>
            <a:ext cx="77771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de-DE" dirty="0">
                <a:solidFill>
                  <a:schemeClr val="accent2"/>
                </a:solidFill>
              </a:rPr>
              <a:t>Post-MS evolution up to ignition of central helium burning</a:t>
            </a:r>
          </a:p>
        </p:txBody>
      </p:sp>
      <p:sp>
        <p:nvSpPr>
          <p:cNvPr id="7173" name="Text Box 5">
            <a:extLst>
              <a:ext uri="{FF2B5EF4-FFF2-40B4-BE49-F238E27FC236}">
                <a16:creationId xmlns:a16="http://schemas.microsoft.com/office/drawing/2014/main" id="{2B02CD83-BEC6-4ECF-B277-DF661AC6A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1138" y="2492375"/>
            <a:ext cx="1074737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de-DE" sz="3200"/>
              <a:t>↑</a:t>
            </a:r>
          </a:p>
          <a:p>
            <a:pPr algn="ctr"/>
            <a:endParaRPr lang="de-DE" altLang="de-DE"/>
          </a:p>
          <a:p>
            <a:pPr algn="ctr"/>
            <a:r>
              <a:rPr lang="de-DE" altLang="de-DE"/>
              <a:t>log L/L</a:t>
            </a:r>
            <a:r>
              <a:rPr lang="de-DE" altLang="de-DE" baseline="-25000"/>
              <a:t>ʘ</a:t>
            </a:r>
          </a:p>
        </p:txBody>
      </p:sp>
      <p:sp>
        <p:nvSpPr>
          <p:cNvPr id="7174" name="Text Box 6">
            <a:extLst>
              <a:ext uri="{FF2B5EF4-FFF2-40B4-BE49-F238E27FC236}">
                <a16:creationId xmlns:a16="http://schemas.microsoft.com/office/drawing/2014/main" id="{8B6746DC-5FDE-494F-B1EB-6C178834F6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2863" y="5876925"/>
            <a:ext cx="20145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3200"/>
              <a:t>←  </a:t>
            </a:r>
            <a:r>
              <a:rPr lang="de-DE" altLang="de-DE"/>
              <a:t> log T</a:t>
            </a:r>
            <a:r>
              <a:rPr lang="de-DE" altLang="de-DE" baseline="-25000"/>
              <a:t>eff</a:t>
            </a:r>
            <a:r>
              <a:rPr lang="de-DE" altLang="de-DE"/>
              <a:t> / K</a:t>
            </a:r>
          </a:p>
        </p:txBody>
      </p:sp>
      <p:sp>
        <p:nvSpPr>
          <p:cNvPr id="7175" name="Text Box 7">
            <a:extLst>
              <a:ext uri="{FF2B5EF4-FFF2-40B4-BE49-F238E27FC236}">
                <a16:creationId xmlns:a16="http://schemas.microsoft.com/office/drawing/2014/main" id="{204E0267-8DB4-493B-AF6F-FBCFE4010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8450" y="1736725"/>
            <a:ext cx="8763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>
                <a:solidFill>
                  <a:srgbClr val="FF0000"/>
                </a:solidFill>
              </a:rPr>
              <a:t>15 M</a:t>
            </a:r>
            <a:r>
              <a:rPr lang="de-DE" altLang="de-DE" baseline="-25000">
                <a:solidFill>
                  <a:srgbClr val="FF0000"/>
                </a:solidFill>
              </a:rPr>
              <a:t>ʘ</a:t>
            </a:r>
          </a:p>
        </p:txBody>
      </p:sp>
      <p:sp>
        <p:nvSpPr>
          <p:cNvPr id="7176" name="Text Box 8">
            <a:extLst>
              <a:ext uri="{FF2B5EF4-FFF2-40B4-BE49-F238E27FC236}">
                <a16:creationId xmlns:a16="http://schemas.microsoft.com/office/drawing/2014/main" id="{0B04E429-4802-4A9E-8A6A-8A53EC68B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3100" y="5572125"/>
            <a:ext cx="85407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400" b="1">
                <a:solidFill>
                  <a:srgbClr val="009900"/>
                </a:solidFill>
              </a:rPr>
              <a:t>32000 K</a:t>
            </a:r>
          </a:p>
        </p:txBody>
      </p:sp>
      <p:sp>
        <p:nvSpPr>
          <p:cNvPr id="7177" name="Text Box 9">
            <a:extLst>
              <a:ext uri="{FF2B5EF4-FFF2-40B4-BE49-F238E27FC236}">
                <a16:creationId xmlns:a16="http://schemas.microsoft.com/office/drawing/2014/main" id="{0BB6CC38-D67C-4EB0-92A8-D5C28D63E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572125"/>
            <a:ext cx="854075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400" b="1">
                <a:solidFill>
                  <a:srgbClr val="009900"/>
                </a:solidFill>
              </a:rPr>
              <a:t>10000 K</a:t>
            </a:r>
          </a:p>
        </p:txBody>
      </p:sp>
      <p:sp>
        <p:nvSpPr>
          <p:cNvPr id="7178" name="Text Box 10">
            <a:extLst>
              <a:ext uri="{FF2B5EF4-FFF2-40B4-BE49-F238E27FC236}">
                <a16:creationId xmlns:a16="http://schemas.microsoft.com/office/drawing/2014/main" id="{E5B90E1B-DB57-4300-9CC7-EF805447D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4005263"/>
            <a:ext cx="636587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>
                <a:solidFill>
                  <a:srgbClr val="FF0000"/>
                </a:solidFill>
              </a:rPr>
              <a:t>Sun</a:t>
            </a:r>
          </a:p>
        </p:txBody>
      </p:sp>
      <p:sp>
        <p:nvSpPr>
          <p:cNvPr id="7179" name="Text Box 11">
            <a:extLst>
              <a:ext uri="{FF2B5EF4-FFF2-40B4-BE49-F238E27FC236}">
                <a16:creationId xmlns:a16="http://schemas.microsoft.com/office/drawing/2014/main" id="{2B36F354-6338-4284-AB81-498FB20199CF}"/>
              </a:ext>
            </a:extLst>
          </p:cNvPr>
          <p:cNvSpPr txBox="1">
            <a:spLocks noChangeArrowheads="1"/>
          </p:cNvSpPr>
          <p:nvPr/>
        </p:nvSpPr>
        <p:spPr bwMode="auto">
          <a:xfrm rot="3116486">
            <a:off x="3277394" y="3428206"/>
            <a:ext cx="1589088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>
                <a:solidFill>
                  <a:srgbClr val="FF0000"/>
                </a:solidFill>
              </a:rPr>
              <a:t>     ZAMS     </a:t>
            </a:r>
          </a:p>
        </p:txBody>
      </p:sp>
      <p:sp>
        <p:nvSpPr>
          <p:cNvPr id="7180" name="Rectangle 12">
            <a:extLst>
              <a:ext uri="{FF2B5EF4-FFF2-40B4-BE49-F238E27FC236}">
                <a16:creationId xmlns:a16="http://schemas.microsoft.com/office/drawing/2014/main" id="{603022C3-D61D-4EA9-BA27-C174FDEF5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4724400"/>
            <a:ext cx="1223963" cy="86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>
            <a:extLst>
              <a:ext uri="{FF2B5EF4-FFF2-40B4-BE49-F238E27FC236}">
                <a16:creationId xmlns:a16="http://schemas.microsoft.com/office/drawing/2014/main" id="{7983A617-CDD3-4DD4-9A58-A78EE894DA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7" b="62557"/>
          <a:stretch/>
        </p:blipFill>
        <p:spPr bwMode="auto">
          <a:xfrm>
            <a:off x="0" y="2924175"/>
            <a:ext cx="9144000" cy="3529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Text Box 3">
            <a:extLst>
              <a:ext uri="{FF2B5EF4-FFF2-40B4-BE49-F238E27FC236}">
                <a16:creationId xmlns:a16="http://schemas.microsoft.com/office/drawing/2014/main" id="{7CB98DAB-26CA-49A5-9622-EE133FC83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463925"/>
            <a:ext cx="413286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dirty="0">
                <a:solidFill>
                  <a:schemeClr val="accent2"/>
                </a:solidFill>
              </a:rPr>
              <a:t>“onion-shell model” of a 25 </a:t>
            </a:r>
            <a:r>
              <a:rPr lang="en-US" altLang="de-DE" dirty="0" err="1">
                <a:solidFill>
                  <a:schemeClr val="accent2"/>
                </a:solidFill>
              </a:rPr>
              <a:t>M</a:t>
            </a:r>
            <a:r>
              <a:rPr lang="en-US" altLang="de-DE" baseline="-25000" dirty="0" err="1">
                <a:solidFill>
                  <a:schemeClr val="accent2"/>
                </a:solidFill>
              </a:rPr>
              <a:t>ʘ</a:t>
            </a:r>
            <a:r>
              <a:rPr lang="en-US" altLang="de-DE" dirty="0">
                <a:solidFill>
                  <a:schemeClr val="accent2"/>
                </a:solidFill>
              </a:rPr>
              <a:t> star</a:t>
            </a:r>
          </a:p>
        </p:txBody>
      </p:sp>
      <p:sp>
        <p:nvSpPr>
          <p:cNvPr id="81924" name="Text Box 4">
            <a:extLst>
              <a:ext uri="{FF2B5EF4-FFF2-40B4-BE49-F238E27FC236}">
                <a16:creationId xmlns:a16="http://schemas.microsoft.com/office/drawing/2014/main" id="{D85A7025-501E-47FD-8E6F-AAFBF0EEE8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698500"/>
            <a:ext cx="8389937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dirty="0">
                <a:solidFill>
                  <a:schemeClr val="accent2"/>
                </a:solidFill>
              </a:rPr>
              <a:t>Massive stars (M &gt; 8 </a:t>
            </a:r>
            <a:r>
              <a:rPr lang="en-US" altLang="de-DE" dirty="0" err="1">
                <a:solidFill>
                  <a:schemeClr val="accent2"/>
                </a:solidFill>
              </a:rPr>
              <a:t>M</a:t>
            </a:r>
            <a:r>
              <a:rPr lang="en-US" altLang="de-DE" baseline="-25000" dirty="0" err="1">
                <a:solidFill>
                  <a:schemeClr val="accent2"/>
                </a:solidFill>
              </a:rPr>
              <a:t>ʘ</a:t>
            </a:r>
            <a:r>
              <a:rPr lang="en-US" altLang="de-DE" dirty="0">
                <a:solidFill>
                  <a:schemeClr val="accent2"/>
                </a:solidFill>
              </a:rPr>
              <a:t>)</a:t>
            </a:r>
          </a:p>
          <a:p>
            <a:endParaRPr lang="en-US" altLang="de-DE" dirty="0">
              <a:solidFill>
                <a:schemeClr val="hlink"/>
              </a:solidFill>
            </a:endParaRPr>
          </a:p>
          <a:p>
            <a:r>
              <a:rPr lang="en-US" altLang="de-DE" dirty="0"/>
              <a:t>C burning ignites, electron gas not degenerate (i.e., no fatal carbon flash)</a:t>
            </a:r>
          </a:p>
          <a:p>
            <a:r>
              <a:rPr lang="en-US" altLang="de-DE" dirty="0"/>
              <a:t>Duration (20 </a:t>
            </a:r>
            <a:r>
              <a:rPr lang="en-US" altLang="de-DE" dirty="0" err="1"/>
              <a:t>M</a:t>
            </a:r>
            <a:r>
              <a:rPr lang="en-US" altLang="de-DE" baseline="-25000" dirty="0" err="1"/>
              <a:t>ʘ</a:t>
            </a:r>
            <a:r>
              <a:rPr lang="en-US" altLang="de-DE" dirty="0"/>
              <a:t> star) </a:t>
            </a:r>
            <a:r>
              <a:rPr lang="en-US" altLang="de-DE" dirty="0">
                <a:solidFill>
                  <a:srgbClr val="FF0000"/>
                </a:solidFill>
              </a:rPr>
              <a:t> 1000 </a:t>
            </a:r>
            <a:r>
              <a:rPr lang="en-US" altLang="de-DE" dirty="0" err="1">
                <a:solidFill>
                  <a:srgbClr val="FF0000"/>
                </a:solidFill>
              </a:rPr>
              <a:t>yr</a:t>
            </a:r>
            <a:endParaRPr lang="en-US" altLang="de-DE" dirty="0">
              <a:solidFill>
                <a:srgbClr val="FF0000"/>
              </a:solidFill>
            </a:endParaRPr>
          </a:p>
          <a:p>
            <a:r>
              <a:rPr lang="en-US" altLang="de-DE" dirty="0"/>
              <a:t>Then: 	Ne burning	</a:t>
            </a:r>
            <a:r>
              <a:rPr lang="en-US" altLang="de-DE" dirty="0">
                <a:solidFill>
                  <a:srgbClr val="FF0000"/>
                </a:solidFill>
              </a:rPr>
              <a:t>0.6 </a:t>
            </a:r>
            <a:r>
              <a:rPr lang="en-US" altLang="de-DE" dirty="0" err="1">
                <a:solidFill>
                  <a:srgbClr val="FF0000"/>
                </a:solidFill>
              </a:rPr>
              <a:t>yr</a:t>
            </a:r>
            <a:endParaRPr lang="en-US" altLang="de-DE" dirty="0">
              <a:solidFill>
                <a:srgbClr val="FF0000"/>
              </a:solidFill>
            </a:endParaRPr>
          </a:p>
          <a:p>
            <a:r>
              <a:rPr lang="en-US" altLang="de-DE" dirty="0"/>
              <a:t>	O burning  	</a:t>
            </a:r>
            <a:r>
              <a:rPr lang="en-US" altLang="de-DE" dirty="0">
                <a:solidFill>
                  <a:srgbClr val="FF0000"/>
                </a:solidFill>
              </a:rPr>
              <a:t>1.3 </a:t>
            </a:r>
            <a:r>
              <a:rPr lang="en-US" altLang="de-DE" dirty="0" err="1">
                <a:solidFill>
                  <a:srgbClr val="FF0000"/>
                </a:solidFill>
              </a:rPr>
              <a:t>yr</a:t>
            </a:r>
            <a:endParaRPr lang="en-US" altLang="de-DE" dirty="0">
              <a:solidFill>
                <a:srgbClr val="FF0000"/>
              </a:solidFill>
            </a:endParaRPr>
          </a:p>
          <a:p>
            <a:r>
              <a:rPr lang="en-US" altLang="de-DE" dirty="0">
                <a:solidFill>
                  <a:srgbClr val="FF0000"/>
                </a:solidFill>
              </a:rPr>
              <a:t>	</a:t>
            </a:r>
            <a:r>
              <a:rPr lang="en-US" altLang="de-DE" dirty="0"/>
              <a:t>Si burning	 </a:t>
            </a:r>
            <a:r>
              <a:rPr lang="en-US" altLang="de-DE" dirty="0">
                <a:solidFill>
                  <a:srgbClr val="FF0000"/>
                </a:solidFill>
              </a:rPr>
              <a:t>12 d</a:t>
            </a:r>
          </a:p>
        </p:txBody>
      </p:sp>
      <p:sp>
        <p:nvSpPr>
          <p:cNvPr id="81925" name="Text Box 5">
            <a:extLst>
              <a:ext uri="{FF2B5EF4-FFF2-40B4-BE49-F238E27FC236}">
                <a16:creationId xmlns:a16="http://schemas.microsoft.com/office/drawing/2014/main" id="{B313982C-3F3E-4284-9684-D57EC7847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5229225"/>
            <a:ext cx="1393825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dirty="0">
                <a:solidFill>
                  <a:schemeClr val="accent2"/>
                </a:solidFill>
              </a:rPr>
              <a:t>Fe core     </a:t>
            </a:r>
          </a:p>
        </p:txBody>
      </p:sp>
      <p:sp>
        <p:nvSpPr>
          <p:cNvPr id="81926" name="Text Box 6">
            <a:extLst>
              <a:ext uri="{FF2B5EF4-FFF2-40B4-BE49-F238E27FC236}">
                <a16:creationId xmlns:a16="http://schemas.microsoft.com/office/drawing/2014/main" id="{42A07FB1-ACC0-4E3C-B65F-FAE379391038}"/>
              </a:ext>
            </a:extLst>
          </p:cNvPr>
          <p:cNvSpPr txBox="1">
            <a:spLocks noChangeArrowheads="1"/>
          </p:cNvSpPr>
          <p:nvPr/>
        </p:nvSpPr>
        <p:spPr bwMode="auto">
          <a:xfrm rot="-1410959">
            <a:off x="6659563" y="3213100"/>
            <a:ext cx="842962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400" b="1"/>
              <a:t>burning</a:t>
            </a:r>
          </a:p>
        </p:txBody>
      </p:sp>
      <p:sp>
        <p:nvSpPr>
          <p:cNvPr id="81931" name="Text Box 11">
            <a:extLst>
              <a:ext uri="{FF2B5EF4-FFF2-40B4-BE49-F238E27FC236}">
                <a16:creationId xmlns:a16="http://schemas.microsoft.com/office/drawing/2014/main" id="{A3DE973E-0122-4BD1-9AB4-DDF151F25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8213" y="6165850"/>
            <a:ext cx="1151277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800" dirty="0" err="1"/>
              <a:t>M</a:t>
            </a:r>
            <a:r>
              <a:rPr lang="en-US" altLang="de-DE" sz="1800" baseline="-25000" dirty="0" err="1"/>
              <a:t>r</a:t>
            </a:r>
            <a:r>
              <a:rPr lang="en-US" altLang="de-DE" sz="1800" dirty="0"/>
              <a:t>/</a:t>
            </a:r>
            <a:r>
              <a:rPr lang="en-US" altLang="de-DE" sz="1800" dirty="0" err="1"/>
              <a:t>M</a:t>
            </a:r>
            <a:r>
              <a:rPr lang="en-US" altLang="de-DE" sz="1800" baseline="-25000" dirty="0" err="1"/>
              <a:t>ʘ</a:t>
            </a:r>
            <a:r>
              <a:rPr lang="en-US" altLang="de-DE" sz="1800" baseline="-25000" dirty="0"/>
              <a:t>     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3" name="Text Box 5">
            <a:extLst>
              <a:ext uri="{FF2B5EF4-FFF2-40B4-BE49-F238E27FC236}">
                <a16:creationId xmlns:a16="http://schemas.microsoft.com/office/drawing/2014/main" id="{067531E0-ADA6-44F0-B737-E441A53610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1268413"/>
            <a:ext cx="6899275" cy="405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b="1">
                <a:solidFill>
                  <a:schemeClr val="accent2"/>
                </a:solidFill>
              </a:rPr>
              <a:t>Contents of this chapter</a:t>
            </a:r>
          </a:p>
          <a:p>
            <a:endParaRPr lang="en-US" altLang="de-DE" b="1">
              <a:solidFill>
                <a:schemeClr val="accent2"/>
              </a:solidFill>
            </a:endParaRPr>
          </a:p>
          <a:p>
            <a:pPr>
              <a:buFontTx/>
              <a:buChar char="•"/>
            </a:pPr>
            <a:r>
              <a:rPr lang="en-US" altLang="de-DE"/>
              <a:t> Evolutionary timescales</a:t>
            </a:r>
          </a:p>
          <a:p>
            <a:endParaRPr lang="en-US" altLang="de-DE" sz="800"/>
          </a:p>
          <a:p>
            <a:pPr>
              <a:buFontTx/>
              <a:buChar char="•"/>
            </a:pPr>
            <a:r>
              <a:rPr lang="en-US" altLang="de-DE"/>
              <a:t> Evolution of low-mass stars</a:t>
            </a:r>
          </a:p>
          <a:p>
            <a:pPr>
              <a:buFontTx/>
              <a:buChar char="•"/>
            </a:pPr>
            <a:endParaRPr lang="en-US" altLang="de-DE" sz="800"/>
          </a:p>
          <a:p>
            <a:pPr>
              <a:buFontTx/>
              <a:buChar char="•"/>
            </a:pPr>
            <a:r>
              <a:rPr lang="en-US" altLang="de-DE"/>
              <a:t> Evolution of high-mass stars → core-collapse supernovae</a:t>
            </a:r>
          </a:p>
          <a:p>
            <a:endParaRPr lang="en-US" altLang="de-DE" sz="800"/>
          </a:p>
          <a:p>
            <a:pPr>
              <a:buFontTx/>
              <a:buChar char="•"/>
            </a:pPr>
            <a:r>
              <a:rPr lang="en-US" altLang="de-DE"/>
              <a:t> Endpoints of stellar evolution</a:t>
            </a:r>
          </a:p>
          <a:p>
            <a:r>
              <a:rPr lang="en-US" altLang="de-DE"/>
              <a:t>	white dwarfs (WD)</a:t>
            </a:r>
          </a:p>
          <a:p>
            <a:r>
              <a:rPr lang="en-US" altLang="de-DE"/>
              <a:t>	neutron stars (NS)</a:t>
            </a:r>
          </a:p>
          <a:p>
            <a:r>
              <a:rPr lang="en-US" altLang="de-DE"/>
              <a:t>	black holes (BH)</a:t>
            </a:r>
          </a:p>
          <a:p>
            <a:endParaRPr lang="en-US" altLang="de-DE" sz="800"/>
          </a:p>
          <a:p>
            <a:pPr>
              <a:buFontTx/>
              <a:buChar char="•"/>
            </a:pPr>
            <a:r>
              <a:rPr lang="en-US" altLang="de-DE"/>
              <a:t> Star clusters: observational tests of stellar evolution theory</a:t>
            </a:r>
          </a:p>
          <a:p>
            <a:endParaRPr lang="en-US" altLang="de-DE" sz="800"/>
          </a:p>
          <a:p>
            <a:pPr>
              <a:buFontTx/>
              <a:buChar char="•"/>
            </a:pPr>
            <a:r>
              <a:rPr lang="en-US" altLang="de-DE"/>
              <a:t> Binary evolution</a:t>
            </a:r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CC527209-1844-41D7-96AD-8ADA3838C9FA}"/>
              </a:ext>
            </a:extLst>
          </p:cNvPr>
          <p:cNvCxnSpPr/>
          <p:nvPr/>
        </p:nvCxnSpPr>
        <p:spPr>
          <a:xfrm>
            <a:off x="971600" y="3140968"/>
            <a:ext cx="79928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662B7F56-E1C0-4A1D-ABF0-2AC5BF1D453A}"/>
              </a:ext>
            </a:extLst>
          </p:cNvPr>
          <p:cNvCxnSpPr/>
          <p:nvPr/>
        </p:nvCxnSpPr>
        <p:spPr>
          <a:xfrm>
            <a:off x="8244408" y="1916832"/>
            <a:ext cx="0" cy="1080120"/>
          </a:xfrm>
          <a:prstGeom prst="straightConnector1">
            <a:avLst/>
          </a:prstGeom>
          <a:ln>
            <a:solidFill>
              <a:srgbClr val="FF00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C5E72E43-7C7D-46AC-9671-8AD14E299D7B}"/>
              </a:ext>
            </a:extLst>
          </p:cNvPr>
          <p:cNvSpPr txBox="1"/>
          <p:nvPr/>
        </p:nvSpPr>
        <p:spPr>
          <a:xfrm>
            <a:off x="8316416" y="2308810"/>
            <a:ext cx="1008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29.11.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32328D33-F012-46BB-929E-1C83481DE922}"/>
              </a:ext>
            </a:extLst>
          </p:cNvPr>
          <p:cNvCxnSpPr>
            <a:cxnSpLocks/>
          </p:cNvCxnSpPr>
          <p:nvPr/>
        </p:nvCxnSpPr>
        <p:spPr>
          <a:xfrm>
            <a:off x="8244408" y="3356992"/>
            <a:ext cx="0" cy="1800200"/>
          </a:xfrm>
          <a:prstGeom prst="straightConnector1">
            <a:avLst/>
          </a:prstGeom>
          <a:ln>
            <a:solidFill>
              <a:srgbClr val="FF00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7AB88B29-9682-4EAF-919E-5B775E96CD70}"/>
              </a:ext>
            </a:extLst>
          </p:cNvPr>
          <p:cNvSpPr txBox="1"/>
          <p:nvPr/>
        </p:nvSpPr>
        <p:spPr>
          <a:xfrm>
            <a:off x="8316460" y="3964994"/>
            <a:ext cx="1008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01.12.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2">
            <a:extLst>
              <a:ext uri="{FF2B5EF4-FFF2-40B4-BE49-F238E27FC236}">
                <a16:creationId xmlns:a16="http://schemas.microsoft.com/office/drawing/2014/main" id="{09E3341A-44DC-49BF-B5D4-F02CC91FC3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875" y="781050"/>
            <a:ext cx="8496300" cy="545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dirty="0"/>
              <a:t>Then, no more nuclear energy sources available. Fe core contracts.</a:t>
            </a:r>
          </a:p>
          <a:p>
            <a:endParaRPr lang="en-US" altLang="de-DE" sz="800" dirty="0"/>
          </a:p>
          <a:p>
            <a:r>
              <a:rPr lang="en-US" altLang="de-DE" dirty="0"/>
              <a:t>	T</a:t>
            </a:r>
            <a:r>
              <a:rPr lang="en-US" altLang="de-DE" baseline="-25000" dirty="0"/>
              <a:t>c</a:t>
            </a:r>
            <a:r>
              <a:rPr lang="en-US" altLang="de-DE" dirty="0"/>
              <a:t> = 10</a:t>
            </a:r>
            <a:r>
              <a:rPr lang="en-US" altLang="de-DE" baseline="30000" dirty="0"/>
              <a:t>10</a:t>
            </a:r>
            <a:r>
              <a:rPr lang="en-US" altLang="de-DE" dirty="0"/>
              <a:t> K   </a:t>
            </a:r>
            <a:r>
              <a:rPr lang="en-US" altLang="de-DE" dirty="0" err="1"/>
              <a:t>ρ</a:t>
            </a:r>
            <a:r>
              <a:rPr lang="en-US" altLang="de-DE" baseline="-25000" dirty="0" err="1"/>
              <a:t>c</a:t>
            </a:r>
            <a:r>
              <a:rPr lang="en-US" altLang="de-DE" dirty="0"/>
              <a:t> = 10</a:t>
            </a:r>
            <a:r>
              <a:rPr lang="en-US" altLang="de-DE" baseline="30000" dirty="0"/>
              <a:t>10</a:t>
            </a:r>
            <a:r>
              <a:rPr lang="en-US" altLang="de-DE" dirty="0"/>
              <a:t> g/cm³</a:t>
            </a:r>
          </a:p>
          <a:p>
            <a:endParaRPr lang="en-US" altLang="de-DE" dirty="0"/>
          </a:p>
          <a:p>
            <a:r>
              <a:rPr lang="en-US" altLang="de-DE" dirty="0"/>
              <a:t>Key parameter for further course of events: Mass of built-up Fe core (core mass M</a:t>
            </a:r>
            <a:r>
              <a:rPr lang="en-US" altLang="de-DE" baseline="-25000" dirty="0"/>
              <a:t>c</a:t>
            </a:r>
            <a:r>
              <a:rPr lang="en-US" altLang="de-DE" dirty="0"/>
              <a:t>). Since </a:t>
            </a:r>
            <a:r>
              <a:rPr lang="en-US" altLang="de-DE" dirty="0">
                <a:solidFill>
                  <a:srgbClr val="FF0000"/>
                </a:solidFill>
              </a:rPr>
              <a:t>M</a:t>
            </a:r>
            <a:r>
              <a:rPr lang="en-US" altLang="de-DE" baseline="-25000" dirty="0">
                <a:solidFill>
                  <a:srgbClr val="FF0000"/>
                </a:solidFill>
              </a:rPr>
              <a:t>c</a:t>
            </a:r>
            <a:r>
              <a:rPr lang="en-US" altLang="de-DE" dirty="0">
                <a:solidFill>
                  <a:srgbClr val="FF0000"/>
                </a:solidFill>
              </a:rPr>
              <a:t> &gt; </a:t>
            </a:r>
            <a:r>
              <a:rPr lang="en-US" altLang="de-DE" dirty="0" err="1">
                <a:solidFill>
                  <a:srgbClr val="FF0000"/>
                </a:solidFill>
              </a:rPr>
              <a:t>M</a:t>
            </a:r>
            <a:r>
              <a:rPr lang="en-US" altLang="de-DE" baseline="-25000" dirty="0" err="1">
                <a:solidFill>
                  <a:srgbClr val="FF0000"/>
                </a:solidFill>
              </a:rPr>
              <a:t>Ch</a:t>
            </a:r>
            <a:r>
              <a:rPr lang="en-US" altLang="de-DE" dirty="0"/>
              <a:t>, core collapses (electrons relativistic degenerate) as soon as </a:t>
            </a:r>
            <a:r>
              <a:rPr lang="en-US" altLang="de-D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de-DE" baseline="-25000" dirty="0" err="1">
                <a:solidFill>
                  <a:srgbClr val="FF0000"/>
                </a:solidFill>
              </a:rPr>
              <a:t>ad</a:t>
            </a:r>
            <a:r>
              <a:rPr lang="en-US" altLang="de-DE" dirty="0"/>
              <a:t> </a:t>
            </a:r>
            <a:r>
              <a:rPr lang="en-US" altLang="de-DE" dirty="0">
                <a:solidFill>
                  <a:schemeClr val="accent2"/>
                </a:solidFill>
              </a:rPr>
              <a:t>is reduced below </a:t>
            </a:r>
            <a:r>
              <a:rPr lang="en-US" altLang="de-DE" dirty="0">
                <a:solidFill>
                  <a:srgbClr val="FF0000"/>
                </a:solidFill>
              </a:rPr>
              <a:t>4/3</a:t>
            </a:r>
            <a:r>
              <a:rPr lang="en-US" altLang="de-DE" dirty="0"/>
              <a:t> </a:t>
            </a:r>
            <a:r>
              <a:rPr lang="en-US" altLang="de-DE" dirty="0">
                <a:solidFill>
                  <a:schemeClr val="accent2"/>
                </a:solidFill>
              </a:rPr>
              <a:t>by:  </a:t>
            </a:r>
          </a:p>
          <a:p>
            <a:r>
              <a:rPr lang="en-US" altLang="de-DE" sz="1400" dirty="0">
                <a:solidFill>
                  <a:srgbClr val="008000"/>
                </a:solidFill>
              </a:rPr>
              <a:t>(adiabatic exponent, =4/3 for rel. deg. electron gas; slide 18 in previous chapter)</a:t>
            </a:r>
          </a:p>
          <a:p>
            <a:endParaRPr lang="en-US" altLang="de-DE" sz="1400" dirty="0">
              <a:solidFill>
                <a:srgbClr val="008000"/>
              </a:solidFill>
            </a:endParaRPr>
          </a:p>
          <a:p>
            <a:r>
              <a:rPr lang="en-US" altLang="de-DE" dirty="0"/>
              <a:t>	electron capture (by Ne, Mg nuclei) 	</a:t>
            </a:r>
            <a:r>
              <a:rPr lang="en-US" altLang="de-DE" dirty="0">
                <a:solidFill>
                  <a:srgbClr val="FF0000"/>
                </a:solidFill>
              </a:rPr>
              <a:t>(M</a:t>
            </a:r>
            <a:r>
              <a:rPr lang="en-US" altLang="de-DE" baseline="-25000" dirty="0">
                <a:solidFill>
                  <a:srgbClr val="FF0000"/>
                </a:solidFill>
              </a:rPr>
              <a:t>c</a:t>
            </a:r>
            <a:r>
              <a:rPr lang="en-US" altLang="de-DE" dirty="0">
                <a:solidFill>
                  <a:srgbClr val="FF0000"/>
                </a:solidFill>
              </a:rPr>
              <a:t> &lt; 4 </a:t>
            </a:r>
            <a:r>
              <a:rPr lang="en-US" altLang="de-DE" dirty="0" err="1">
                <a:solidFill>
                  <a:srgbClr val="FF0000"/>
                </a:solidFill>
              </a:rPr>
              <a:t>M</a:t>
            </a:r>
            <a:r>
              <a:rPr lang="en-US" altLang="de-DE" baseline="-25000" dirty="0" err="1">
                <a:solidFill>
                  <a:srgbClr val="FF0000"/>
                </a:solidFill>
              </a:rPr>
              <a:t>ʘ</a:t>
            </a:r>
            <a:r>
              <a:rPr lang="en-US" altLang="de-DE" dirty="0">
                <a:solidFill>
                  <a:srgbClr val="FF0000"/>
                </a:solidFill>
              </a:rPr>
              <a:t>)</a:t>
            </a:r>
          </a:p>
          <a:p>
            <a:r>
              <a:rPr lang="en-US" altLang="de-DE" dirty="0"/>
              <a:t>    or 	photo disintegration (</a:t>
            </a:r>
            <a:r>
              <a:rPr lang="en-US" altLang="de-DE" baseline="30000" dirty="0"/>
              <a:t>56</a:t>
            </a:r>
            <a:r>
              <a:rPr lang="en-US" altLang="de-DE" dirty="0"/>
              <a:t>Fe → 14 </a:t>
            </a:r>
            <a:r>
              <a:rPr lang="en-US" altLang="de-DE" baseline="30000" dirty="0"/>
              <a:t>4</a:t>
            </a:r>
            <a:r>
              <a:rPr lang="en-US" altLang="de-DE" dirty="0"/>
              <a:t>He) 	</a:t>
            </a:r>
            <a:r>
              <a:rPr lang="en-US" altLang="de-DE" dirty="0">
                <a:solidFill>
                  <a:srgbClr val="FF0000"/>
                </a:solidFill>
              </a:rPr>
              <a:t>(M</a:t>
            </a:r>
            <a:r>
              <a:rPr lang="en-US" altLang="de-DE" baseline="-25000" dirty="0">
                <a:solidFill>
                  <a:srgbClr val="FF0000"/>
                </a:solidFill>
              </a:rPr>
              <a:t>c</a:t>
            </a:r>
            <a:r>
              <a:rPr lang="en-US" altLang="de-DE" dirty="0">
                <a:solidFill>
                  <a:srgbClr val="FF0000"/>
                </a:solidFill>
              </a:rPr>
              <a:t> &gt; 4 </a:t>
            </a:r>
            <a:r>
              <a:rPr lang="en-US" altLang="de-DE" dirty="0" err="1">
                <a:solidFill>
                  <a:srgbClr val="FF0000"/>
                </a:solidFill>
              </a:rPr>
              <a:t>M</a:t>
            </a:r>
            <a:r>
              <a:rPr lang="en-US" altLang="de-DE" baseline="-25000" dirty="0" err="1">
                <a:solidFill>
                  <a:srgbClr val="FF0000"/>
                </a:solidFill>
              </a:rPr>
              <a:t>ʘ</a:t>
            </a:r>
            <a:r>
              <a:rPr lang="en-US" altLang="de-DE" dirty="0">
                <a:solidFill>
                  <a:srgbClr val="FF0000"/>
                </a:solidFill>
              </a:rPr>
              <a:t>)</a:t>
            </a:r>
          </a:p>
          <a:p>
            <a:endParaRPr lang="en-US" altLang="de-DE" dirty="0">
              <a:solidFill>
                <a:schemeClr val="accent2"/>
              </a:solidFill>
            </a:endParaRPr>
          </a:p>
          <a:p>
            <a:r>
              <a:rPr lang="en-US" altLang="de-DE" dirty="0">
                <a:solidFill>
                  <a:schemeClr val="accent2"/>
                </a:solidFill>
              </a:rPr>
              <a:t>→ Fe core collapse </a:t>
            </a:r>
            <a:r>
              <a:rPr lang="en-US" altLang="de-DE" sz="1800" dirty="0">
                <a:solidFill>
                  <a:schemeClr val="accent2"/>
                </a:solidFill>
              </a:rPr>
              <a:t>(implosion, </a:t>
            </a:r>
            <a:r>
              <a:rPr lang="en-US" altLang="de-DE" sz="1800" dirty="0">
                <a:solidFill>
                  <a:schemeClr val="accent2"/>
                </a:solidFill>
                <a:sym typeface="Symbol" panose="05050102010706020507" pitchFamily="18" charset="2"/>
              </a:rPr>
              <a:t></a:t>
            </a:r>
            <a:r>
              <a:rPr lang="en-US" altLang="de-DE" sz="1800" baseline="-25000" dirty="0">
                <a:solidFill>
                  <a:schemeClr val="accent2"/>
                </a:solidFill>
                <a:sym typeface="Symbol" panose="05050102010706020507" pitchFamily="18" charset="2"/>
              </a:rPr>
              <a:t>ff</a:t>
            </a:r>
            <a:r>
              <a:rPr lang="en-US" altLang="de-DE" sz="1800" dirty="0">
                <a:solidFill>
                  <a:schemeClr val="accent2"/>
                </a:solidFill>
                <a:sym typeface="Symbol" panose="05050102010706020507" pitchFamily="18" charset="2"/>
              </a:rPr>
              <a:t> ≈ 40 </a:t>
            </a:r>
            <a:r>
              <a:rPr lang="en-US" altLang="de-DE" sz="1800" dirty="0" err="1">
                <a:solidFill>
                  <a:schemeClr val="accent2"/>
                </a:solidFill>
                <a:sym typeface="Symbol" panose="05050102010706020507" pitchFamily="18" charset="2"/>
              </a:rPr>
              <a:t>ms</a:t>
            </a:r>
            <a:r>
              <a:rPr lang="en-US" altLang="de-DE" sz="1800" dirty="0">
                <a:solidFill>
                  <a:schemeClr val="accent2"/>
                </a:solidFill>
                <a:sym typeface="Symbol" panose="05050102010706020507" pitchFamily="18" charset="2"/>
              </a:rPr>
              <a:t>!)</a:t>
            </a:r>
          </a:p>
          <a:p>
            <a:r>
              <a:rPr lang="en-US" altLang="de-DE" dirty="0">
                <a:sym typeface="Symbol" panose="05050102010706020507" pitchFamily="18" charset="2"/>
              </a:rPr>
              <a:t>	stops when </a:t>
            </a:r>
            <a:r>
              <a:rPr lang="en-US" altLang="de-DE" dirty="0" err="1">
                <a:sym typeface="Symbol" panose="05050102010706020507" pitchFamily="18" charset="2"/>
              </a:rPr>
              <a:t>ρ</a:t>
            </a:r>
            <a:r>
              <a:rPr lang="en-US" altLang="de-DE" baseline="-25000" dirty="0" err="1">
                <a:sym typeface="Symbol" panose="05050102010706020507" pitchFamily="18" charset="2"/>
              </a:rPr>
              <a:t>c</a:t>
            </a:r>
            <a:r>
              <a:rPr lang="en-US" altLang="de-DE" dirty="0">
                <a:sym typeface="Symbol" panose="05050102010706020507" pitchFamily="18" charset="2"/>
              </a:rPr>
              <a:t> ≈ 2·10</a:t>
            </a:r>
            <a:r>
              <a:rPr lang="en-US" altLang="de-DE" baseline="30000" dirty="0">
                <a:sym typeface="Symbol" panose="05050102010706020507" pitchFamily="18" charset="2"/>
              </a:rPr>
              <a:t>14</a:t>
            </a:r>
            <a:r>
              <a:rPr lang="en-US" altLang="de-DE" dirty="0">
                <a:sym typeface="Symbol" panose="05050102010706020507" pitchFamily="18" charset="2"/>
              </a:rPr>
              <a:t> g/cm³ is reached </a:t>
            </a:r>
            <a:r>
              <a:rPr lang="en-US" altLang="de-DE" sz="1600" dirty="0">
                <a:sym typeface="Symbol" panose="05050102010706020507" pitchFamily="18" charset="2"/>
              </a:rPr>
              <a:t>(nuclear matter density)</a:t>
            </a:r>
          </a:p>
          <a:p>
            <a:endParaRPr lang="en-US" altLang="de-DE" sz="1600" dirty="0">
              <a:solidFill>
                <a:schemeClr val="hlink"/>
              </a:solidFill>
              <a:sym typeface="Symbol" panose="05050102010706020507" pitchFamily="18" charset="2"/>
            </a:endParaRPr>
          </a:p>
          <a:p>
            <a:r>
              <a:rPr lang="en-US" altLang="de-DE" dirty="0">
                <a:solidFill>
                  <a:schemeClr val="accent2"/>
                </a:solidFill>
                <a:sym typeface="Symbol" panose="05050102010706020507" pitchFamily="18" charset="2"/>
              </a:rPr>
              <a:t>→ </a:t>
            </a:r>
            <a:r>
              <a:rPr lang="en-US" altLang="de-DE" u="sng" dirty="0">
                <a:solidFill>
                  <a:schemeClr val="accent2"/>
                </a:solidFill>
                <a:sym typeface="Symbol" panose="05050102010706020507" pitchFamily="18" charset="2"/>
              </a:rPr>
              <a:t>NS formed in the center</a:t>
            </a:r>
            <a:r>
              <a:rPr lang="en-US" altLang="de-DE" dirty="0">
                <a:solidFill>
                  <a:schemeClr val="accent2"/>
                </a:solidFill>
                <a:sym typeface="Symbol" panose="05050102010706020507" pitchFamily="18" charset="2"/>
              </a:rPr>
              <a:t>, remaining matter “rains down“ on it</a:t>
            </a:r>
            <a:r>
              <a:rPr lang="en-US" altLang="de-DE" dirty="0">
                <a:solidFill>
                  <a:schemeClr val="hlink"/>
                </a:solidFill>
                <a:sym typeface="Symbol" panose="05050102010706020507" pitchFamily="18" charset="2"/>
              </a:rPr>
              <a:t>.</a:t>
            </a:r>
            <a:endParaRPr lang="en-US" altLang="de-DE" sz="1800" dirty="0">
              <a:solidFill>
                <a:schemeClr val="hlink"/>
              </a:solidFill>
              <a:sym typeface="Symbol" panose="05050102010706020507" pitchFamily="18" charset="2"/>
            </a:endParaRPr>
          </a:p>
          <a:p>
            <a:r>
              <a:rPr lang="en-US" altLang="de-DE" dirty="0">
                <a:sym typeface="Symbol" panose="05050102010706020507" pitchFamily="18" charset="2"/>
              </a:rPr>
              <a:t>	→ shock front </a:t>
            </a:r>
            <a:r>
              <a:rPr lang="en-US" altLang="de-DE" i="1" dirty="0">
                <a:sym typeface="Symbol" panose="05050102010706020507" pitchFamily="18" charset="2"/>
              </a:rPr>
              <a:t>(core bounce)</a:t>
            </a:r>
          </a:p>
          <a:p>
            <a:r>
              <a:rPr lang="en-US" altLang="de-DE" dirty="0">
                <a:sym typeface="Symbol" panose="05050102010706020507" pitchFamily="18" charset="2"/>
              </a:rPr>
              <a:t>	→ reversal of direction of motion</a:t>
            </a:r>
          </a:p>
          <a:p>
            <a:r>
              <a:rPr lang="en-US" altLang="de-DE" dirty="0">
                <a:solidFill>
                  <a:srgbClr val="FF0000"/>
                </a:solidFill>
                <a:sym typeface="Symbol" panose="05050102010706020507" pitchFamily="18" charset="2"/>
              </a:rPr>
              <a:t>	→ SN explosion  </a:t>
            </a:r>
            <a:r>
              <a:rPr lang="en-US" altLang="de-DE" sz="1800" dirty="0">
                <a:sym typeface="Symbol" panose="05050102010706020507" pitchFamily="18" charset="2"/>
              </a:rPr>
              <a:t>(~10</a:t>
            </a:r>
            <a:r>
              <a:rPr lang="en-US" altLang="de-DE" sz="1800" baseline="30000" dirty="0">
                <a:sym typeface="Symbol" panose="05050102010706020507" pitchFamily="18" charset="2"/>
              </a:rPr>
              <a:t>53</a:t>
            </a:r>
            <a:r>
              <a:rPr lang="en-US" altLang="de-DE" sz="1800" dirty="0">
                <a:sym typeface="Symbol" panose="05050102010706020507" pitchFamily="18" charset="2"/>
              </a:rPr>
              <a:t> erg, 99% carried away by neutrinos)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>
            <a:extLst>
              <a:ext uri="{FF2B5EF4-FFF2-40B4-BE49-F238E27FC236}">
                <a16:creationId xmlns:a16="http://schemas.microsoft.com/office/drawing/2014/main" id="{11D3031A-46A4-4B24-8768-299822500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2924175"/>
            <a:ext cx="7272338" cy="327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2099" name="Text Box 3">
            <a:extLst>
              <a:ext uri="{FF2B5EF4-FFF2-40B4-BE49-F238E27FC236}">
                <a16:creationId xmlns:a16="http://schemas.microsoft.com/office/drawing/2014/main" id="{AE235BF7-ACF4-42ED-B701-D36AA5AB0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63575"/>
            <a:ext cx="8353425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dirty="0"/>
              <a:t>How is the gravitational energy that was liberated by the collapsed core transformed into kinetic energy to eject the remaining stellar envelope?</a:t>
            </a:r>
          </a:p>
          <a:p>
            <a:endParaRPr lang="en-US" altLang="de-DE" sz="800" dirty="0"/>
          </a:p>
          <a:p>
            <a:r>
              <a:rPr lang="en-US" altLang="de-DE" sz="1800" dirty="0">
                <a:solidFill>
                  <a:srgbClr val="FF0000"/>
                </a:solidFill>
              </a:rPr>
              <a:t>Problem:</a:t>
            </a:r>
            <a:r>
              <a:rPr lang="en-US" altLang="de-DE" sz="1800" dirty="0">
                <a:solidFill>
                  <a:schemeClr val="hlink"/>
                </a:solidFill>
              </a:rPr>
              <a:t> </a:t>
            </a:r>
            <a:r>
              <a:rPr lang="en-US" altLang="de-DE" sz="1800" dirty="0">
                <a:solidFill>
                  <a:schemeClr val="accent2"/>
                </a:solidFill>
              </a:rPr>
              <a:t>shock wave first runs through non-collapsed part of stellar Fe core. Most energy lost by spallation of </a:t>
            </a:r>
            <a:r>
              <a:rPr lang="en-US" altLang="de-DE" sz="1800" baseline="30000" dirty="0">
                <a:solidFill>
                  <a:schemeClr val="accent2"/>
                </a:solidFill>
              </a:rPr>
              <a:t>56</a:t>
            </a:r>
            <a:r>
              <a:rPr lang="en-US" altLang="de-DE" sz="1800" dirty="0">
                <a:solidFill>
                  <a:schemeClr val="accent2"/>
                </a:solidFill>
              </a:rPr>
              <a:t>Fe nuclei.</a:t>
            </a:r>
          </a:p>
          <a:p>
            <a:endParaRPr lang="en-US" altLang="de-DE" sz="800" dirty="0">
              <a:solidFill>
                <a:schemeClr val="hlink"/>
              </a:solidFill>
            </a:endParaRPr>
          </a:p>
          <a:p>
            <a:r>
              <a:rPr lang="en-US" altLang="de-DE" sz="1800" dirty="0">
                <a:solidFill>
                  <a:srgbClr val="FF0000"/>
                </a:solidFill>
              </a:rPr>
              <a:t>Solution:</a:t>
            </a:r>
            <a:r>
              <a:rPr lang="en-US" altLang="de-DE" sz="1800" dirty="0">
                <a:solidFill>
                  <a:schemeClr val="hlink"/>
                </a:solidFill>
              </a:rPr>
              <a:t> </a:t>
            </a:r>
            <a:r>
              <a:rPr lang="en-US" altLang="de-DE" sz="1800" dirty="0">
                <a:solidFill>
                  <a:schemeClr val="accent2"/>
                </a:solidFill>
              </a:rPr>
              <a:t>neutrinos, that are created during neutronization of matter in the forming NS, diffuse outward and transfer momentum to matter.</a:t>
            </a:r>
          </a:p>
        </p:txBody>
      </p:sp>
      <p:sp>
        <p:nvSpPr>
          <p:cNvPr id="132100" name="Text Box 4">
            <a:extLst>
              <a:ext uri="{FF2B5EF4-FFF2-40B4-BE49-F238E27FC236}">
                <a16:creationId xmlns:a16="http://schemas.microsoft.com/office/drawing/2014/main" id="{163AAC67-AE81-4A66-8691-5FABB1981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6413" y="2555875"/>
            <a:ext cx="1865312" cy="406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/>
              <a:t>p + e</a:t>
            </a:r>
            <a:r>
              <a:rPr lang="de-DE" altLang="de-DE" baseline="30000"/>
              <a:t>-</a:t>
            </a:r>
            <a:r>
              <a:rPr lang="de-DE" altLang="de-DE"/>
              <a:t> → n + </a:t>
            </a:r>
            <a:r>
              <a:rPr lang="de-DE" altLang="de-DE">
                <a:sym typeface="Symbol" panose="05050102010706020507" pitchFamily="18" charset="2"/>
              </a:rPr>
              <a:t></a:t>
            </a:r>
            <a:r>
              <a:rPr lang="de-DE" altLang="de-DE" baseline="-25000">
                <a:sym typeface="Symbol" panose="05050102010706020507" pitchFamily="18" charset="2"/>
              </a:rPr>
              <a:t>e</a:t>
            </a:r>
          </a:p>
        </p:txBody>
      </p:sp>
      <p:sp>
        <p:nvSpPr>
          <p:cNvPr id="132101" name="Text Box 5">
            <a:extLst>
              <a:ext uri="{FF2B5EF4-FFF2-40B4-BE49-F238E27FC236}">
                <a16:creationId xmlns:a16="http://schemas.microsoft.com/office/drawing/2014/main" id="{47D11C1F-10CE-4D9F-BF2F-1ED6B4AF2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3021013"/>
            <a:ext cx="2201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600"/>
              <a:t>neutrino burst ~10 sec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64EAF6C-1B01-422E-A826-38AC2C306A42}"/>
              </a:ext>
            </a:extLst>
          </p:cNvPr>
          <p:cNvSpPr txBox="1"/>
          <p:nvPr/>
        </p:nvSpPr>
        <p:spPr>
          <a:xfrm>
            <a:off x="1475656" y="4016316"/>
            <a:ext cx="6023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25EB4F5-476C-4406-AA51-C54D2DF8599D}"/>
              </a:ext>
            </a:extLst>
          </p:cNvPr>
          <p:cNvSpPr txBox="1"/>
          <p:nvPr/>
        </p:nvSpPr>
        <p:spPr>
          <a:xfrm>
            <a:off x="2301501" y="4166174"/>
            <a:ext cx="6023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>
            <a:extLst>
              <a:ext uri="{FF2B5EF4-FFF2-40B4-BE49-F238E27FC236}">
                <a16:creationId xmlns:a16="http://schemas.microsoft.com/office/drawing/2014/main" id="{5F82D999-BACB-4CC7-83F0-BB38AD2884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6" r="-1449"/>
          <a:stretch/>
        </p:blipFill>
        <p:spPr bwMode="auto">
          <a:xfrm>
            <a:off x="1420813" y="692150"/>
            <a:ext cx="5670550" cy="568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7459" name="Text Box 3">
            <a:extLst>
              <a:ext uri="{FF2B5EF4-FFF2-40B4-BE49-F238E27FC236}">
                <a16:creationId xmlns:a16="http://schemas.microsoft.com/office/drawing/2014/main" id="{BB0041CB-1C8D-4B59-B38B-E7BA7A9E01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4005263"/>
            <a:ext cx="2520950" cy="10160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dirty="0">
                <a:solidFill>
                  <a:schemeClr val="accent2"/>
                </a:solidFill>
              </a:rPr>
              <a:t>Radial movement of mass shells during core collapse</a:t>
            </a:r>
          </a:p>
        </p:txBody>
      </p:sp>
      <p:sp>
        <p:nvSpPr>
          <p:cNvPr id="147460" name="Text Box 4">
            <a:extLst>
              <a:ext uri="{FF2B5EF4-FFF2-40B4-BE49-F238E27FC236}">
                <a16:creationId xmlns:a16="http://schemas.microsoft.com/office/drawing/2014/main" id="{975FBD5A-EA67-40D8-97C9-77E0D3502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1700213"/>
            <a:ext cx="876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>
                <a:solidFill>
                  <a:srgbClr val="FF0000"/>
                </a:solidFill>
              </a:rPr>
              <a:t>20 M</a:t>
            </a:r>
            <a:r>
              <a:rPr lang="de-DE" altLang="de-DE" baseline="-25000">
                <a:solidFill>
                  <a:srgbClr val="FF0000"/>
                </a:solidFill>
              </a:rPr>
              <a:t>ʘ</a:t>
            </a:r>
          </a:p>
        </p:txBody>
      </p:sp>
      <p:sp>
        <p:nvSpPr>
          <p:cNvPr id="147461" name="Text Box 5">
            <a:extLst>
              <a:ext uri="{FF2B5EF4-FFF2-40B4-BE49-F238E27FC236}">
                <a16:creationId xmlns:a16="http://schemas.microsoft.com/office/drawing/2014/main" id="{DB2D6228-BB69-4753-B1FC-15944F011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941888"/>
            <a:ext cx="876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>
                <a:solidFill>
                  <a:srgbClr val="FF0000"/>
                </a:solidFill>
              </a:rPr>
              <a:t>25 M</a:t>
            </a:r>
            <a:r>
              <a:rPr lang="de-DE" altLang="de-DE" baseline="-25000">
                <a:solidFill>
                  <a:srgbClr val="FF0000"/>
                </a:solidFill>
              </a:rPr>
              <a:t>ʘ</a:t>
            </a:r>
          </a:p>
        </p:txBody>
      </p:sp>
      <p:sp>
        <p:nvSpPr>
          <p:cNvPr id="147462" name="Text Box 6">
            <a:extLst>
              <a:ext uri="{FF2B5EF4-FFF2-40B4-BE49-F238E27FC236}">
                <a16:creationId xmlns:a16="http://schemas.microsoft.com/office/drawing/2014/main" id="{BA7182CF-3CB8-4186-B967-E466B11ED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" y="2527300"/>
            <a:ext cx="1435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400" b="1" dirty="0">
                <a:solidFill>
                  <a:schemeClr val="accent2"/>
                </a:solidFill>
              </a:rPr>
              <a:t>NS surface</a:t>
            </a:r>
            <a:r>
              <a:rPr lang="en-US" altLang="de-DE" dirty="0">
                <a:solidFill>
                  <a:schemeClr val="accent2"/>
                </a:solidFill>
              </a:rPr>
              <a:t> →</a:t>
            </a:r>
          </a:p>
        </p:txBody>
      </p:sp>
      <p:sp>
        <p:nvSpPr>
          <p:cNvPr id="147463" name="Text Box 7">
            <a:extLst>
              <a:ext uri="{FF2B5EF4-FFF2-40B4-BE49-F238E27FC236}">
                <a16:creationId xmlns:a16="http://schemas.microsoft.com/office/drawing/2014/main" id="{A20E95CA-07EC-4C98-97A7-6054B86AD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5768975"/>
            <a:ext cx="1435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400" b="1" dirty="0">
                <a:solidFill>
                  <a:schemeClr val="accent2"/>
                </a:solidFill>
              </a:rPr>
              <a:t>NS surface</a:t>
            </a:r>
            <a:r>
              <a:rPr lang="en-US" altLang="de-DE" dirty="0">
                <a:solidFill>
                  <a:schemeClr val="accent2"/>
                </a:solidFill>
              </a:rPr>
              <a:t> →</a:t>
            </a:r>
          </a:p>
        </p:txBody>
      </p:sp>
      <p:sp>
        <p:nvSpPr>
          <p:cNvPr id="147464" name="Text Box 8">
            <a:extLst>
              <a:ext uri="{FF2B5EF4-FFF2-40B4-BE49-F238E27FC236}">
                <a16:creationId xmlns:a16="http://schemas.microsoft.com/office/drawing/2014/main" id="{C01DA500-8959-4A8F-998B-983ABBDD86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5149850"/>
            <a:ext cx="32766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sz="1400" b="1">
                <a:solidFill>
                  <a:srgbClr val="000099"/>
                </a:solidFill>
              </a:rPr>
              <a:t>t=0:  </a:t>
            </a:r>
          </a:p>
          <a:p>
            <a:r>
              <a:rPr lang="en-US" altLang="de-DE" sz="1400" b="1">
                <a:solidFill>
                  <a:srgbClr val="000099"/>
                </a:solidFill>
              </a:rPr>
              <a:t>core collapse almost stopped, NS “ready“, surface “hard“ → </a:t>
            </a:r>
            <a:r>
              <a:rPr lang="en-US" altLang="de-DE" sz="1400" b="1" i="1">
                <a:solidFill>
                  <a:srgbClr val="000099"/>
                </a:solidFill>
              </a:rPr>
              <a:t>core bounce</a:t>
            </a:r>
            <a:r>
              <a:rPr lang="en-US" altLang="de-DE" sz="1400" b="1">
                <a:solidFill>
                  <a:srgbClr val="000099"/>
                </a:solidFill>
              </a:rPr>
              <a:t>, outward shock starts</a:t>
            </a:r>
          </a:p>
        </p:txBody>
      </p:sp>
      <p:sp>
        <p:nvSpPr>
          <p:cNvPr id="147465" name="Text Box 9">
            <a:extLst>
              <a:ext uri="{FF2B5EF4-FFF2-40B4-BE49-F238E27FC236}">
                <a16:creationId xmlns:a16="http://schemas.microsoft.com/office/drawing/2014/main" id="{951008E1-26C1-4059-910F-FF3385634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8643" y="1039813"/>
            <a:ext cx="695325" cy="517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de-DE" sz="1400" b="1" dirty="0">
                <a:solidFill>
                  <a:srgbClr val="FF0000"/>
                </a:solidFill>
              </a:rPr>
              <a:t>shock</a:t>
            </a:r>
          </a:p>
          <a:p>
            <a:pPr algn="ctr"/>
            <a:r>
              <a:rPr lang="de-DE" altLang="de-DE" sz="1400" b="1" dirty="0">
                <a:solidFill>
                  <a:srgbClr val="FF0000"/>
                </a:solidFill>
              </a:rPr>
              <a:t>↓</a:t>
            </a:r>
          </a:p>
        </p:txBody>
      </p:sp>
      <p:sp>
        <p:nvSpPr>
          <p:cNvPr id="147466" name="Text Box 10">
            <a:extLst>
              <a:ext uri="{FF2B5EF4-FFF2-40B4-BE49-F238E27FC236}">
                <a16:creationId xmlns:a16="http://schemas.microsoft.com/office/drawing/2014/main" id="{74E17398-1429-477E-B028-6629C4BAB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4351338"/>
            <a:ext cx="6953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de-DE" sz="1400" b="1">
                <a:solidFill>
                  <a:srgbClr val="FF0000"/>
                </a:solidFill>
              </a:rPr>
              <a:t>shock</a:t>
            </a:r>
          </a:p>
          <a:p>
            <a:pPr algn="ctr"/>
            <a:r>
              <a:rPr lang="de-DE" altLang="de-DE" sz="1400" b="1">
                <a:solidFill>
                  <a:srgbClr val="FF0000"/>
                </a:solidFill>
              </a:rPr>
              <a:t>↓</a:t>
            </a:r>
          </a:p>
        </p:txBody>
      </p:sp>
      <p:sp>
        <p:nvSpPr>
          <p:cNvPr id="147467" name="Text Box 11">
            <a:extLst>
              <a:ext uri="{FF2B5EF4-FFF2-40B4-BE49-F238E27FC236}">
                <a16:creationId xmlns:a16="http://schemas.microsoft.com/office/drawing/2014/main" id="{B114D041-E958-496A-A679-35DC293DA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9775" y="1831975"/>
            <a:ext cx="15224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de-DE" sz="1400" b="1">
                <a:solidFill>
                  <a:srgbClr val="FF0000"/>
                </a:solidFill>
              </a:rPr>
              <a:t>neutrino sphere</a:t>
            </a:r>
          </a:p>
          <a:p>
            <a:pPr algn="ctr"/>
            <a:r>
              <a:rPr lang="de-DE" altLang="de-DE" sz="1400" b="1">
                <a:solidFill>
                  <a:srgbClr val="FF0000"/>
                </a:solidFill>
              </a:rPr>
              <a:t>↓</a:t>
            </a:r>
          </a:p>
        </p:txBody>
      </p:sp>
      <p:sp>
        <p:nvSpPr>
          <p:cNvPr id="147468" name="Text Box 12">
            <a:extLst>
              <a:ext uri="{FF2B5EF4-FFF2-40B4-BE49-F238E27FC236}">
                <a16:creationId xmlns:a16="http://schemas.microsoft.com/office/drawing/2014/main" id="{94AB6E32-7A50-493A-A65B-206DBAD39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13" y="5216525"/>
            <a:ext cx="1522412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de-DE" sz="1400" b="1">
                <a:solidFill>
                  <a:srgbClr val="FF0000"/>
                </a:solidFill>
              </a:rPr>
              <a:t>neutrino sphere</a:t>
            </a:r>
          </a:p>
          <a:p>
            <a:pPr algn="ctr"/>
            <a:r>
              <a:rPr lang="de-DE" altLang="de-DE" sz="1400" b="1">
                <a:solidFill>
                  <a:srgbClr val="FF0000"/>
                </a:solidFill>
              </a:rPr>
              <a:t>↓</a:t>
            </a:r>
          </a:p>
        </p:txBody>
      </p:sp>
      <p:sp>
        <p:nvSpPr>
          <p:cNvPr id="147469" name="Line 13">
            <a:extLst>
              <a:ext uri="{FF2B5EF4-FFF2-40B4-BE49-F238E27FC236}">
                <a16:creationId xmlns:a16="http://schemas.microsoft.com/office/drawing/2014/main" id="{5CFFF647-6B91-45B3-81A3-F71A7EFE9212}"/>
              </a:ext>
            </a:extLst>
          </p:cNvPr>
          <p:cNvSpPr>
            <a:spLocks noChangeShapeType="1"/>
          </p:cNvSpPr>
          <p:nvPr/>
        </p:nvSpPr>
        <p:spPr bwMode="auto">
          <a:xfrm>
            <a:off x="6588125" y="1773238"/>
            <a:ext cx="3603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7470" name="Line 14">
            <a:extLst>
              <a:ext uri="{FF2B5EF4-FFF2-40B4-BE49-F238E27FC236}">
                <a16:creationId xmlns:a16="http://schemas.microsoft.com/office/drawing/2014/main" id="{24206059-A3A9-463A-A7B3-0C8EA91F4E23}"/>
              </a:ext>
            </a:extLst>
          </p:cNvPr>
          <p:cNvSpPr>
            <a:spLocks noChangeShapeType="1"/>
          </p:cNvSpPr>
          <p:nvPr/>
        </p:nvSpPr>
        <p:spPr bwMode="auto">
          <a:xfrm>
            <a:off x="4932363" y="1916113"/>
            <a:ext cx="20875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7471" name="Line 15">
            <a:extLst>
              <a:ext uri="{FF2B5EF4-FFF2-40B4-BE49-F238E27FC236}">
                <a16:creationId xmlns:a16="http://schemas.microsoft.com/office/drawing/2014/main" id="{3DCE9706-486C-48B4-8B74-8B2F52D1122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32363" y="3213100"/>
            <a:ext cx="2159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Text Box 2">
            <a:extLst>
              <a:ext uri="{FF2B5EF4-FFF2-40B4-BE49-F238E27FC236}">
                <a16:creationId xmlns:a16="http://schemas.microsoft.com/office/drawing/2014/main" id="{2D059402-F010-4375-BAA9-7285562E9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747713"/>
            <a:ext cx="8353425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u="sng" dirty="0">
                <a:solidFill>
                  <a:schemeClr val="accent2"/>
                </a:solidFill>
              </a:rPr>
              <a:t>Failed supernovae?</a:t>
            </a:r>
          </a:p>
          <a:p>
            <a:endParaRPr lang="en-US" altLang="de-DE" u="sng" dirty="0">
              <a:solidFill>
                <a:schemeClr val="hlink"/>
              </a:solidFill>
            </a:endParaRPr>
          </a:p>
          <a:p>
            <a:r>
              <a:rPr lang="en-US" altLang="de-DE" dirty="0"/>
              <a:t>Many SN progenitors could be identified on pre-explosion images (red </a:t>
            </a:r>
            <a:r>
              <a:rPr lang="en-US" altLang="de-DE" dirty="0" err="1"/>
              <a:t>supergiants</a:t>
            </a:r>
            <a:r>
              <a:rPr lang="en-US" altLang="de-DE" dirty="0"/>
              <a:t>). </a:t>
            </a:r>
            <a:r>
              <a:rPr lang="en-US" altLang="de-DE" dirty="0">
                <a:solidFill>
                  <a:srgbClr val="FF0000"/>
                </a:solidFill>
              </a:rPr>
              <a:t>Strange result:</a:t>
            </a:r>
            <a:r>
              <a:rPr lang="en-US" altLang="de-DE" dirty="0"/>
              <a:t> up to now, no progenitor found with &gt;17 </a:t>
            </a:r>
            <a:r>
              <a:rPr lang="en-US" altLang="de-DE" dirty="0" err="1"/>
              <a:t>M</a:t>
            </a:r>
            <a:r>
              <a:rPr lang="en-US" altLang="de-DE" baseline="-25000" dirty="0" err="1"/>
              <a:t>ʘ</a:t>
            </a:r>
            <a:r>
              <a:rPr lang="en-US" altLang="de-DE" dirty="0"/>
              <a:t> </a:t>
            </a:r>
          </a:p>
          <a:p>
            <a:endParaRPr lang="en-US" altLang="de-DE" dirty="0"/>
          </a:p>
          <a:p>
            <a:r>
              <a:rPr lang="en-US" altLang="de-DE" dirty="0"/>
              <a:t>Speculation: more massive (20–30 </a:t>
            </a:r>
            <a:r>
              <a:rPr lang="en-US" altLang="de-DE" dirty="0" err="1"/>
              <a:t>M</a:t>
            </a:r>
            <a:r>
              <a:rPr lang="en-US" altLang="de-DE" baseline="-25000" dirty="0" err="1"/>
              <a:t>ʘ</a:t>
            </a:r>
            <a:r>
              <a:rPr lang="en-US" altLang="de-DE" dirty="0"/>
              <a:t>?) objects become </a:t>
            </a:r>
            <a:r>
              <a:rPr lang="en-US" altLang="de-DE" dirty="0">
                <a:solidFill>
                  <a:schemeClr val="accent2"/>
                </a:solidFill>
              </a:rPr>
              <a:t>failed </a:t>
            </a:r>
            <a:r>
              <a:rPr lang="en-US" altLang="de-DE" dirty="0" err="1">
                <a:solidFill>
                  <a:schemeClr val="accent2"/>
                </a:solidFill>
              </a:rPr>
              <a:t>SNe</a:t>
            </a:r>
            <a:endParaRPr lang="en-US" altLang="de-DE" dirty="0">
              <a:solidFill>
                <a:schemeClr val="accent2"/>
              </a:solidFill>
            </a:endParaRPr>
          </a:p>
          <a:p>
            <a:endParaRPr lang="en-US" altLang="de-DE" dirty="0"/>
          </a:p>
          <a:p>
            <a:r>
              <a:rPr lang="en-US" altLang="de-DE" dirty="0"/>
              <a:t>Shock wave stalls in stellar envelope; even with neutrino support not strong enough to cause SN explosion. </a:t>
            </a:r>
          </a:p>
          <a:p>
            <a:endParaRPr lang="en-US" altLang="de-DE" dirty="0"/>
          </a:p>
          <a:p>
            <a:r>
              <a:rPr lang="en-US" altLang="de-DE" dirty="0">
                <a:solidFill>
                  <a:schemeClr val="accent2"/>
                </a:solidFill>
              </a:rPr>
              <a:t>→ Star directly collapses to BH, without SN explosion</a:t>
            </a:r>
          </a:p>
          <a:p>
            <a:endParaRPr lang="en-US" altLang="de-DE" dirty="0">
              <a:solidFill>
                <a:schemeClr val="hlink"/>
              </a:solidFill>
            </a:endParaRPr>
          </a:p>
          <a:p>
            <a:r>
              <a:rPr lang="en-US" altLang="de-DE" dirty="0"/>
              <a:t>Observation campaigns to look for </a:t>
            </a:r>
            <a:r>
              <a:rPr lang="en-US" altLang="de-DE" dirty="0" err="1"/>
              <a:t>supergiants</a:t>
            </a:r>
            <a:r>
              <a:rPr lang="en-US" altLang="de-DE" dirty="0"/>
              <a:t> in galaxies which suddenly disappear. </a:t>
            </a:r>
          </a:p>
          <a:p>
            <a:endParaRPr lang="en-US" altLang="de-DE" dirty="0"/>
          </a:p>
          <a:p>
            <a:r>
              <a:rPr lang="en-US" altLang="de-DE" dirty="0"/>
              <a:t>First possible proof in 2015: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>
            <a:extLst>
              <a:ext uri="{FF2B5EF4-FFF2-40B4-BE49-F238E27FC236}">
                <a16:creationId xmlns:a16="http://schemas.microsoft.com/office/drawing/2014/main" id="{CE8F0793-CBD4-42B2-A55E-1B58565A4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62025"/>
            <a:ext cx="7272337" cy="527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6371" name="Rectangle 3">
            <a:extLst>
              <a:ext uri="{FF2B5EF4-FFF2-40B4-BE49-F238E27FC236}">
                <a16:creationId xmlns:a16="http://schemas.microsoft.com/office/drawing/2014/main" id="{19400914-7458-4746-B346-8BEDA9B6B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5661025"/>
            <a:ext cx="5616575" cy="576263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>
            <a:extLst>
              <a:ext uri="{FF2B5EF4-FFF2-40B4-BE49-F238E27FC236}">
                <a16:creationId xmlns:a16="http://schemas.microsoft.com/office/drawing/2014/main" id="{5512D6D9-74BC-4BAF-B7D2-0AC26E8FB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638745"/>
            <a:ext cx="6913562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7395" name="Picture 3">
            <a:extLst>
              <a:ext uri="{FF2B5EF4-FFF2-40B4-BE49-F238E27FC236}">
                <a16:creationId xmlns:a16="http://schemas.microsoft.com/office/drawing/2014/main" id="{C727F98C-A573-47B4-B3EF-8357854F9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550369"/>
            <a:ext cx="3384550" cy="297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>
            <a:extLst>
              <a:ext uri="{FF2B5EF4-FFF2-40B4-BE49-F238E27FC236}">
                <a16:creationId xmlns:a16="http://schemas.microsoft.com/office/drawing/2014/main" id="{98FAF2FB-70BB-4F93-8096-2E9B5C36F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836613"/>
            <a:ext cx="5472113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8419" name="Picture 3">
            <a:extLst>
              <a:ext uri="{FF2B5EF4-FFF2-40B4-BE49-F238E27FC236}">
                <a16:creationId xmlns:a16="http://schemas.microsoft.com/office/drawing/2014/main" id="{4E7B045E-90C8-4F41-A6DF-30C12AB0F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88" y="2420938"/>
            <a:ext cx="2441575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8420" name="Text Box 4">
            <a:extLst>
              <a:ext uri="{FF2B5EF4-FFF2-40B4-BE49-F238E27FC236}">
                <a16:creationId xmlns:a16="http://schemas.microsoft.com/office/drawing/2014/main" id="{B8B436D9-FD02-496E-A7EA-17FB295C0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708275"/>
            <a:ext cx="903288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>
                <a:solidFill>
                  <a:srgbClr val="FF0000"/>
                </a:solidFill>
              </a:rPr>
              <a:t>before</a:t>
            </a:r>
          </a:p>
          <a:p>
            <a:endParaRPr lang="en-US" altLang="de-DE">
              <a:solidFill>
                <a:srgbClr val="FF0000"/>
              </a:solidFill>
            </a:endParaRPr>
          </a:p>
          <a:p>
            <a:endParaRPr lang="en-US" altLang="de-DE">
              <a:solidFill>
                <a:srgbClr val="FF0000"/>
              </a:solidFill>
            </a:endParaRPr>
          </a:p>
          <a:p>
            <a:endParaRPr lang="en-US" altLang="de-DE" sz="800">
              <a:solidFill>
                <a:srgbClr val="FF0000"/>
              </a:solidFill>
            </a:endParaRPr>
          </a:p>
          <a:p>
            <a:r>
              <a:rPr lang="en-US" altLang="de-DE">
                <a:solidFill>
                  <a:srgbClr val="FF0000"/>
                </a:solidFill>
              </a:rPr>
              <a:t>after</a:t>
            </a:r>
          </a:p>
        </p:txBody>
      </p:sp>
      <p:sp>
        <p:nvSpPr>
          <p:cNvPr id="188421" name="Text Box 5">
            <a:extLst>
              <a:ext uri="{FF2B5EF4-FFF2-40B4-BE49-F238E27FC236}">
                <a16:creationId xmlns:a16="http://schemas.microsoft.com/office/drawing/2014/main" id="{E762001C-9EFF-4E46-9A4F-5237F5EA7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38" y="1196975"/>
            <a:ext cx="16795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dirty="0">
                <a:solidFill>
                  <a:schemeClr val="accent2"/>
                </a:solidFill>
              </a:rPr>
              <a:t>Another case</a:t>
            </a:r>
          </a:p>
          <a:p>
            <a:r>
              <a:rPr lang="en-US" altLang="de-DE" dirty="0">
                <a:solidFill>
                  <a:schemeClr val="accent2"/>
                </a:solidFill>
              </a:rPr>
              <a:t>(2017):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9" name="Text Box 7">
            <a:extLst>
              <a:ext uri="{FF2B5EF4-FFF2-40B4-BE49-F238E27FC236}">
                <a16:creationId xmlns:a16="http://schemas.microsoft.com/office/drawing/2014/main" id="{FBA34C30-4D4D-4D20-BB86-0C5BC9DCD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758825"/>
            <a:ext cx="8551863" cy="2144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dirty="0"/>
              <a:t>NSs are born very hot, 10</a:t>
            </a:r>
            <a:r>
              <a:rPr lang="en-US" altLang="de-DE" baseline="30000" dirty="0"/>
              <a:t>11</a:t>
            </a:r>
            <a:r>
              <a:rPr lang="en-US" altLang="de-DE" dirty="0"/>
              <a:t> K, drops to 10</a:t>
            </a:r>
            <a:r>
              <a:rPr lang="en-US" altLang="de-DE" baseline="30000" dirty="0"/>
              <a:t>9</a:t>
            </a:r>
            <a:r>
              <a:rPr lang="en-US" altLang="de-DE" dirty="0"/>
              <a:t> K within 1</a:t>
            </a:r>
            <a:r>
              <a:rPr lang="en-US" altLang="de-DE" baseline="30000" dirty="0"/>
              <a:t>st</a:t>
            </a:r>
            <a:r>
              <a:rPr lang="en-US" altLang="de-DE" dirty="0"/>
              <a:t> day by </a:t>
            </a:r>
            <a:r>
              <a:rPr lang="en-US" altLang="de-DE" dirty="0">
                <a:solidFill>
                  <a:srgbClr val="FF0000"/>
                </a:solidFill>
              </a:rPr>
              <a:t>neutrino emission</a:t>
            </a:r>
            <a:r>
              <a:rPr lang="en-US" altLang="de-DE" dirty="0"/>
              <a:t> </a:t>
            </a:r>
            <a:r>
              <a:rPr lang="en-US" altLang="de-DE" sz="1600" dirty="0"/>
              <a:t>(</a:t>
            </a:r>
            <a:r>
              <a:rPr lang="en-US" altLang="de-DE" sz="1600" dirty="0" err="1"/>
              <a:t>Urca</a:t>
            </a:r>
            <a:r>
              <a:rPr lang="en-US" altLang="de-DE" sz="1600" dirty="0"/>
              <a:t> process, same as</a:t>
            </a:r>
            <a:r>
              <a:rPr lang="en-US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ν</a:t>
            </a:r>
            <a:r>
              <a:rPr lang="en-US" altLang="de-DE" sz="1600" dirty="0"/>
              <a:t> cooling in massive stars):</a:t>
            </a:r>
            <a:endParaRPr lang="en-US" altLang="de-DE" dirty="0"/>
          </a:p>
          <a:p>
            <a:endParaRPr lang="en-US" altLang="de-DE" sz="800" dirty="0"/>
          </a:p>
          <a:p>
            <a:r>
              <a:rPr lang="en-US" altLang="de-DE" dirty="0">
                <a:solidFill>
                  <a:schemeClr val="hlink"/>
                </a:solidFill>
              </a:rPr>
              <a:t>		</a:t>
            </a:r>
            <a:r>
              <a:rPr lang="en-US" altLang="de-DE" dirty="0">
                <a:solidFill>
                  <a:schemeClr val="accent2"/>
                </a:solidFill>
              </a:rPr>
              <a:t>n → p + e</a:t>
            </a:r>
            <a:r>
              <a:rPr lang="en-US" altLang="de-DE" baseline="30000" dirty="0">
                <a:solidFill>
                  <a:schemeClr val="accent2"/>
                </a:solidFill>
              </a:rPr>
              <a:t>-</a:t>
            </a:r>
            <a:r>
              <a:rPr lang="en-US" altLang="de-DE" dirty="0">
                <a:solidFill>
                  <a:schemeClr val="accent2"/>
                </a:solidFill>
              </a:rPr>
              <a:t> + </a:t>
            </a:r>
            <a:r>
              <a:rPr lang="en-US" altLang="de-DE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altLang="de-DE" baseline="-25000" dirty="0" err="1">
                <a:solidFill>
                  <a:schemeClr val="accent2"/>
                </a:solidFill>
              </a:rPr>
              <a:t>e</a:t>
            </a:r>
            <a:r>
              <a:rPr lang="en-US" altLang="de-DE" dirty="0">
                <a:solidFill>
                  <a:schemeClr val="accent2"/>
                </a:solidFill>
              </a:rPr>
              <a:t>      p + e</a:t>
            </a:r>
            <a:r>
              <a:rPr lang="en-US" altLang="de-DE" baseline="30000" dirty="0">
                <a:solidFill>
                  <a:schemeClr val="accent2"/>
                </a:solidFill>
              </a:rPr>
              <a:t>-</a:t>
            </a:r>
            <a:r>
              <a:rPr lang="en-US" altLang="de-DE" dirty="0">
                <a:solidFill>
                  <a:schemeClr val="accent2"/>
                </a:solidFill>
              </a:rPr>
              <a:t> → n + </a:t>
            </a:r>
            <a:r>
              <a:rPr lang="en-US" altLang="de-DE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altLang="de-DE" baseline="-25000" dirty="0" err="1">
                <a:solidFill>
                  <a:schemeClr val="accent2"/>
                </a:solidFill>
              </a:rPr>
              <a:t>e</a:t>
            </a:r>
            <a:endParaRPr lang="en-US" altLang="de-DE" baseline="-25000" dirty="0">
              <a:solidFill>
                <a:schemeClr val="accent2"/>
              </a:solidFill>
            </a:endParaRPr>
          </a:p>
          <a:p>
            <a:endParaRPr lang="en-US" altLang="de-DE" sz="800" baseline="-25000" dirty="0">
              <a:solidFill>
                <a:schemeClr val="hlink"/>
              </a:solidFill>
            </a:endParaRPr>
          </a:p>
          <a:p>
            <a:r>
              <a:rPr lang="en-US" altLang="de-DE" dirty="0"/>
              <a:t>Other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ν</a:t>
            </a:r>
            <a:r>
              <a:rPr lang="en-US" altLang="de-DE" dirty="0"/>
              <a:t> emission processes dominate cooling during next 1000 </a:t>
            </a:r>
            <a:r>
              <a:rPr lang="en-US" altLang="de-DE" dirty="0" err="1"/>
              <a:t>yr</a:t>
            </a:r>
            <a:r>
              <a:rPr lang="en-US" altLang="de-DE" dirty="0"/>
              <a:t> → 10</a:t>
            </a:r>
            <a:r>
              <a:rPr lang="en-US" altLang="de-DE" baseline="30000" dirty="0"/>
              <a:t>8</a:t>
            </a:r>
            <a:r>
              <a:rPr lang="en-US" altLang="de-DE" dirty="0"/>
              <a:t> K (interior), T=10</a:t>
            </a:r>
            <a:r>
              <a:rPr lang="en-US" altLang="de-DE" baseline="30000" dirty="0"/>
              <a:t>6</a:t>
            </a:r>
            <a:r>
              <a:rPr lang="en-US" altLang="de-DE" dirty="0"/>
              <a:t> at surface. Then </a:t>
            </a:r>
            <a:r>
              <a:rPr lang="en-US" altLang="de-DE" dirty="0">
                <a:solidFill>
                  <a:srgbClr val="FF0000"/>
                </a:solidFill>
              </a:rPr>
              <a:t>photon cooling</a:t>
            </a:r>
            <a:r>
              <a:rPr lang="en-US" altLang="de-DE" dirty="0"/>
              <a:t> takes over, L ≈ </a:t>
            </a:r>
            <a:r>
              <a:rPr lang="en-US" altLang="de-DE" dirty="0" err="1"/>
              <a:t>L</a:t>
            </a:r>
            <a:r>
              <a:rPr lang="en-US" altLang="de-DE" baseline="-25000" dirty="0" err="1"/>
              <a:t>ʘ</a:t>
            </a:r>
            <a:r>
              <a:rPr lang="en-US" altLang="de-DE" dirty="0"/>
              <a:t>, but flux maximum at X-rays (≈ 30 Å).</a:t>
            </a:r>
          </a:p>
        </p:txBody>
      </p:sp>
      <p:pic>
        <p:nvPicPr>
          <p:cNvPr id="69637" name="Picture 5" descr="http://www.nustar.caltech.edu/uploads/images/site/cassiopeiaA.jpg">
            <a:extLst>
              <a:ext uri="{FF2B5EF4-FFF2-40B4-BE49-F238E27FC236}">
                <a16:creationId xmlns:a16="http://schemas.microsoft.com/office/drawing/2014/main" id="{A5D7AF83-6B6F-4384-87F6-7266B4479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213100"/>
            <a:ext cx="4032250" cy="306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38" name="Text Box 6">
            <a:extLst>
              <a:ext uri="{FF2B5EF4-FFF2-40B4-BE49-F238E27FC236}">
                <a16:creationId xmlns:a16="http://schemas.microsoft.com/office/drawing/2014/main" id="{8E5A9C1E-3253-40B5-AD90-1DB07A05D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3716338"/>
            <a:ext cx="3527425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de-DE" dirty="0">
                <a:solidFill>
                  <a:schemeClr val="accent2"/>
                </a:solidFill>
              </a:rPr>
              <a:t>Supernova remnant (SNR) </a:t>
            </a:r>
            <a:r>
              <a:rPr lang="en-US" altLang="de-DE" dirty="0">
                <a:solidFill>
                  <a:srgbClr val="FF0000"/>
                </a:solidFill>
              </a:rPr>
              <a:t>Cas A</a:t>
            </a:r>
            <a:r>
              <a:rPr lang="en-US" altLang="de-DE" dirty="0">
                <a:solidFill>
                  <a:schemeClr val="hlink"/>
                </a:solidFill>
              </a:rPr>
              <a:t> </a:t>
            </a:r>
            <a:r>
              <a:rPr lang="en-US" altLang="de-DE" dirty="0">
                <a:solidFill>
                  <a:schemeClr val="accent2"/>
                </a:solidFill>
              </a:rPr>
              <a:t>with neutron star</a:t>
            </a:r>
          </a:p>
          <a:p>
            <a:pPr algn="ctr"/>
            <a:endParaRPr lang="en-US" altLang="de-DE" dirty="0">
              <a:solidFill>
                <a:schemeClr val="hlink"/>
              </a:solidFill>
            </a:endParaRPr>
          </a:p>
          <a:p>
            <a:pPr algn="ctr"/>
            <a:r>
              <a:rPr lang="en-US" altLang="de-DE" sz="1600" dirty="0"/>
              <a:t>(X-ray image, </a:t>
            </a:r>
            <a:r>
              <a:rPr lang="en-US" altLang="de-DE" sz="1600" i="1" dirty="0"/>
              <a:t>Chandra</a:t>
            </a:r>
            <a:r>
              <a:rPr lang="en-US" altLang="de-DE" sz="1600" dirty="0"/>
              <a:t> observatory)</a:t>
            </a:r>
          </a:p>
        </p:txBody>
      </p:sp>
      <p:sp>
        <p:nvSpPr>
          <p:cNvPr id="69640" name="Line 8">
            <a:extLst>
              <a:ext uri="{FF2B5EF4-FFF2-40B4-BE49-F238E27FC236}">
                <a16:creationId xmlns:a16="http://schemas.microsoft.com/office/drawing/2014/main" id="{8965C52A-C1C9-48B0-BD01-AD768D2B143C}"/>
              </a:ext>
            </a:extLst>
          </p:cNvPr>
          <p:cNvSpPr>
            <a:spLocks noChangeShapeType="1"/>
          </p:cNvSpPr>
          <p:nvPr/>
        </p:nvSpPr>
        <p:spPr bwMode="auto">
          <a:xfrm>
            <a:off x="2555875" y="4581525"/>
            <a:ext cx="215900" cy="215900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9641" name="Text Box 9">
            <a:extLst>
              <a:ext uri="{FF2B5EF4-FFF2-40B4-BE49-F238E27FC236}">
                <a16:creationId xmlns:a16="http://schemas.microsoft.com/office/drawing/2014/main" id="{3E32A9CA-8BE8-4275-AAA1-788426331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5445125"/>
            <a:ext cx="388778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sz="1600" dirty="0">
                <a:solidFill>
                  <a:schemeClr val="accent2"/>
                </a:solidFill>
              </a:rPr>
              <a:t>More details about SN phenomenology in the following chapter on variable (eruptive) stars</a:t>
            </a:r>
          </a:p>
        </p:txBody>
      </p:sp>
      <p:sp>
        <p:nvSpPr>
          <p:cNvPr id="69646" name="Text Box 14">
            <a:extLst>
              <a:ext uri="{FF2B5EF4-FFF2-40B4-BE49-F238E27FC236}">
                <a16:creationId xmlns:a16="http://schemas.microsoft.com/office/drawing/2014/main" id="{7FBFB8A9-52AB-493D-848F-BD0021AE94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1550" y="1341438"/>
            <a:ext cx="41069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dirty="0">
                <a:solidFill>
                  <a:srgbClr val="0000FF"/>
                </a:solidFill>
              </a:rPr>
              <a:t>  -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Text Box 2">
            <a:extLst>
              <a:ext uri="{FF2B5EF4-FFF2-40B4-BE49-F238E27FC236}">
                <a16:creationId xmlns:a16="http://schemas.microsoft.com/office/drawing/2014/main" id="{717B41CD-0315-427D-B6D0-3D9F7FD8E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827088"/>
            <a:ext cx="835342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dirty="0"/>
              <a:t>First discovery of a NS: Bell, Hewish (1967), </a:t>
            </a:r>
            <a:r>
              <a:rPr lang="en-US" altLang="de-DE" dirty="0">
                <a:solidFill>
                  <a:schemeClr val="accent2"/>
                </a:solidFill>
              </a:rPr>
              <a:t>radio pulsar </a:t>
            </a:r>
            <a:r>
              <a:rPr lang="en-US" altLang="de-DE" dirty="0"/>
              <a:t>PSR1919+21, periodic signal P=1.337 s (NS rotation)</a:t>
            </a:r>
          </a:p>
          <a:p>
            <a:endParaRPr lang="en-US" altLang="de-DE" dirty="0"/>
          </a:p>
          <a:p>
            <a:r>
              <a:rPr lang="en-US" altLang="de-DE" dirty="0"/>
              <a:t>Most of the ~3000 known NSs are radio pulsars, only very few identified in other wavelength regions (optical, UV, X-ray)</a:t>
            </a:r>
          </a:p>
          <a:p>
            <a:endParaRPr lang="en-US" altLang="de-DE" dirty="0"/>
          </a:p>
          <a:p>
            <a:r>
              <a:rPr lang="en-US" altLang="de-DE" dirty="0"/>
              <a:t>NS rotation periods 0.01 – 8 s. Even shorter in binaries (1-10 </a:t>
            </a:r>
            <a:r>
              <a:rPr lang="en-US" altLang="de-DE" dirty="0" err="1"/>
              <a:t>ms</a:t>
            </a:r>
            <a:r>
              <a:rPr lang="en-US" altLang="de-DE" dirty="0"/>
              <a:t>, “</a:t>
            </a:r>
            <a:r>
              <a:rPr lang="en-US" altLang="de-DE" dirty="0">
                <a:solidFill>
                  <a:srgbClr val="FF0000"/>
                </a:solidFill>
              </a:rPr>
              <a:t>milli-second pulsars</a:t>
            </a:r>
            <a:r>
              <a:rPr lang="en-US" altLang="de-DE" dirty="0"/>
              <a:t>“, spun-up by accretion)</a:t>
            </a:r>
          </a:p>
        </p:txBody>
      </p:sp>
      <p:pic>
        <p:nvPicPr>
          <p:cNvPr id="177160" name="Picture 8" descr="Bildergebnis für jocelyn bell">
            <a:extLst>
              <a:ext uri="{FF2B5EF4-FFF2-40B4-BE49-F238E27FC236}">
                <a16:creationId xmlns:a16="http://schemas.microsoft.com/office/drawing/2014/main" id="{8B5B4318-1E38-4D43-AD80-1E2675416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500438"/>
            <a:ext cx="2030412" cy="298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62" name="Picture 10" descr="Bildergebnis für antony hewish">
            <a:extLst>
              <a:ext uri="{FF2B5EF4-FFF2-40B4-BE49-F238E27FC236}">
                <a16:creationId xmlns:a16="http://schemas.microsoft.com/office/drawing/2014/main" id="{21BD8991-1034-4174-B09E-5CC3DDDC1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0438"/>
            <a:ext cx="2133600" cy="298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7163" name="Text Box 11">
            <a:extLst>
              <a:ext uri="{FF2B5EF4-FFF2-40B4-BE49-F238E27FC236}">
                <a16:creationId xmlns:a16="http://schemas.microsoft.com/office/drawing/2014/main" id="{1B5D7994-89E0-4EA8-AF39-17EF0E0AE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3675" y="4527550"/>
            <a:ext cx="10461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/>
              <a:t>Jocelyn</a:t>
            </a:r>
          </a:p>
          <a:p>
            <a:r>
              <a:rPr lang="en-US" altLang="de-DE"/>
              <a:t>Bell</a:t>
            </a:r>
          </a:p>
        </p:txBody>
      </p:sp>
      <p:sp>
        <p:nvSpPr>
          <p:cNvPr id="177164" name="Text Box 12">
            <a:extLst>
              <a:ext uri="{FF2B5EF4-FFF2-40B4-BE49-F238E27FC236}">
                <a16:creationId xmlns:a16="http://schemas.microsoft.com/office/drawing/2014/main" id="{BE3CA4B6-6A56-4780-B96D-35D7A9342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025" y="4359275"/>
            <a:ext cx="22733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/>
              <a:t>Anthony Hewish</a:t>
            </a:r>
          </a:p>
          <a:p>
            <a:r>
              <a:rPr lang="en-US" altLang="de-DE"/>
              <a:t>(Nobel prize 1974)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9" name="Text Box 3">
            <a:extLst>
              <a:ext uri="{FF2B5EF4-FFF2-40B4-BE49-F238E27FC236}">
                <a16:creationId xmlns:a16="http://schemas.microsoft.com/office/drawing/2014/main" id="{B7B1C459-68B4-4604-8A66-D5BB95FB1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" y="587375"/>
            <a:ext cx="8661400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dirty="0">
                <a:solidFill>
                  <a:schemeClr val="accent2"/>
                </a:solidFill>
              </a:rPr>
              <a:t>Pulsar model</a:t>
            </a:r>
          </a:p>
          <a:p>
            <a:endParaRPr lang="en-US" altLang="de-DE" sz="800" dirty="0">
              <a:solidFill>
                <a:schemeClr val="hlink"/>
              </a:solidFill>
            </a:endParaRPr>
          </a:p>
          <a:p>
            <a:pPr>
              <a:buFontTx/>
              <a:buChar char="•"/>
            </a:pPr>
            <a:r>
              <a:rPr lang="en-US" altLang="de-DE" dirty="0"/>
              <a:t> rapidly rotating NS accelerates plasma with its strong magnetic field</a:t>
            </a:r>
          </a:p>
          <a:p>
            <a:endParaRPr lang="en-US" altLang="de-DE" sz="800" dirty="0"/>
          </a:p>
          <a:p>
            <a:pPr>
              <a:buFontTx/>
              <a:buChar char="•"/>
            </a:pPr>
            <a:r>
              <a:rPr lang="en-US" altLang="de-DE" dirty="0"/>
              <a:t> particles approach speed of light, typically after 1000 km</a:t>
            </a:r>
          </a:p>
          <a:p>
            <a:endParaRPr lang="en-US" altLang="de-DE" sz="800" dirty="0"/>
          </a:p>
          <a:p>
            <a:pPr>
              <a:buFontTx/>
              <a:buChar char="•"/>
            </a:pPr>
            <a:r>
              <a:rPr lang="en-US" altLang="de-DE" dirty="0"/>
              <a:t> emission of Bremsstrahlung no longer isotropic but beamed </a:t>
            </a:r>
            <a:r>
              <a:rPr lang="en-US" altLang="de-DE" dirty="0">
                <a:solidFill>
                  <a:srgbClr val="FF0000"/>
                </a:solidFill>
              </a:rPr>
              <a:t>→ light house effect</a:t>
            </a:r>
          </a:p>
          <a:p>
            <a:endParaRPr lang="en-US" altLang="de-DE" sz="800" dirty="0"/>
          </a:p>
          <a:p>
            <a:r>
              <a:rPr lang="en-US" altLang="de-DE" dirty="0"/>
              <a:t>Pulsar only visible when beam hits Earth</a:t>
            </a:r>
          </a:p>
        </p:txBody>
      </p:sp>
      <p:pic>
        <p:nvPicPr>
          <p:cNvPr id="178183" name="Picture 7" descr="800px-Pulsar_schematic">
            <a:extLst>
              <a:ext uri="{FF2B5EF4-FFF2-40B4-BE49-F238E27FC236}">
                <a16:creationId xmlns:a16="http://schemas.microsoft.com/office/drawing/2014/main" id="{89C3DF50-ED64-4854-BB31-B2DA4E4F7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068638"/>
            <a:ext cx="4464050" cy="334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5">
            <a:extLst>
              <a:ext uri="{FF2B5EF4-FFF2-40B4-BE49-F238E27FC236}">
                <a16:creationId xmlns:a16="http://schemas.microsoft.com/office/drawing/2014/main" id="{A0DE50F9-03F3-477D-867B-E060BC2C0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575" y="949325"/>
            <a:ext cx="5726113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b="1" dirty="0">
                <a:solidFill>
                  <a:schemeClr val="accent2"/>
                </a:solidFill>
              </a:rPr>
              <a:t>Timescales</a:t>
            </a:r>
          </a:p>
          <a:p>
            <a:endParaRPr lang="en-US" altLang="de-DE" sz="800" dirty="0">
              <a:solidFill>
                <a:schemeClr val="hlink"/>
              </a:solidFill>
            </a:endParaRPr>
          </a:p>
          <a:p>
            <a:r>
              <a:rPr lang="en-US" altLang="de-DE" dirty="0"/>
              <a:t>Evolution of stars determined by three timescales</a:t>
            </a:r>
          </a:p>
        </p:txBody>
      </p:sp>
      <p:sp>
        <p:nvSpPr>
          <p:cNvPr id="2054" name="Text Box 6">
            <a:extLst>
              <a:ext uri="{FF2B5EF4-FFF2-40B4-BE49-F238E27FC236}">
                <a16:creationId xmlns:a16="http://schemas.microsoft.com/office/drawing/2014/main" id="{DA05B9AF-ED01-4400-998D-FCB0FF89AF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133600"/>
            <a:ext cx="7561263" cy="431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dirty="0">
                <a:solidFill>
                  <a:schemeClr val="accent2"/>
                </a:solidFill>
              </a:rPr>
              <a:t>1) Nuclear timescale </a:t>
            </a:r>
            <a:r>
              <a:rPr lang="en-US" altLang="de-DE" dirty="0" err="1">
                <a:solidFill>
                  <a:schemeClr val="accent2"/>
                </a:solidFill>
              </a:rPr>
              <a:t>t</a:t>
            </a:r>
            <a:r>
              <a:rPr lang="en-US" altLang="de-DE" baseline="-25000" dirty="0" err="1">
                <a:solidFill>
                  <a:schemeClr val="accent2"/>
                </a:solidFill>
              </a:rPr>
              <a:t>n</a:t>
            </a:r>
            <a:r>
              <a:rPr lang="en-US" altLang="de-DE" dirty="0">
                <a:solidFill>
                  <a:schemeClr val="accent2"/>
                </a:solidFill>
              </a:rPr>
              <a:t> </a:t>
            </a:r>
            <a:r>
              <a:rPr lang="en-US" altLang="de-DE" dirty="0"/>
              <a:t>= amount of time during which the star can sustain its luminosity by nuclear H fusion. But usually only ~10% of the available mass (H) is processed, i.e., </a:t>
            </a:r>
            <a:r>
              <a:rPr lang="en-US" altLang="de-DE" dirty="0">
                <a:solidFill>
                  <a:srgbClr val="FF0000"/>
                </a:solidFill>
              </a:rPr>
              <a:t>evolutionary timescale</a:t>
            </a:r>
            <a:r>
              <a:rPr lang="en-US" altLang="de-DE" dirty="0"/>
              <a:t> </a:t>
            </a:r>
            <a:r>
              <a:rPr lang="en-US" altLang="de-DE" dirty="0" err="1"/>
              <a:t>t</a:t>
            </a:r>
            <a:r>
              <a:rPr lang="en-US" altLang="de-DE" baseline="-25000" dirty="0" err="1"/>
              <a:t>E</a:t>
            </a:r>
            <a:r>
              <a:rPr lang="en-US" altLang="de-DE" dirty="0"/>
              <a:t> ≈ 1/10 </a:t>
            </a:r>
            <a:r>
              <a:rPr lang="en-US" altLang="de-DE" dirty="0" err="1"/>
              <a:t>t</a:t>
            </a:r>
            <a:r>
              <a:rPr lang="en-US" altLang="de-DE" baseline="-25000" dirty="0" err="1"/>
              <a:t>n</a:t>
            </a:r>
            <a:r>
              <a:rPr lang="en-US" altLang="de-DE" dirty="0"/>
              <a:t>  </a:t>
            </a:r>
          </a:p>
          <a:p>
            <a:endParaRPr lang="en-US" altLang="de-DE" sz="800" dirty="0"/>
          </a:p>
          <a:p>
            <a:endParaRPr lang="en-US" altLang="de-DE" dirty="0"/>
          </a:p>
          <a:p>
            <a:endParaRPr lang="en-US" altLang="de-DE" dirty="0">
              <a:latin typeface="Arial Unicode MS" pitchFamily="34" charset="-128"/>
              <a:ea typeface="Arial Unicode MS" pitchFamily="34" charset="-128"/>
            </a:endParaRPr>
          </a:p>
          <a:p>
            <a:endParaRPr lang="en-US" altLang="de-DE" dirty="0"/>
          </a:p>
          <a:p>
            <a:r>
              <a:rPr lang="en-US" altLang="de-DE" dirty="0"/>
              <a:t>Example:  </a:t>
            </a:r>
            <a:r>
              <a:rPr lang="en-US" altLang="de-DE" dirty="0">
                <a:solidFill>
                  <a:schemeClr val="accent2"/>
                </a:solidFill>
              </a:rPr>
              <a:t>M = 30 </a:t>
            </a:r>
            <a:r>
              <a:rPr lang="en-US" altLang="de-DE" dirty="0" err="1">
                <a:solidFill>
                  <a:schemeClr val="accent2"/>
                </a:solidFill>
              </a:rPr>
              <a:t>M</a:t>
            </a:r>
            <a:r>
              <a:rPr lang="en-US" altLang="de-DE" baseline="-25000" dirty="0" err="1">
                <a:solidFill>
                  <a:schemeClr val="accent2"/>
                </a:solidFill>
              </a:rPr>
              <a:t>ʘ</a:t>
            </a:r>
            <a:r>
              <a:rPr lang="en-US" altLang="de-DE" dirty="0">
                <a:solidFill>
                  <a:schemeClr val="accent2"/>
                </a:solidFill>
              </a:rPr>
              <a:t>   L = 1.4</a:t>
            </a:r>
            <a:r>
              <a:rPr lang="en-US" altLang="de-DE" dirty="0">
                <a:solidFill>
                  <a:schemeClr val="accent2"/>
                </a:solidFill>
                <a:ea typeface="Arial Unicode MS" pitchFamily="34" charset="-128"/>
              </a:rPr>
              <a:t>·</a:t>
            </a:r>
            <a:r>
              <a:rPr lang="en-US" altLang="de-DE" dirty="0">
                <a:solidFill>
                  <a:schemeClr val="accent2"/>
                </a:solidFill>
              </a:rPr>
              <a:t>10</a:t>
            </a:r>
            <a:r>
              <a:rPr lang="en-US" altLang="de-DE" baseline="30000" dirty="0">
                <a:solidFill>
                  <a:schemeClr val="accent2"/>
                </a:solidFill>
              </a:rPr>
              <a:t>5</a:t>
            </a:r>
            <a:r>
              <a:rPr lang="en-US" altLang="de-DE" dirty="0">
                <a:solidFill>
                  <a:schemeClr val="accent2"/>
                </a:solidFill>
              </a:rPr>
              <a:t> </a:t>
            </a:r>
            <a:r>
              <a:rPr lang="en-US" altLang="de-DE" dirty="0" err="1">
                <a:solidFill>
                  <a:schemeClr val="accent2"/>
                </a:solidFill>
              </a:rPr>
              <a:t>L</a:t>
            </a:r>
            <a:r>
              <a:rPr lang="en-US" altLang="de-DE" baseline="-25000" dirty="0" err="1">
                <a:solidFill>
                  <a:schemeClr val="accent2"/>
                </a:solidFill>
              </a:rPr>
              <a:t>ʘ</a:t>
            </a:r>
            <a:endParaRPr lang="en-US" altLang="de-DE" baseline="-25000" dirty="0">
              <a:solidFill>
                <a:schemeClr val="accent2"/>
              </a:solidFill>
            </a:endParaRPr>
          </a:p>
          <a:p>
            <a:endParaRPr lang="en-US" altLang="de-DE" sz="900" dirty="0">
              <a:solidFill>
                <a:schemeClr val="hlink"/>
              </a:solidFill>
            </a:endParaRPr>
          </a:p>
          <a:p>
            <a:r>
              <a:rPr lang="en-US" altLang="de-DE" dirty="0" err="1">
                <a:solidFill>
                  <a:srgbClr val="FF0000"/>
                </a:solidFill>
              </a:rPr>
              <a:t>t</a:t>
            </a:r>
            <a:r>
              <a:rPr lang="en-US" altLang="de-DE" baseline="-25000" dirty="0" err="1">
                <a:solidFill>
                  <a:srgbClr val="FF0000"/>
                </a:solidFill>
              </a:rPr>
              <a:t>E</a:t>
            </a:r>
            <a:r>
              <a:rPr lang="en-US" altLang="de-DE" dirty="0">
                <a:solidFill>
                  <a:srgbClr val="FF0000"/>
                </a:solidFill>
              </a:rPr>
              <a:t> = 2.1</a:t>
            </a:r>
            <a:r>
              <a:rPr lang="en-US" altLang="de-DE" dirty="0">
                <a:solidFill>
                  <a:srgbClr val="FF0000"/>
                </a:solidFill>
                <a:ea typeface="Arial Unicode MS" pitchFamily="34" charset="-128"/>
              </a:rPr>
              <a:t>·</a:t>
            </a:r>
            <a:r>
              <a:rPr lang="en-US" altLang="de-DE" dirty="0">
                <a:solidFill>
                  <a:srgbClr val="FF0000"/>
                </a:solidFill>
              </a:rPr>
              <a:t>10</a:t>
            </a:r>
            <a:r>
              <a:rPr lang="en-US" altLang="de-DE" baseline="30000" dirty="0">
                <a:solidFill>
                  <a:srgbClr val="FF0000"/>
                </a:solidFill>
              </a:rPr>
              <a:t>6</a:t>
            </a:r>
            <a:r>
              <a:rPr lang="en-US" altLang="de-DE" dirty="0">
                <a:solidFill>
                  <a:srgbClr val="FF0000"/>
                </a:solidFill>
              </a:rPr>
              <a:t> </a:t>
            </a:r>
            <a:r>
              <a:rPr lang="en-US" altLang="de-DE" dirty="0" err="1">
                <a:solidFill>
                  <a:srgbClr val="FF0000"/>
                </a:solidFill>
              </a:rPr>
              <a:t>yr</a:t>
            </a:r>
            <a:endParaRPr lang="en-US" altLang="de-DE" dirty="0">
              <a:solidFill>
                <a:srgbClr val="FF0000"/>
              </a:solidFill>
            </a:endParaRPr>
          </a:p>
          <a:p>
            <a:endParaRPr lang="en-US" altLang="de-DE" dirty="0">
              <a:solidFill>
                <a:srgbClr val="FF0000"/>
              </a:solidFill>
            </a:endParaRPr>
          </a:p>
          <a:p>
            <a:r>
              <a:rPr lang="en-US" altLang="de-DE" dirty="0"/>
              <a:t>Sun:</a:t>
            </a:r>
            <a:r>
              <a:rPr lang="en-US" altLang="de-DE" dirty="0">
                <a:solidFill>
                  <a:srgbClr val="FF0000"/>
                </a:solidFill>
              </a:rPr>
              <a:t> </a:t>
            </a:r>
            <a:r>
              <a:rPr lang="en-US" altLang="de-DE" dirty="0">
                <a:solidFill>
                  <a:schemeClr val="accent2"/>
                </a:solidFill>
              </a:rPr>
              <a:t>10</a:t>
            </a:r>
            <a:r>
              <a:rPr lang="en-US" altLang="de-DE" baseline="30000" dirty="0">
                <a:solidFill>
                  <a:schemeClr val="accent2"/>
                </a:solidFill>
              </a:rPr>
              <a:t>10</a:t>
            </a:r>
            <a:r>
              <a:rPr lang="en-US" altLang="de-DE" dirty="0">
                <a:solidFill>
                  <a:schemeClr val="accent2"/>
                </a:solidFill>
              </a:rPr>
              <a:t> </a:t>
            </a:r>
            <a:r>
              <a:rPr lang="en-US" altLang="de-DE" dirty="0" err="1">
                <a:solidFill>
                  <a:schemeClr val="accent2"/>
                </a:solidFill>
              </a:rPr>
              <a:t>yr</a:t>
            </a:r>
            <a:endParaRPr lang="en-US" altLang="de-DE" dirty="0">
              <a:solidFill>
                <a:schemeClr val="accent2"/>
              </a:solidFill>
            </a:endParaRPr>
          </a:p>
          <a:p>
            <a:endParaRPr lang="en-US" altLang="de-DE" dirty="0">
              <a:solidFill>
                <a:schemeClr val="hlink"/>
              </a:solidFill>
            </a:endParaRPr>
          </a:p>
          <a:p>
            <a:r>
              <a:rPr lang="en-US" altLang="de-DE" dirty="0"/>
              <a:t>Nuclear timescale determines the overall lifetime of a star</a:t>
            </a:r>
          </a:p>
        </p:txBody>
      </p:sp>
      <p:pic>
        <p:nvPicPr>
          <p:cNvPr id="2064" name="Picture 16">
            <a:extLst>
              <a:ext uri="{FF2B5EF4-FFF2-40B4-BE49-F238E27FC236}">
                <a16:creationId xmlns:a16="http://schemas.microsoft.com/office/drawing/2014/main" id="{9BCC1C7B-5E6C-46EC-801B-4AF0E28D1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363" y="3473450"/>
            <a:ext cx="4484687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Text Box 2">
            <a:extLst>
              <a:ext uri="{FF2B5EF4-FFF2-40B4-BE49-F238E27FC236}">
                <a16:creationId xmlns:a16="http://schemas.microsoft.com/office/drawing/2014/main" id="{14955FB8-B87A-4AA6-B6F6-1E117260E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3" y="711200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dirty="0"/>
              <a:t>Rotation periods increase:      can be measured (rotating dipole → energy loss). Characteristic time scale </a:t>
            </a:r>
            <a:r>
              <a:rPr lang="en-US" altLang="de-DE" dirty="0">
                <a:solidFill>
                  <a:srgbClr val="FF0000"/>
                </a:solidFill>
                <a:sym typeface="Symbol" panose="05050102010706020507" pitchFamily="18" charset="2"/>
              </a:rPr>
              <a:t></a:t>
            </a:r>
            <a:r>
              <a:rPr lang="en-US" altLang="de-DE" dirty="0">
                <a:sym typeface="Symbol" panose="05050102010706020507" pitchFamily="18" charset="2"/>
              </a:rPr>
              <a:t>: doubling of period</a:t>
            </a:r>
          </a:p>
        </p:txBody>
      </p:sp>
      <p:pic>
        <p:nvPicPr>
          <p:cNvPr id="180227" name="Picture 3">
            <a:extLst>
              <a:ext uri="{FF2B5EF4-FFF2-40B4-BE49-F238E27FC236}">
                <a16:creationId xmlns:a16="http://schemas.microsoft.com/office/drawing/2014/main" id="{F40D3155-6F5A-4C83-9EF9-1ABB81548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614488"/>
            <a:ext cx="3832225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0228" name="Picture 4">
            <a:extLst>
              <a:ext uri="{FF2B5EF4-FFF2-40B4-BE49-F238E27FC236}">
                <a16:creationId xmlns:a16="http://schemas.microsoft.com/office/drawing/2014/main" id="{2F79FEBF-C5B7-4B6F-BA74-C5C9FDB00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488" y="692150"/>
            <a:ext cx="280987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0229" name="Text Box 5">
            <a:extLst>
              <a:ext uri="{FF2B5EF4-FFF2-40B4-BE49-F238E27FC236}">
                <a16:creationId xmlns:a16="http://schemas.microsoft.com/office/drawing/2014/main" id="{419BB08F-40A6-42D8-83EB-30B8BEE689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100263"/>
            <a:ext cx="7569200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dirty="0"/>
              <a:t>For most pulsars:  </a:t>
            </a:r>
            <a:r>
              <a:rPr lang="en-US" altLang="de-DE" dirty="0">
                <a:solidFill>
                  <a:srgbClr val="FF0000"/>
                </a:solidFill>
                <a:sym typeface="Symbol" panose="05050102010706020507" pitchFamily="18" charset="2"/>
              </a:rPr>
              <a:t> = 10</a:t>
            </a:r>
            <a:r>
              <a:rPr lang="en-US" altLang="de-DE" baseline="30000" dirty="0">
                <a:solidFill>
                  <a:srgbClr val="FF0000"/>
                </a:solidFill>
                <a:sym typeface="Symbol" panose="05050102010706020507" pitchFamily="18" charset="2"/>
              </a:rPr>
              <a:t>6</a:t>
            </a:r>
            <a:r>
              <a:rPr lang="en-US" altLang="de-DE" dirty="0">
                <a:solidFill>
                  <a:srgbClr val="FF0000"/>
                </a:solidFill>
                <a:sym typeface="Symbol" panose="05050102010706020507" pitchFamily="18" charset="2"/>
              </a:rPr>
              <a:t> … 10</a:t>
            </a:r>
            <a:r>
              <a:rPr lang="en-US" altLang="de-DE" baseline="30000" dirty="0">
                <a:solidFill>
                  <a:srgbClr val="FF0000"/>
                </a:solidFill>
                <a:sym typeface="Symbol" panose="05050102010706020507" pitchFamily="18" charset="2"/>
              </a:rPr>
              <a:t>7</a:t>
            </a:r>
            <a:r>
              <a:rPr lang="en-US" altLang="de-DE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en-US" altLang="de-DE" dirty="0" err="1">
                <a:solidFill>
                  <a:srgbClr val="FF0000"/>
                </a:solidFill>
                <a:sym typeface="Symbol" panose="05050102010706020507" pitchFamily="18" charset="2"/>
              </a:rPr>
              <a:t>yr</a:t>
            </a:r>
            <a:endParaRPr lang="en-US" altLang="de-DE" dirty="0">
              <a:solidFill>
                <a:srgbClr val="FF0000"/>
              </a:solidFill>
              <a:sym typeface="Symbol" panose="05050102010706020507" pitchFamily="18" charset="2"/>
            </a:endParaRPr>
          </a:p>
          <a:p>
            <a:endParaRPr lang="en-US" altLang="de-DE" sz="800" dirty="0">
              <a:sym typeface="Symbol" panose="05050102010706020507" pitchFamily="18" charset="2"/>
            </a:endParaRPr>
          </a:p>
          <a:p>
            <a:r>
              <a:rPr lang="en-US" altLang="de-DE" dirty="0">
                <a:sym typeface="Symbol" panose="05050102010706020507" pitchFamily="18" charset="2"/>
              </a:rPr>
              <a:t>        Crab pulsar:  </a:t>
            </a:r>
            <a:r>
              <a:rPr lang="en-US" altLang="de-DE" dirty="0">
                <a:solidFill>
                  <a:srgbClr val="FF0000"/>
                </a:solidFill>
                <a:sym typeface="Symbol" panose="05050102010706020507" pitchFamily="18" charset="2"/>
              </a:rPr>
              <a:t> = 2500 </a:t>
            </a:r>
            <a:r>
              <a:rPr lang="en-US" altLang="de-DE" dirty="0" err="1">
                <a:solidFill>
                  <a:srgbClr val="FF0000"/>
                </a:solidFill>
                <a:sym typeface="Symbol" panose="05050102010706020507" pitchFamily="18" charset="2"/>
              </a:rPr>
              <a:t>yr</a:t>
            </a:r>
            <a:r>
              <a:rPr lang="en-US" altLang="de-DE" dirty="0">
                <a:sym typeface="Symbol" panose="05050102010706020507" pitchFamily="18" charset="2"/>
              </a:rPr>
              <a:t>     age: 967 </a:t>
            </a:r>
            <a:r>
              <a:rPr lang="en-US" altLang="de-DE" dirty="0" err="1">
                <a:sym typeface="Symbol" panose="05050102010706020507" pitchFamily="18" charset="2"/>
              </a:rPr>
              <a:t>yr</a:t>
            </a:r>
            <a:r>
              <a:rPr lang="en-US" altLang="de-DE" dirty="0">
                <a:sym typeface="Symbol" panose="05050102010706020507" pitchFamily="18" charset="2"/>
              </a:rPr>
              <a:t>  (SN explosion 1054)</a:t>
            </a:r>
          </a:p>
          <a:p>
            <a:endParaRPr lang="en-US" altLang="de-DE" sz="800" dirty="0">
              <a:sym typeface="Symbol" panose="05050102010706020507" pitchFamily="18" charset="2"/>
            </a:endParaRPr>
          </a:p>
          <a:p>
            <a:r>
              <a:rPr lang="en-US" altLang="de-DE" dirty="0">
                <a:sym typeface="Symbol" panose="05050102010706020507" pitchFamily="18" charset="2"/>
              </a:rPr>
              <a:t>	</a:t>
            </a:r>
            <a:r>
              <a:rPr lang="en-US" altLang="de-DE" dirty="0">
                <a:solidFill>
                  <a:schemeClr val="accent2"/>
                </a:solidFill>
                <a:sym typeface="Symbol" panose="05050102010706020507" pitchFamily="18" charset="2"/>
              </a:rPr>
              <a:t>→ </a:t>
            </a:r>
            <a:r>
              <a:rPr lang="en-US" altLang="de-DE" dirty="0">
                <a:sym typeface="Symbol" panose="05050102010706020507" pitchFamily="18" charset="2"/>
              </a:rPr>
              <a:t>  </a:t>
            </a:r>
            <a:r>
              <a:rPr lang="en-US" altLang="de-DE" dirty="0">
                <a:solidFill>
                  <a:srgbClr val="FF0000"/>
                </a:solidFill>
                <a:sym typeface="Symbol" panose="05050102010706020507" pitchFamily="18" charset="2"/>
              </a:rPr>
              <a:t></a:t>
            </a:r>
            <a:r>
              <a:rPr lang="en-US" altLang="de-DE" dirty="0">
                <a:sym typeface="Symbol" panose="05050102010706020507" pitchFamily="18" charset="2"/>
              </a:rPr>
              <a:t>  </a:t>
            </a:r>
            <a:r>
              <a:rPr lang="en-US" altLang="de-DE" dirty="0">
                <a:solidFill>
                  <a:schemeClr val="accent2"/>
                </a:solidFill>
                <a:sym typeface="Symbol" panose="05050102010706020507" pitchFamily="18" charset="2"/>
              </a:rPr>
              <a:t>is a measure for the age of the pulsars</a:t>
            </a:r>
          </a:p>
        </p:txBody>
      </p:sp>
      <p:pic>
        <p:nvPicPr>
          <p:cNvPr id="180230" name="Picture 6">
            <a:extLst>
              <a:ext uri="{FF2B5EF4-FFF2-40B4-BE49-F238E27FC236}">
                <a16:creationId xmlns:a16="http://schemas.microsoft.com/office/drawing/2014/main" id="{CEA24C6C-D92D-45D9-B58D-CCB7AC269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573463"/>
            <a:ext cx="2354262" cy="233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0231" name="Picture 7">
            <a:extLst>
              <a:ext uri="{FF2B5EF4-FFF2-40B4-BE49-F238E27FC236}">
                <a16:creationId xmlns:a16="http://schemas.microsoft.com/office/drawing/2014/main" id="{9EEED0EC-E514-423A-895A-29F29E349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573463"/>
            <a:ext cx="2339975" cy="233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0232" name="Text Box 8">
            <a:extLst>
              <a:ext uri="{FF2B5EF4-FFF2-40B4-BE49-F238E27FC236}">
                <a16:creationId xmlns:a16="http://schemas.microsoft.com/office/drawing/2014/main" id="{446FF3D7-EA69-46EF-A401-4745F1CFF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3838" y="5984875"/>
            <a:ext cx="56181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/>
              <a:t>Crab SNR (optical)               NS at center (X-ray)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3" name="Text Box 3">
            <a:extLst>
              <a:ext uri="{FF2B5EF4-FFF2-40B4-BE49-F238E27FC236}">
                <a16:creationId xmlns:a16="http://schemas.microsoft.com/office/drawing/2014/main" id="{F5FFD21D-E275-4CAC-A4BD-2B2A7F0024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620713"/>
            <a:ext cx="5132388" cy="350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dirty="0">
                <a:solidFill>
                  <a:schemeClr val="accent2"/>
                </a:solidFill>
              </a:rPr>
              <a:t>NS magnetic fields</a:t>
            </a:r>
          </a:p>
          <a:p>
            <a:endParaRPr lang="en-US" altLang="de-DE" dirty="0">
              <a:solidFill>
                <a:srgbClr val="009900"/>
              </a:solidFill>
            </a:endParaRPr>
          </a:p>
          <a:p>
            <a:r>
              <a:rPr lang="en-US" altLang="de-DE" dirty="0">
                <a:solidFill>
                  <a:srgbClr val="009900"/>
                </a:solidFill>
              </a:rPr>
              <a:t>Her X-1</a:t>
            </a:r>
            <a:r>
              <a:rPr lang="en-US" altLang="de-DE" dirty="0"/>
              <a:t>   </a:t>
            </a:r>
            <a:r>
              <a:rPr lang="en-US" altLang="de-DE" dirty="0" err="1"/>
              <a:t>Trümper</a:t>
            </a:r>
            <a:r>
              <a:rPr lang="en-US" altLang="de-DE" dirty="0"/>
              <a:t> et al. 1977 (Tübingen):</a:t>
            </a:r>
          </a:p>
          <a:p>
            <a:r>
              <a:rPr lang="en-US" altLang="de-DE" dirty="0"/>
              <a:t>Emission line in X-ray spectrum at </a:t>
            </a:r>
            <a:r>
              <a:rPr lang="en-US" altLang="de-DE" dirty="0">
                <a:solidFill>
                  <a:srgbClr val="FF0000"/>
                </a:solidFill>
              </a:rPr>
              <a:t>58 keV</a:t>
            </a:r>
            <a:r>
              <a:rPr lang="en-US" altLang="de-DE" dirty="0"/>
              <a:t>. (actually, an absorption line at </a:t>
            </a:r>
            <a:r>
              <a:rPr lang="en-US" altLang="de-DE" dirty="0">
                <a:solidFill>
                  <a:srgbClr val="FF0000"/>
                </a:solidFill>
              </a:rPr>
              <a:t>38 keV)</a:t>
            </a:r>
          </a:p>
          <a:p>
            <a:endParaRPr lang="en-US" altLang="de-DE" sz="800" dirty="0">
              <a:solidFill>
                <a:srgbClr val="FF0000"/>
              </a:solidFill>
            </a:endParaRPr>
          </a:p>
          <a:p>
            <a:r>
              <a:rPr lang="en-US" altLang="de-DE" dirty="0"/>
              <a:t>= cyclotron absorption of gyrating electrons in very strong magnetic field</a:t>
            </a:r>
          </a:p>
          <a:p>
            <a:endParaRPr lang="en-US" altLang="de-DE" sz="800" dirty="0"/>
          </a:p>
          <a:p>
            <a:r>
              <a:rPr lang="en-US" altLang="de-DE" dirty="0"/>
              <a:t>gyration movement quantized (discrete, equidistant </a:t>
            </a:r>
            <a:r>
              <a:rPr lang="en-US" altLang="de-DE" dirty="0">
                <a:solidFill>
                  <a:srgbClr val="009900"/>
                </a:solidFill>
              </a:rPr>
              <a:t>Landau levels</a:t>
            </a:r>
            <a:r>
              <a:rPr lang="en-US" altLang="de-DE" dirty="0"/>
              <a:t>)  </a:t>
            </a:r>
          </a:p>
          <a:p>
            <a:endParaRPr lang="en-US" altLang="de-DE" sz="800" dirty="0">
              <a:solidFill>
                <a:srgbClr val="009900"/>
              </a:solidFill>
            </a:endParaRPr>
          </a:p>
          <a:p>
            <a:r>
              <a:rPr lang="en-US" altLang="de-DE" dirty="0">
                <a:solidFill>
                  <a:schemeClr val="accent2"/>
                </a:solidFill>
              </a:rPr>
              <a:t>ΔE = </a:t>
            </a:r>
            <a:r>
              <a:rPr lang="en-US" altLang="de-DE" dirty="0" err="1">
                <a:solidFill>
                  <a:schemeClr val="accent2"/>
                </a:solidFill>
              </a:rPr>
              <a:t>he</a:t>
            </a:r>
            <a:r>
              <a:rPr lang="en-US" altLang="de-DE" dirty="0" err="1">
                <a:solidFill>
                  <a:srgbClr val="FF0000"/>
                </a:solidFill>
              </a:rPr>
              <a:t>B</a:t>
            </a:r>
            <a:r>
              <a:rPr lang="en-US" altLang="de-DE" dirty="0">
                <a:solidFill>
                  <a:schemeClr val="accent2"/>
                </a:solidFill>
              </a:rPr>
              <a:t>/2πm</a:t>
            </a:r>
            <a:r>
              <a:rPr lang="en-US" altLang="de-DE" baseline="-25000" dirty="0">
                <a:solidFill>
                  <a:schemeClr val="accent2"/>
                </a:solidFill>
              </a:rPr>
              <a:t>e</a:t>
            </a:r>
            <a:r>
              <a:rPr lang="en-US" altLang="de-DE" dirty="0">
                <a:solidFill>
                  <a:schemeClr val="accent2"/>
                </a:solidFill>
              </a:rPr>
              <a:t>  </a:t>
            </a:r>
            <a:r>
              <a:rPr lang="en-US" altLang="de-DE" dirty="0"/>
              <a:t>→  </a:t>
            </a:r>
            <a:r>
              <a:rPr lang="en-US" altLang="de-DE" dirty="0">
                <a:solidFill>
                  <a:srgbClr val="FF0000"/>
                </a:solidFill>
              </a:rPr>
              <a:t>B ≈ 4∙10</a:t>
            </a:r>
            <a:r>
              <a:rPr lang="en-US" altLang="de-DE" baseline="30000" dirty="0">
                <a:solidFill>
                  <a:srgbClr val="FF0000"/>
                </a:solidFill>
              </a:rPr>
              <a:t>12</a:t>
            </a:r>
            <a:r>
              <a:rPr lang="en-US" altLang="de-DE" dirty="0">
                <a:solidFill>
                  <a:srgbClr val="FF0000"/>
                </a:solidFill>
              </a:rPr>
              <a:t> G</a:t>
            </a:r>
          </a:p>
        </p:txBody>
      </p:sp>
      <p:pic>
        <p:nvPicPr>
          <p:cNvPr id="189448" name="Picture 8">
            <a:extLst>
              <a:ext uri="{FF2B5EF4-FFF2-40B4-BE49-F238E27FC236}">
                <a16:creationId xmlns:a16="http://schemas.microsoft.com/office/drawing/2014/main" id="{1D3EC8BA-89C1-4B6C-90C9-C3836D0FF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908050"/>
            <a:ext cx="3797300" cy="539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9449" name="Line 9">
            <a:extLst>
              <a:ext uri="{FF2B5EF4-FFF2-40B4-BE49-F238E27FC236}">
                <a16:creationId xmlns:a16="http://schemas.microsoft.com/office/drawing/2014/main" id="{B8FB38B8-00FB-451F-A4F9-D2CD7D152899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0563" y="2133600"/>
            <a:ext cx="2879725" cy="1582738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89451" name="Picture 11" descr="Qm_landau1">
            <a:extLst>
              <a:ext uri="{FF2B5EF4-FFF2-40B4-BE49-F238E27FC236}">
                <a16:creationId xmlns:a16="http://schemas.microsoft.com/office/drawing/2014/main" id="{733C3718-CDA3-4376-A62F-E9A57C5F5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292600"/>
            <a:ext cx="4392613" cy="217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9452" name="Text Box 12">
            <a:extLst>
              <a:ext uri="{FF2B5EF4-FFF2-40B4-BE49-F238E27FC236}">
                <a16:creationId xmlns:a16="http://schemas.microsoft.com/office/drawing/2014/main" id="{4124420D-7A82-4B7C-9C33-4BF88E8FC8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8263" y="6235700"/>
            <a:ext cx="914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400"/>
              <a:t>wikipedia</a:t>
            </a:r>
          </a:p>
        </p:txBody>
      </p:sp>
      <p:sp>
        <p:nvSpPr>
          <p:cNvPr id="189453" name="Text Box 13">
            <a:extLst>
              <a:ext uri="{FF2B5EF4-FFF2-40B4-BE49-F238E27FC236}">
                <a16:creationId xmlns:a16="http://schemas.microsoft.com/office/drawing/2014/main" id="{85902FE8-696F-4736-9272-43F1B29E3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4508500"/>
            <a:ext cx="1406525" cy="517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400"/>
              <a:t>allowed particle</a:t>
            </a:r>
          </a:p>
          <a:p>
            <a:r>
              <a:rPr lang="en-US" altLang="de-DE" sz="1400"/>
              <a:t>trajectories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2" name="Text Box 6">
            <a:extLst>
              <a:ext uri="{FF2B5EF4-FFF2-40B4-BE49-F238E27FC236}">
                <a16:creationId xmlns:a16="http://schemas.microsoft.com/office/drawing/2014/main" id="{F4F11CCD-AC11-4317-936E-0B7360479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908720"/>
            <a:ext cx="8712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de-DE" dirty="0">
                <a:solidFill>
                  <a:schemeClr val="accent2"/>
                </a:solidFill>
              </a:rPr>
              <a:t>Simulation of magnetized NS atmospheres is a challenging task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F924760-0D09-44C7-9B21-C65B8B89F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9706"/>
            <a:ext cx="9144000" cy="204331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474E0D9-18A5-4B83-96A5-FA78ED42E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18" y="4077072"/>
            <a:ext cx="3243454" cy="223224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7E29A2D-EFCC-45B7-AE32-83816CA6B1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8710" y="4457164"/>
            <a:ext cx="5363770" cy="1347034"/>
          </a:xfrm>
          <a:prstGeom prst="rect">
            <a:avLst/>
          </a:prstGeom>
        </p:spPr>
      </p:pic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3F0B962C-4AB3-4354-BFB9-5668B3DA243C}"/>
              </a:ext>
            </a:extLst>
          </p:cNvPr>
          <p:cNvCxnSpPr/>
          <p:nvPr/>
        </p:nvCxnSpPr>
        <p:spPr>
          <a:xfrm>
            <a:off x="97790" y="1350665"/>
            <a:ext cx="89387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8BDEB512-54C1-4EC6-81F5-6C31DCEFFF89}"/>
              </a:ext>
            </a:extLst>
          </p:cNvPr>
          <p:cNvSpPr/>
          <p:nvPr/>
        </p:nvSpPr>
        <p:spPr bwMode="auto">
          <a:xfrm>
            <a:off x="5004048" y="2636912"/>
            <a:ext cx="3384376" cy="504056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1" name="Picture 5" descr="http://www.uni-tuebingen.de/typo3temp/pics/ef62aaa044.jpg">
            <a:extLst>
              <a:ext uri="{FF2B5EF4-FFF2-40B4-BE49-F238E27FC236}">
                <a16:creationId xmlns:a16="http://schemas.microsoft.com/office/drawing/2014/main" id="{133540DB-9EDB-4D3B-8A3C-AACFCCF21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225" y="795338"/>
            <a:ext cx="6121400" cy="490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62" name="Text Box 6">
            <a:extLst>
              <a:ext uri="{FF2B5EF4-FFF2-40B4-BE49-F238E27FC236}">
                <a16:creationId xmlns:a16="http://schemas.microsoft.com/office/drawing/2014/main" id="{F4F11CCD-AC11-4317-936E-0B7360479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5876925"/>
            <a:ext cx="8712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de-DE" dirty="0">
                <a:solidFill>
                  <a:schemeClr val="accent2"/>
                </a:solidFill>
              </a:rPr>
              <a:t>Isolated NS that has left its birth location with high velocity </a:t>
            </a:r>
            <a:r>
              <a:rPr lang="en-US" altLang="de-DE" dirty="0">
                <a:solidFill>
                  <a:srgbClr val="FF0000"/>
                </a:solidFill>
              </a:rPr>
              <a:t>(“SN kick”)</a:t>
            </a:r>
            <a:endParaRPr lang="en-US" altLang="de-DE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39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ext Box 2">
            <a:extLst>
              <a:ext uri="{FF2B5EF4-FFF2-40B4-BE49-F238E27FC236}">
                <a16:creationId xmlns:a16="http://schemas.microsoft.com/office/drawing/2014/main" id="{AE1C57F4-A243-44CC-99E0-816F0CC2B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765175"/>
            <a:ext cx="8856663" cy="5201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u="sng" dirty="0">
                <a:solidFill>
                  <a:srgbClr val="FF0000"/>
                </a:solidFill>
              </a:rPr>
              <a:t>Pair-instability supernova</a:t>
            </a:r>
          </a:p>
          <a:p>
            <a:endParaRPr lang="en-US" altLang="de-DE" sz="800" u="sng" dirty="0">
              <a:solidFill>
                <a:srgbClr val="FF0000"/>
              </a:solidFill>
            </a:endParaRPr>
          </a:p>
          <a:p>
            <a:r>
              <a:rPr lang="en-US" altLang="de-DE" dirty="0"/>
              <a:t>Occurs in oxygen cores of most massive stars (M &gt; 140 </a:t>
            </a:r>
            <a:r>
              <a:rPr lang="en-US" altLang="de-DE" dirty="0" err="1"/>
              <a:t>M</a:t>
            </a:r>
            <a:r>
              <a:rPr lang="en-US" altLang="de-DE" baseline="-25000" dirty="0" err="1"/>
              <a:t>ʘ</a:t>
            </a:r>
            <a:r>
              <a:rPr lang="en-US" altLang="de-DE" dirty="0"/>
              <a:t>), T extremely high → radiation pressure, exerted by γ photons, stabilizes the star</a:t>
            </a:r>
          </a:p>
          <a:p>
            <a:endParaRPr lang="en-US" altLang="de-DE" sz="800" dirty="0"/>
          </a:p>
          <a:p>
            <a:r>
              <a:rPr lang="en-US" altLang="de-DE" dirty="0">
                <a:solidFill>
                  <a:schemeClr val="accent2"/>
                </a:solidFill>
              </a:rPr>
              <a:t>With increasing T, γ photons “disappear“ by electron-positron pair production.</a:t>
            </a:r>
          </a:p>
          <a:p>
            <a:r>
              <a:rPr lang="en-US" altLang="de-DE" dirty="0">
                <a:solidFill>
                  <a:schemeClr val="accent2"/>
                </a:solidFill>
              </a:rPr>
              <a:t>	→ radiation pressure falls</a:t>
            </a:r>
          </a:p>
          <a:p>
            <a:r>
              <a:rPr lang="en-US" altLang="de-DE" dirty="0">
                <a:solidFill>
                  <a:schemeClr val="accent2"/>
                </a:solidFill>
              </a:rPr>
              <a:t>	→ core contracts, heats up, O &amp; Si burning ignites abruptly</a:t>
            </a:r>
          </a:p>
          <a:p>
            <a:r>
              <a:rPr lang="en-US" altLang="de-DE" dirty="0">
                <a:solidFill>
                  <a:schemeClr val="accent2"/>
                </a:solidFill>
              </a:rPr>
              <a:t>	→ very energetic explosion, very bright SN </a:t>
            </a:r>
            <a:r>
              <a:rPr lang="en-US" altLang="de-DE" dirty="0"/>
              <a:t>→ no remnant</a:t>
            </a:r>
          </a:p>
          <a:p>
            <a:endParaRPr lang="en-US" altLang="de-DE" sz="800" dirty="0"/>
          </a:p>
          <a:p>
            <a:r>
              <a:rPr lang="en-US" altLang="de-DE" dirty="0"/>
              <a:t>This type of very bright </a:t>
            </a:r>
            <a:r>
              <a:rPr lang="en-US" altLang="de-DE" dirty="0" err="1"/>
              <a:t>SNe</a:t>
            </a:r>
            <a:r>
              <a:rPr lang="en-US" altLang="de-DE" dirty="0"/>
              <a:t> belongs to the group of </a:t>
            </a:r>
            <a:r>
              <a:rPr lang="en-US" altLang="de-DE" dirty="0" err="1">
                <a:solidFill>
                  <a:srgbClr val="FF0000"/>
                </a:solidFill>
              </a:rPr>
              <a:t>superluminous</a:t>
            </a:r>
            <a:r>
              <a:rPr lang="en-US" altLang="de-DE" dirty="0">
                <a:solidFill>
                  <a:srgbClr val="FF0000"/>
                </a:solidFill>
              </a:rPr>
              <a:t> </a:t>
            </a:r>
            <a:r>
              <a:rPr lang="en-US" altLang="de-DE" dirty="0" err="1">
                <a:solidFill>
                  <a:srgbClr val="FF0000"/>
                </a:solidFill>
              </a:rPr>
              <a:t>SNe</a:t>
            </a:r>
            <a:r>
              <a:rPr lang="en-US" altLang="de-DE" dirty="0"/>
              <a:t>, also dubbed </a:t>
            </a:r>
            <a:r>
              <a:rPr lang="en-US" altLang="de-DE" dirty="0" err="1">
                <a:solidFill>
                  <a:srgbClr val="FF0000"/>
                </a:solidFill>
              </a:rPr>
              <a:t>hypernovae</a:t>
            </a:r>
            <a:r>
              <a:rPr lang="en-US" altLang="de-DE" dirty="0"/>
              <a:t>.</a:t>
            </a:r>
          </a:p>
          <a:p>
            <a:endParaRPr lang="en-US" altLang="de-DE" dirty="0"/>
          </a:p>
          <a:p>
            <a:endParaRPr lang="en-US" altLang="de-DE" dirty="0"/>
          </a:p>
          <a:p>
            <a:r>
              <a:rPr lang="en-US" altLang="de-DE" dirty="0"/>
              <a:t>Other scenarios possibly leading to </a:t>
            </a:r>
            <a:r>
              <a:rPr lang="en-US" altLang="de-DE" dirty="0" err="1">
                <a:solidFill>
                  <a:srgbClr val="FF0000"/>
                </a:solidFill>
              </a:rPr>
              <a:t>hypernovae</a:t>
            </a:r>
            <a:r>
              <a:rPr lang="en-US" altLang="de-DE" dirty="0"/>
              <a:t> are variants of core-collapse </a:t>
            </a:r>
            <a:r>
              <a:rPr lang="en-US" altLang="de-DE" dirty="0" err="1"/>
              <a:t>SNe</a:t>
            </a:r>
            <a:r>
              <a:rPr lang="en-US" altLang="de-DE" dirty="0"/>
              <a:t> </a:t>
            </a:r>
            <a:r>
              <a:rPr lang="en-US" altLang="de-DE" sz="1600" dirty="0"/>
              <a:t>(see next chapter on (eruptive) variable stars)</a:t>
            </a:r>
            <a:r>
              <a:rPr lang="en-US" altLang="de-DE" dirty="0"/>
              <a:t>:</a:t>
            </a:r>
          </a:p>
          <a:p>
            <a:endParaRPr lang="en-US" altLang="de-DE" sz="800" dirty="0"/>
          </a:p>
          <a:p>
            <a:pPr>
              <a:buFontTx/>
              <a:buChar char="•"/>
            </a:pPr>
            <a:r>
              <a:rPr lang="en-US" altLang="de-DE" dirty="0"/>
              <a:t> Collapse of a fast-rotating star (so-called </a:t>
            </a:r>
            <a:r>
              <a:rPr lang="en-US" altLang="de-DE" dirty="0">
                <a:solidFill>
                  <a:srgbClr val="FF0000"/>
                </a:solidFill>
              </a:rPr>
              <a:t>“collapsar”</a:t>
            </a:r>
            <a:r>
              <a:rPr lang="en-US" altLang="de-DE" dirty="0"/>
              <a:t>, related to γ-ray bursts)</a:t>
            </a:r>
          </a:p>
          <a:p>
            <a:pPr>
              <a:buFontTx/>
              <a:buChar char="•"/>
            </a:pPr>
            <a:r>
              <a:rPr lang="en-US" altLang="de-DE" dirty="0"/>
              <a:t> Formation and spin-down of a </a:t>
            </a:r>
            <a:r>
              <a:rPr lang="en-US" altLang="de-DE" dirty="0">
                <a:solidFill>
                  <a:srgbClr val="FF0000"/>
                </a:solidFill>
              </a:rPr>
              <a:t>magnetar</a:t>
            </a:r>
            <a:r>
              <a:rPr lang="en-US" altLang="de-DE" dirty="0"/>
              <a:t> (NS with B≈10</a:t>
            </a:r>
            <a:r>
              <a:rPr lang="en-US" altLang="de-DE" baseline="30000" dirty="0"/>
              <a:t>15</a:t>
            </a:r>
            <a:r>
              <a:rPr lang="en-US" altLang="de-DE" dirty="0"/>
              <a:t> G)</a:t>
            </a:r>
          </a:p>
        </p:txBody>
      </p:sp>
      <p:sp>
        <p:nvSpPr>
          <p:cNvPr id="152579" name="Line 3">
            <a:extLst>
              <a:ext uri="{FF2B5EF4-FFF2-40B4-BE49-F238E27FC236}">
                <a16:creationId xmlns:a16="http://schemas.microsoft.com/office/drawing/2014/main" id="{FAD3BB25-DD32-4186-B5F0-CC4606C2AA0C}"/>
              </a:ext>
            </a:extLst>
          </p:cNvPr>
          <p:cNvSpPr>
            <a:spLocks noChangeShapeType="1"/>
          </p:cNvSpPr>
          <p:nvPr/>
        </p:nvSpPr>
        <p:spPr bwMode="auto">
          <a:xfrm>
            <a:off x="250825" y="4293096"/>
            <a:ext cx="8569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>
            <a:extLst>
              <a:ext uri="{FF2B5EF4-FFF2-40B4-BE49-F238E27FC236}">
                <a16:creationId xmlns:a16="http://schemas.microsoft.com/office/drawing/2014/main" id="{3E7775C0-9BA5-4D28-84F6-1FCF4E24E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692150"/>
            <a:ext cx="6335713" cy="573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2291662-4619-4BE0-BC64-91B66167459F}"/>
              </a:ext>
            </a:extLst>
          </p:cNvPr>
          <p:cNvSpPr txBox="1"/>
          <p:nvPr/>
        </p:nvSpPr>
        <p:spPr>
          <a:xfrm>
            <a:off x="467544" y="1340769"/>
            <a:ext cx="935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2009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>
            <a:extLst>
              <a:ext uri="{FF2B5EF4-FFF2-40B4-BE49-F238E27FC236}">
                <a16:creationId xmlns:a16="http://schemas.microsoft.com/office/drawing/2014/main" id="{74E51579-BBB9-4017-9C6C-6BA2822BE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9" t="23090" r="24625" b="55498"/>
          <a:stretch>
            <a:fillRect/>
          </a:stretch>
        </p:blipFill>
        <p:spPr bwMode="auto">
          <a:xfrm>
            <a:off x="2124075" y="1619250"/>
            <a:ext cx="4967288" cy="303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5" name="Text Box 3">
            <a:extLst>
              <a:ext uri="{FF2B5EF4-FFF2-40B4-BE49-F238E27FC236}">
                <a16:creationId xmlns:a16="http://schemas.microsoft.com/office/drawing/2014/main" id="{0B2A28F6-E61F-42C9-B5E2-D6003F6747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063" y="800100"/>
            <a:ext cx="77057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dirty="0">
                <a:solidFill>
                  <a:schemeClr val="accent2"/>
                </a:solidFill>
              </a:rPr>
              <a:t>Interior structure of white dwarfs (WD) and neutron stars (NS); black holes (BH)</a:t>
            </a:r>
          </a:p>
        </p:txBody>
      </p:sp>
      <p:sp>
        <p:nvSpPr>
          <p:cNvPr id="110596" name="Text Box 4">
            <a:extLst>
              <a:ext uri="{FF2B5EF4-FFF2-40B4-BE49-F238E27FC236}">
                <a16:creationId xmlns:a16="http://schemas.microsoft.com/office/drawing/2014/main" id="{AF3FCD8A-7945-4E19-B94F-F985C66C5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5013325"/>
            <a:ext cx="89122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dirty="0">
                <a:solidFill>
                  <a:schemeClr val="accent2"/>
                </a:solidFill>
              </a:rPr>
              <a:t>M &lt; 1.4 </a:t>
            </a:r>
            <a:r>
              <a:rPr lang="en-US" altLang="de-DE" dirty="0" err="1">
                <a:solidFill>
                  <a:schemeClr val="accent2"/>
                </a:solidFill>
              </a:rPr>
              <a:t>M</a:t>
            </a:r>
            <a:r>
              <a:rPr lang="en-US" altLang="de-DE" baseline="-25000" dirty="0" err="1">
                <a:solidFill>
                  <a:schemeClr val="accent2"/>
                </a:solidFill>
              </a:rPr>
              <a:t>ʘ</a:t>
            </a:r>
            <a:r>
              <a:rPr lang="en-US" altLang="de-DE" dirty="0">
                <a:solidFill>
                  <a:schemeClr val="accent2"/>
                </a:solidFill>
              </a:rPr>
              <a:t> </a:t>
            </a:r>
            <a:r>
              <a:rPr lang="en-US" altLang="de-DE" dirty="0"/>
              <a:t>	</a:t>
            </a:r>
            <a:r>
              <a:rPr lang="en-US" altLang="de-DE" dirty="0">
                <a:solidFill>
                  <a:srgbClr val="FF0000"/>
                </a:solidFill>
              </a:rPr>
              <a:t>Chandrasekhar mass limit</a:t>
            </a:r>
          </a:p>
          <a:p>
            <a:r>
              <a:rPr lang="en-US" altLang="de-DE" dirty="0"/>
              <a:t>		WD, stabilized by degenerate electron gas</a:t>
            </a:r>
          </a:p>
          <a:p>
            <a:r>
              <a:rPr lang="en-US" altLang="de-DE" dirty="0">
                <a:solidFill>
                  <a:schemeClr val="accent2"/>
                </a:solidFill>
              </a:rPr>
              <a:t>M up to ~2.3 </a:t>
            </a:r>
            <a:r>
              <a:rPr lang="en-US" altLang="de-DE" dirty="0" err="1">
                <a:solidFill>
                  <a:schemeClr val="accent2"/>
                </a:solidFill>
              </a:rPr>
              <a:t>M</a:t>
            </a:r>
            <a:r>
              <a:rPr lang="en-US" altLang="de-DE" baseline="-25000" dirty="0" err="1">
                <a:solidFill>
                  <a:schemeClr val="accent2"/>
                </a:solidFill>
              </a:rPr>
              <a:t>ʘ</a:t>
            </a:r>
            <a:r>
              <a:rPr lang="en-US" altLang="de-DE" dirty="0">
                <a:solidFill>
                  <a:schemeClr val="accent2"/>
                </a:solidFill>
              </a:rPr>
              <a:t> </a:t>
            </a:r>
            <a:r>
              <a:rPr lang="en-US" altLang="de-DE" dirty="0">
                <a:solidFill>
                  <a:srgbClr val="FF0000"/>
                </a:solidFill>
              </a:rPr>
              <a:t>Oppenheimer-</a:t>
            </a:r>
            <a:r>
              <a:rPr lang="en-US" altLang="de-DE" dirty="0" err="1">
                <a:solidFill>
                  <a:srgbClr val="FF0000"/>
                </a:solidFill>
              </a:rPr>
              <a:t>Volkoff</a:t>
            </a:r>
            <a:r>
              <a:rPr lang="en-US" altLang="de-DE" dirty="0">
                <a:solidFill>
                  <a:srgbClr val="FF0000"/>
                </a:solidFill>
              </a:rPr>
              <a:t> mass limit</a:t>
            </a:r>
          </a:p>
          <a:p>
            <a:r>
              <a:rPr lang="en-US" altLang="de-DE" dirty="0"/>
              <a:t>		NS, stabilized by degenerate neutrons</a:t>
            </a:r>
          </a:p>
        </p:txBody>
      </p:sp>
      <p:sp>
        <p:nvSpPr>
          <p:cNvPr id="110597" name="Text Box 5">
            <a:extLst>
              <a:ext uri="{FF2B5EF4-FFF2-40B4-BE49-F238E27FC236}">
                <a16:creationId xmlns:a16="http://schemas.microsoft.com/office/drawing/2014/main" id="{C8C53162-A950-4034-AC58-B03234EDE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3863" y="3121025"/>
            <a:ext cx="790575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de-DE" sz="3200" dirty="0">
                <a:solidFill>
                  <a:schemeClr val="accent2"/>
                </a:solidFill>
              </a:rPr>
              <a:t>↑</a:t>
            </a:r>
          </a:p>
          <a:p>
            <a:pPr algn="ctr"/>
            <a:r>
              <a:rPr lang="en-US" altLang="de-DE" dirty="0">
                <a:solidFill>
                  <a:schemeClr val="accent2"/>
                </a:solidFill>
              </a:rPr>
              <a:t>Mass</a:t>
            </a:r>
          </a:p>
        </p:txBody>
      </p:sp>
      <p:sp>
        <p:nvSpPr>
          <p:cNvPr id="110598" name="Text Box 6">
            <a:extLst>
              <a:ext uri="{FF2B5EF4-FFF2-40B4-BE49-F238E27FC236}">
                <a16:creationId xmlns:a16="http://schemas.microsoft.com/office/drawing/2014/main" id="{7EDA6FE2-B797-48E2-A19C-FEF46EF87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5263" y="4437063"/>
            <a:ext cx="274796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dirty="0">
                <a:solidFill>
                  <a:schemeClr val="accent2"/>
                </a:solidFill>
              </a:rPr>
              <a:t>log (mean density) </a:t>
            </a:r>
            <a:r>
              <a:rPr lang="en-US" altLang="de-DE" sz="3200" dirty="0">
                <a:solidFill>
                  <a:schemeClr val="accent2"/>
                </a:solidFill>
              </a:rPr>
              <a:t>→</a:t>
            </a:r>
          </a:p>
        </p:txBody>
      </p:sp>
      <p:sp>
        <p:nvSpPr>
          <p:cNvPr id="110599" name="Text Box 7">
            <a:extLst>
              <a:ext uri="{FF2B5EF4-FFF2-40B4-BE49-F238E27FC236}">
                <a16:creationId xmlns:a16="http://schemas.microsoft.com/office/drawing/2014/main" id="{A747088E-596E-4E98-A7A9-B37DF329D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950" y="1901825"/>
            <a:ext cx="116891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dirty="0">
                <a:solidFill>
                  <a:srgbClr val="FF0000"/>
                </a:solidFill>
              </a:rPr>
              <a:t>≈ 2.3 </a:t>
            </a:r>
            <a:r>
              <a:rPr lang="de-DE" altLang="de-DE" dirty="0" err="1">
                <a:solidFill>
                  <a:srgbClr val="FF0000"/>
                </a:solidFill>
              </a:rPr>
              <a:t>M</a:t>
            </a:r>
            <a:r>
              <a:rPr lang="de-DE" altLang="de-DE" baseline="-25000" dirty="0" err="1">
                <a:solidFill>
                  <a:srgbClr val="FF0000"/>
                </a:solidFill>
              </a:rPr>
              <a:t>ʘ</a:t>
            </a:r>
            <a:endParaRPr lang="de-DE" altLang="de-DE" baseline="-25000" dirty="0">
              <a:solidFill>
                <a:srgbClr val="FF0000"/>
              </a:solidFill>
            </a:endParaRPr>
          </a:p>
          <a:p>
            <a:endParaRPr lang="de-DE" altLang="de-DE" dirty="0">
              <a:solidFill>
                <a:srgbClr val="FF0000"/>
              </a:solidFill>
            </a:endParaRPr>
          </a:p>
          <a:p>
            <a:endParaRPr lang="de-DE" altLang="de-DE" dirty="0">
              <a:solidFill>
                <a:srgbClr val="FF0000"/>
              </a:solidFill>
            </a:endParaRPr>
          </a:p>
          <a:p>
            <a:r>
              <a:rPr lang="de-DE" altLang="de-DE" dirty="0">
                <a:solidFill>
                  <a:srgbClr val="FF0000"/>
                </a:solidFill>
              </a:rPr>
              <a:t>≈ 1.4 </a:t>
            </a:r>
            <a:r>
              <a:rPr lang="de-DE" altLang="de-DE" dirty="0" err="1">
                <a:solidFill>
                  <a:srgbClr val="FF0000"/>
                </a:solidFill>
              </a:rPr>
              <a:t>M</a:t>
            </a:r>
            <a:r>
              <a:rPr lang="de-DE" altLang="de-DE" baseline="-25000" dirty="0" err="1">
                <a:solidFill>
                  <a:srgbClr val="FF0000"/>
                </a:solidFill>
              </a:rPr>
              <a:t>ʘ</a:t>
            </a:r>
            <a:endParaRPr lang="de-DE" altLang="de-DE" baseline="-25000" dirty="0">
              <a:solidFill>
                <a:srgbClr val="FF0000"/>
              </a:solidFill>
            </a:endParaRPr>
          </a:p>
        </p:txBody>
      </p:sp>
      <p:sp>
        <p:nvSpPr>
          <p:cNvPr id="110600" name="Text Box 8">
            <a:extLst>
              <a:ext uri="{FF2B5EF4-FFF2-40B4-BE49-F238E27FC236}">
                <a16:creationId xmlns:a16="http://schemas.microsoft.com/office/drawing/2014/main" id="{621153D9-ABF2-4267-A56C-B74829C2B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4100513"/>
            <a:ext cx="950913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600"/>
              <a:t>unstable</a:t>
            </a:r>
          </a:p>
        </p:txBody>
      </p:sp>
      <p:sp>
        <p:nvSpPr>
          <p:cNvPr id="110601" name="Text Box 9">
            <a:extLst>
              <a:ext uri="{FF2B5EF4-FFF2-40B4-BE49-F238E27FC236}">
                <a16:creationId xmlns:a16="http://schemas.microsoft.com/office/drawing/2014/main" id="{4FC57ADA-8804-4328-AD3F-B15DC5BC6E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2263" y="4029075"/>
            <a:ext cx="950912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600"/>
              <a:t>unstable</a:t>
            </a:r>
          </a:p>
        </p:txBody>
      </p:sp>
      <p:sp>
        <p:nvSpPr>
          <p:cNvPr id="110602" name="Text Box 10">
            <a:extLst>
              <a:ext uri="{FF2B5EF4-FFF2-40B4-BE49-F238E27FC236}">
                <a16:creationId xmlns:a16="http://schemas.microsoft.com/office/drawing/2014/main" id="{08BCF075-BC13-4447-9383-507556963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4306888"/>
            <a:ext cx="1222375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200"/>
              <a:t> neutronization </a:t>
            </a:r>
          </a:p>
        </p:txBody>
      </p:sp>
      <p:sp>
        <p:nvSpPr>
          <p:cNvPr id="110603" name="Text Box 11">
            <a:extLst>
              <a:ext uri="{FF2B5EF4-FFF2-40B4-BE49-F238E27FC236}">
                <a16:creationId xmlns:a16="http://schemas.microsoft.com/office/drawing/2014/main" id="{6768297F-F5C0-4733-9E5D-F12E1EEFB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13" y="4100513"/>
            <a:ext cx="1030287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600">
                <a:solidFill>
                  <a:srgbClr val="FF0000"/>
                </a:solidFill>
              </a:rPr>
              <a:t>stable, e</a:t>
            </a:r>
            <a:r>
              <a:rPr lang="en-US" altLang="de-DE" sz="1600" baseline="30000">
                <a:solidFill>
                  <a:srgbClr val="FF0000"/>
                </a:solidFill>
              </a:rPr>
              <a:t>–</a:t>
            </a:r>
          </a:p>
        </p:txBody>
      </p:sp>
      <p:sp>
        <p:nvSpPr>
          <p:cNvPr id="110604" name="Text Box 12">
            <a:extLst>
              <a:ext uri="{FF2B5EF4-FFF2-40B4-BE49-F238E27FC236}">
                <a16:creationId xmlns:a16="http://schemas.microsoft.com/office/drawing/2014/main" id="{7792BCB8-5E84-4172-A111-3F2F1EA12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3888" y="3813175"/>
            <a:ext cx="952500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600">
                <a:solidFill>
                  <a:srgbClr val="FF0000"/>
                </a:solidFill>
              </a:rPr>
              <a:t>stable, n</a:t>
            </a:r>
            <a:endParaRPr lang="en-US" altLang="de-DE" sz="1600" baseline="3000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Text Box 3">
            <a:extLst>
              <a:ext uri="{FF2B5EF4-FFF2-40B4-BE49-F238E27FC236}">
                <a16:creationId xmlns:a16="http://schemas.microsoft.com/office/drawing/2014/main" id="{0B2A28F6-E61F-42C9-B5E2-D6003F6747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063" y="1071141"/>
            <a:ext cx="77057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dirty="0">
                <a:solidFill>
                  <a:schemeClr val="accent2"/>
                </a:solidFill>
              </a:rPr>
              <a:t>Interior structure of white dwarfs (WD) and neutron stars (NS)</a:t>
            </a:r>
          </a:p>
          <a:p>
            <a:endParaRPr lang="en-US" altLang="de-DE" sz="800" dirty="0">
              <a:solidFill>
                <a:schemeClr val="accent2"/>
              </a:solidFill>
            </a:endParaRPr>
          </a:p>
          <a:p>
            <a:r>
              <a:rPr lang="en-US" altLang="de-DE" dirty="0">
                <a:solidFill>
                  <a:schemeClr val="accent2"/>
                </a:solidFill>
              </a:rPr>
              <a:t>Properties of black holes (BH)</a:t>
            </a:r>
          </a:p>
        </p:txBody>
      </p:sp>
      <p:sp>
        <p:nvSpPr>
          <p:cNvPr id="110596" name="Text Box 4">
            <a:extLst>
              <a:ext uri="{FF2B5EF4-FFF2-40B4-BE49-F238E27FC236}">
                <a16:creationId xmlns:a16="http://schemas.microsoft.com/office/drawing/2014/main" id="{AF3FCD8A-7945-4E19-B94F-F985C66C5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855" y="2276872"/>
            <a:ext cx="7292553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de-DE" dirty="0"/>
              <a:t>Remember:</a:t>
            </a:r>
          </a:p>
          <a:p>
            <a:endParaRPr lang="en-US" altLang="de-DE" dirty="0">
              <a:solidFill>
                <a:schemeClr val="hlink"/>
              </a:solidFill>
            </a:endParaRPr>
          </a:p>
          <a:p>
            <a:r>
              <a:rPr lang="en-US" altLang="de-DE" dirty="0">
                <a:solidFill>
                  <a:schemeClr val="accent2"/>
                </a:solidFill>
              </a:rPr>
              <a:t>M &lt; 1.4 </a:t>
            </a:r>
            <a:r>
              <a:rPr lang="en-US" altLang="de-DE" dirty="0" err="1">
                <a:solidFill>
                  <a:schemeClr val="accent2"/>
                </a:solidFill>
              </a:rPr>
              <a:t>M</a:t>
            </a:r>
            <a:r>
              <a:rPr lang="en-US" altLang="de-DE" baseline="-25000" dirty="0" err="1">
                <a:solidFill>
                  <a:schemeClr val="accent2"/>
                </a:solidFill>
              </a:rPr>
              <a:t>ʘ</a:t>
            </a:r>
            <a:r>
              <a:rPr lang="en-US" altLang="de-DE" dirty="0">
                <a:solidFill>
                  <a:schemeClr val="accent2"/>
                </a:solidFill>
              </a:rPr>
              <a:t> </a:t>
            </a:r>
            <a:r>
              <a:rPr lang="en-US" altLang="de-DE" dirty="0"/>
              <a:t>	</a:t>
            </a:r>
            <a:r>
              <a:rPr lang="en-US" altLang="de-DE" dirty="0">
                <a:solidFill>
                  <a:srgbClr val="FF0000"/>
                </a:solidFill>
              </a:rPr>
              <a:t>Chandrasekhar mass limit</a:t>
            </a:r>
          </a:p>
          <a:p>
            <a:r>
              <a:rPr lang="en-US" altLang="de-DE" dirty="0"/>
              <a:t>		WD, stabilized by degenerate electron gas</a:t>
            </a:r>
          </a:p>
          <a:p>
            <a:endParaRPr lang="en-US" altLang="de-DE" sz="800" dirty="0">
              <a:solidFill>
                <a:schemeClr val="hlink"/>
              </a:solidFill>
            </a:endParaRPr>
          </a:p>
          <a:p>
            <a:r>
              <a:rPr lang="en-US" altLang="de-DE" dirty="0">
                <a:solidFill>
                  <a:schemeClr val="accent2"/>
                </a:solidFill>
              </a:rPr>
              <a:t>M up to ~2.3 </a:t>
            </a:r>
            <a:r>
              <a:rPr lang="en-US" altLang="de-DE" dirty="0" err="1">
                <a:solidFill>
                  <a:schemeClr val="accent2"/>
                </a:solidFill>
              </a:rPr>
              <a:t>M</a:t>
            </a:r>
            <a:r>
              <a:rPr lang="en-US" altLang="de-DE" baseline="-25000" dirty="0" err="1">
                <a:solidFill>
                  <a:schemeClr val="accent2"/>
                </a:solidFill>
              </a:rPr>
              <a:t>ʘ</a:t>
            </a:r>
            <a:r>
              <a:rPr lang="en-US" altLang="de-DE" dirty="0">
                <a:solidFill>
                  <a:schemeClr val="accent2"/>
                </a:solidFill>
              </a:rPr>
              <a:t> </a:t>
            </a:r>
            <a:r>
              <a:rPr lang="en-US" altLang="de-DE" dirty="0">
                <a:solidFill>
                  <a:srgbClr val="FF0000"/>
                </a:solidFill>
              </a:rPr>
              <a:t>Oppenheimer-</a:t>
            </a:r>
            <a:r>
              <a:rPr lang="en-US" altLang="de-DE" dirty="0" err="1">
                <a:solidFill>
                  <a:srgbClr val="FF0000"/>
                </a:solidFill>
              </a:rPr>
              <a:t>Volkoff</a:t>
            </a:r>
            <a:r>
              <a:rPr lang="en-US" altLang="de-DE" dirty="0">
                <a:solidFill>
                  <a:srgbClr val="FF0000"/>
                </a:solidFill>
              </a:rPr>
              <a:t> mass limit</a:t>
            </a:r>
          </a:p>
          <a:p>
            <a:r>
              <a:rPr lang="en-US" altLang="de-DE" dirty="0"/>
              <a:t>		NS, stabilized by degenerate neutrons</a:t>
            </a:r>
          </a:p>
          <a:p>
            <a:endParaRPr lang="en-US" altLang="de-DE" dirty="0"/>
          </a:p>
          <a:p>
            <a:r>
              <a:rPr lang="en-US" altLang="de-DE" dirty="0"/>
              <a:t>Why are there mass limits?</a:t>
            </a:r>
          </a:p>
        </p:txBody>
      </p:sp>
    </p:spTree>
    <p:extLst>
      <p:ext uri="{BB962C8B-B14F-4D97-AF65-F5344CB8AC3E}">
        <p14:creationId xmlns:p14="http://schemas.microsoft.com/office/powerpoint/2010/main" val="419893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4">
            <a:extLst>
              <a:ext uri="{FF2B5EF4-FFF2-40B4-BE49-F238E27FC236}">
                <a16:creationId xmlns:a16="http://schemas.microsoft.com/office/drawing/2014/main" id="{F4C4ED89-3045-41D8-AEB8-656A02B3C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80975" y="765175"/>
            <a:ext cx="50403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de-DE" u="sng" dirty="0">
                <a:solidFill>
                  <a:schemeClr val="accent2"/>
                </a:solidFill>
              </a:rPr>
              <a:t>Mass-radius relation for WDs</a:t>
            </a:r>
          </a:p>
        </p:txBody>
      </p:sp>
      <p:sp>
        <p:nvSpPr>
          <p:cNvPr id="11269" name="Text Box 5">
            <a:extLst>
              <a:ext uri="{FF2B5EF4-FFF2-40B4-BE49-F238E27FC236}">
                <a16:creationId xmlns:a16="http://schemas.microsoft.com/office/drawing/2014/main" id="{E4F71C56-6A3F-4182-BF23-BF6FDFD0A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4652963"/>
            <a:ext cx="8029575" cy="186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dirty="0">
                <a:solidFill>
                  <a:srgbClr val="FF0000"/>
                </a:solidFill>
              </a:rPr>
              <a:t>	→ radius of WD shrinks (!) with increasing mass!</a:t>
            </a:r>
          </a:p>
          <a:p>
            <a:endParaRPr lang="en-US" altLang="de-DE" sz="800" dirty="0">
              <a:solidFill>
                <a:srgbClr val="FF0000"/>
              </a:solidFill>
            </a:endParaRPr>
          </a:p>
          <a:p>
            <a:r>
              <a:rPr lang="en-US" altLang="de-DE" dirty="0"/>
              <a:t>But: with increasing mass density, the electrons become relativistic</a:t>
            </a:r>
          </a:p>
          <a:p>
            <a:endParaRPr lang="en-US" altLang="de-DE" sz="800" dirty="0"/>
          </a:p>
          <a:p>
            <a:r>
              <a:rPr lang="en-US" altLang="de-DE" dirty="0"/>
              <a:t>→ beginning from the WD core, the EOS becomes softer: P~ρ</a:t>
            </a:r>
            <a:r>
              <a:rPr lang="en-US" altLang="de-DE" baseline="30000" dirty="0"/>
              <a:t>4/3</a:t>
            </a:r>
            <a:r>
              <a:rPr lang="en-US" altLang="de-DE" dirty="0"/>
              <a:t>, </a:t>
            </a:r>
          </a:p>
          <a:p>
            <a:r>
              <a:rPr lang="en-US" altLang="de-DE" dirty="0"/>
              <a:t>→ WD shrinks even stronger with increasing mass</a:t>
            </a:r>
          </a:p>
          <a:p>
            <a:r>
              <a:rPr lang="en-US" altLang="de-DE" dirty="0"/>
              <a:t>→ R=0 is reached at Chandrasekhar mass limit  </a:t>
            </a:r>
            <a:r>
              <a:rPr lang="en-US" altLang="de-DE" dirty="0" err="1"/>
              <a:t>M</a:t>
            </a:r>
            <a:r>
              <a:rPr lang="en-US" altLang="de-DE" baseline="-25000" dirty="0" err="1"/>
              <a:t>Ch</a:t>
            </a:r>
            <a:r>
              <a:rPr lang="en-US" altLang="de-DE" dirty="0"/>
              <a:t> = 1.44 </a:t>
            </a:r>
            <a:r>
              <a:rPr lang="en-US" altLang="de-DE" dirty="0" err="1"/>
              <a:t>M</a:t>
            </a:r>
            <a:r>
              <a:rPr lang="en-US" altLang="de-DE" baseline="-25000" dirty="0" err="1"/>
              <a:t>ʘ</a:t>
            </a:r>
            <a:endParaRPr lang="en-US" altLang="de-DE" dirty="0"/>
          </a:p>
        </p:txBody>
      </p:sp>
      <p:pic>
        <p:nvPicPr>
          <p:cNvPr id="11270" name="Picture 6">
            <a:extLst>
              <a:ext uri="{FF2B5EF4-FFF2-40B4-BE49-F238E27FC236}">
                <a16:creationId xmlns:a16="http://schemas.microsoft.com/office/drawing/2014/main" id="{8D8AADBC-93E3-40F3-A097-ED5D89614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196975"/>
            <a:ext cx="1673225" cy="60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>
            <a:extLst>
              <a:ext uri="{FF2B5EF4-FFF2-40B4-BE49-F238E27FC236}">
                <a16:creationId xmlns:a16="http://schemas.microsoft.com/office/drawing/2014/main" id="{199E93C9-0291-4DF4-AB7D-A0FD41137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927225"/>
            <a:ext cx="335121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>
            <a:extLst>
              <a:ext uri="{FF2B5EF4-FFF2-40B4-BE49-F238E27FC236}">
                <a16:creationId xmlns:a16="http://schemas.microsoft.com/office/drawing/2014/main" id="{A41839C2-EB9C-48B8-99C5-55FFB7BA1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744788"/>
            <a:ext cx="142557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3" name="Line 9">
            <a:extLst>
              <a:ext uri="{FF2B5EF4-FFF2-40B4-BE49-F238E27FC236}">
                <a16:creationId xmlns:a16="http://schemas.microsoft.com/office/drawing/2014/main" id="{849672A2-5B7F-49DD-9FC5-E6A9B404B34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77050" y="2636838"/>
            <a:ext cx="4318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274" name="Line 10">
            <a:extLst>
              <a:ext uri="{FF2B5EF4-FFF2-40B4-BE49-F238E27FC236}">
                <a16:creationId xmlns:a16="http://schemas.microsoft.com/office/drawing/2014/main" id="{9CF36AD8-8EAD-464C-A624-0E93A34CC7AC}"/>
              </a:ext>
            </a:extLst>
          </p:cNvPr>
          <p:cNvSpPr>
            <a:spLocks noChangeShapeType="1"/>
          </p:cNvSpPr>
          <p:nvPr/>
        </p:nvSpPr>
        <p:spPr bwMode="auto">
          <a:xfrm>
            <a:off x="5292725" y="2636838"/>
            <a:ext cx="14287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1275" name="Picture 11">
            <a:extLst>
              <a:ext uri="{FF2B5EF4-FFF2-40B4-BE49-F238E27FC236}">
                <a16:creationId xmlns:a16="http://schemas.microsoft.com/office/drawing/2014/main" id="{50514D21-A498-4890-AF51-E2BDDA8DF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352800"/>
            <a:ext cx="21701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6" name="Picture 12">
            <a:extLst>
              <a:ext uri="{FF2B5EF4-FFF2-40B4-BE49-F238E27FC236}">
                <a16:creationId xmlns:a16="http://schemas.microsoft.com/office/drawing/2014/main" id="{1F7D68BF-024B-474D-A4D8-78641B2E7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797300"/>
            <a:ext cx="6711950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7" name="Text Box 13">
            <a:extLst>
              <a:ext uri="{FF2B5EF4-FFF2-40B4-BE49-F238E27FC236}">
                <a16:creationId xmlns:a16="http://schemas.microsoft.com/office/drawing/2014/main" id="{9B96A77D-4CDB-4C6B-A877-6EF51E454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050" y="1303338"/>
            <a:ext cx="25257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/>
              <a:t>hydrostatic equation:</a:t>
            </a:r>
          </a:p>
        </p:txBody>
      </p:sp>
      <p:sp>
        <p:nvSpPr>
          <p:cNvPr id="11278" name="Text Box 14">
            <a:extLst>
              <a:ext uri="{FF2B5EF4-FFF2-40B4-BE49-F238E27FC236}">
                <a16:creationId xmlns:a16="http://schemas.microsoft.com/office/drawing/2014/main" id="{18A62082-486F-4809-9FFD-E02B47675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925" y="2095500"/>
            <a:ext cx="2016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/>
              <a:t>estimation for P:</a:t>
            </a:r>
          </a:p>
        </p:txBody>
      </p:sp>
      <p:sp>
        <p:nvSpPr>
          <p:cNvPr id="11279" name="Text Box 15">
            <a:extLst>
              <a:ext uri="{FF2B5EF4-FFF2-40B4-BE49-F238E27FC236}">
                <a16:creationId xmlns:a16="http://schemas.microsoft.com/office/drawing/2014/main" id="{81CCC71D-6FBA-42DB-A1FF-9C7D1A428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488" y="3319463"/>
            <a:ext cx="48593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/>
              <a:t>EOS (non-relativistic degenerate e</a:t>
            </a:r>
            <a:r>
              <a:rPr lang="en-US" altLang="de-DE" baseline="30000"/>
              <a:t>–</a:t>
            </a:r>
            <a:r>
              <a:rPr lang="en-US" altLang="de-DE"/>
              <a:t> gas): </a:t>
            </a:r>
          </a:p>
        </p:txBody>
      </p:sp>
      <p:sp>
        <p:nvSpPr>
          <p:cNvPr id="11280" name="Text Box 16">
            <a:extLst>
              <a:ext uri="{FF2B5EF4-FFF2-40B4-BE49-F238E27FC236}">
                <a16:creationId xmlns:a16="http://schemas.microsoft.com/office/drawing/2014/main" id="{D8B4F483-908B-4314-9F2F-6762C5D56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3375" y="2960688"/>
            <a:ext cx="3129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dirty="0"/>
              <a:t>↓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2" name="Picture 4" descr="1024px-WhiteDwarf_mass-radius_en">
            <a:extLst>
              <a:ext uri="{FF2B5EF4-FFF2-40B4-BE49-F238E27FC236}">
                <a16:creationId xmlns:a16="http://schemas.microsoft.com/office/drawing/2014/main" id="{4C7267ED-1DC2-44B8-BC94-0D150CC9C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873125"/>
            <a:ext cx="748982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293" name="Text Box 5">
            <a:extLst>
              <a:ext uri="{FF2B5EF4-FFF2-40B4-BE49-F238E27FC236}">
                <a16:creationId xmlns:a16="http://schemas.microsoft.com/office/drawing/2014/main" id="{8268E810-ECFA-4E52-9AA9-8C5EE13D4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13" y="620713"/>
            <a:ext cx="3455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dirty="0">
                <a:solidFill>
                  <a:schemeClr val="accent2"/>
                </a:solidFill>
              </a:rPr>
              <a:t>Mass-radius relation for WDs</a:t>
            </a:r>
          </a:p>
        </p:txBody>
      </p:sp>
      <p:sp>
        <p:nvSpPr>
          <p:cNvPr id="140294" name="Text Box 6">
            <a:extLst>
              <a:ext uri="{FF2B5EF4-FFF2-40B4-BE49-F238E27FC236}">
                <a16:creationId xmlns:a16="http://schemas.microsoft.com/office/drawing/2014/main" id="{9993864B-87E6-406F-A427-C78B2EA73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5688" y="3429000"/>
            <a:ext cx="1012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>
                <a:solidFill>
                  <a:srgbClr val="FF0000"/>
                </a:solidFill>
              </a:rPr>
              <a:t>R~M</a:t>
            </a:r>
            <a:r>
              <a:rPr lang="en-US" altLang="de-DE" baseline="30000">
                <a:solidFill>
                  <a:srgbClr val="FF0000"/>
                </a:solidFill>
              </a:rPr>
              <a:t>-1/3</a:t>
            </a:r>
          </a:p>
        </p:txBody>
      </p:sp>
      <p:sp>
        <p:nvSpPr>
          <p:cNvPr id="140295" name="Text Box 7">
            <a:extLst>
              <a:ext uri="{FF2B5EF4-FFF2-40B4-BE49-F238E27FC236}">
                <a16:creationId xmlns:a16="http://schemas.microsoft.com/office/drawing/2014/main" id="{33730F8E-62C5-4886-B948-6634F690B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5141913"/>
            <a:ext cx="26908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2800" b="1">
                <a:solidFill>
                  <a:srgbClr val="FF0000"/>
                </a:solidFill>
              </a:rPr>
              <a:t>↑</a:t>
            </a:r>
            <a:r>
              <a:rPr lang="en-US" altLang="de-DE">
                <a:solidFill>
                  <a:srgbClr val="FF0000"/>
                </a:solidFill>
              </a:rPr>
              <a:t> Chandrasekhar limit</a:t>
            </a:r>
          </a:p>
        </p:txBody>
      </p:sp>
      <p:sp>
        <p:nvSpPr>
          <p:cNvPr id="140296" name="Text Box 8">
            <a:extLst>
              <a:ext uri="{FF2B5EF4-FFF2-40B4-BE49-F238E27FC236}">
                <a16:creationId xmlns:a16="http://schemas.microsoft.com/office/drawing/2014/main" id="{289CB146-BFB8-440B-9BB9-AC52695EA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661025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sz="1800" dirty="0"/>
              <a:t>In practice: a mass-accreting WD in a binary system ignites explosive C burning when reaching </a:t>
            </a:r>
            <a:r>
              <a:rPr lang="en-US" altLang="de-DE" sz="1800" dirty="0" err="1"/>
              <a:t>M</a:t>
            </a:r>
            <a:r>
              <a:rPr lang="en-US" altLang="de-DE" sz="1800" baseline="-25000" dirty="0" err="1"/>
              <a:t>Ch</a:t>
            </a:r>
            <a:r>
              <a:rPr lang="en-US" altLang="de-DE" sz="1800" dirty="0"/>
              <a:t> → </a:t>
            </a:r>
            <a:r>
              <a:rPr lang="en-US" altLang="de-DE" sz="1800" dirty="0">
                <a:solidFill>
                  <a:schemeClr val="accent2"/>
                </a:solidFill>
              </a:rPr>
              <a:t>thermonuclear SN </a:t>
            </a:r>
            <a:r>
              <a:rPr lang="en-US" altLang="de-DE" sz="1800" dirty="0"/>
              <a:t>(type </a:t>
            </a:r>
            <a:r>
              <a:rPr lang="en-US" altLang="de-DE" sz="1800" dirty="0" err="1"/>
              <a:t>Ia</a:t>
            </a:r>
            <a:r>
              <a:rPr lang="en-US" altLang="de-DE" sz="1800" dirty="0"/>
              <a:t>, see next chapter about variable stars)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>
            <a:extLst>
              <a:ext uri="{FF2B5EF4-FFF2-40B4-BE49-F238E27FC236}">
                <a16:creationId xmlns:a16="http://schemas.microsoft.com/office/drawing/2014/main" id="{A2A952AE-EBD0-4907-AD46-9046BB232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342900"/>
            <a:ext cx="184150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de-DE" baseline="30000"/>
          </a:p>
        </p:txBody>
      </p:sp>
      <p:sp>
        <p:nvSpPr>
          <p:cNvPr id="76803" name="Text Box 3">
            <a:extLst>
              <a:ext uri="{FF2B5EF4-FFF2-40B4-BE49-F238E27FC236}">
                <a16:creationId xmlns:a16="http://schemas.microsoft.com/office/drawing/2014/main" id="{49E3666C-1482-4F18-92B3-F9E46852C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2388" y="944563"/>
            <a:ext cx="63452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dirty="0">
                <a:solidFill>
                  <a:schemeClr val="accent2"/>
                </a:solidFill>
              </a:rPr>
              <a:t>Evolutionary timescale for MS stars with different mass</a:t>
            </a:r>
          </a:p>
        </p:txBody>
      </p:sp>
      <p:sp>
        <p:nvSpPr>
          <p:cNvPr id="76804" name="Text Box 4">
            <a:extLst>
              <a:ext uri="{FF2B5EF4-FFF2-40B4-BE49-F238E27FC236}">
                <a16:creationId xmlns:a16="http://schemas.microsoft.com/office/drawing/2014/main" id="{A5D4A675-A165-498F-99C2-7DBA06B08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0325" y="4941168"/>
            <a:ext cx="4498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dirty="0"/>
              <a:t>→ Massive stars live rather wastefully!</a:t>
            </a:r>
          </a:p>
        </p:txBody>
      </p:sp>
      <p:sp>
        <p:nvSpPr>
          <p:cNvPr id="76805" name="Text Box 5">
            <a:extLst>
              <a:ext uri="{FF2B5EF4-FFF2-40B4-BE49-F238E27FC236}">
                <a16:creationId xmlns:a16="http://schemas.microsoft.com/office/drawing/2014/main" id="{76BC6DC0-AAAB-40F0-993B-D387F7368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5050" y="1773238"/>
            <a:ext cx="4390946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dirty="0">
                <a:solidFill>
                  <a:srgbClr val="FF0000"/>
                </a:solidFill>
              </a:rPr>
              <a:t>M/</a:t>
            </a:r>
            <a:r>
              <a:rPr lang="de-DE" altLang="de-DE" dirty="0" err="1">
                <a:solidFill>
                  <a:srgbClr val="FF0000"/>
                </a:solidFill>
              </a:rPr>
              <a:t>M</a:t>
            </a:r>
            <a:r>
              <a:rPr lang="de-DE" altLang="de-DE" baseline="-25000" dirty="0" err="1">
                <a:solidFill>
                  <a:srgbClr val="FF0000"/>
                </a:solidFill>
              </a:rPr>
              <a:t>ʘ</a:t>
            </a:r>
            <a:r>
              <a:rPr lang="de-DE" altLang="de-DE" dirty="0">
                <a:solidFill>
                  <a:srgbClr val="FF0000"/>
                </a:solidFill>
              </a:rPr>
              <a:t>	</a:t>
            </a:r>
            <a:r>
              <a:rPr lang="de-DE" altLang="de-DE" dirty="0" err="1">
                <a:solidFill>
                  <a:srgbClr val="FF0000"/>
                </a:solidFill>
              </a:rPr>
              <a:t>t</a:t>
            </a:r>
            <a:r>
              <a:rPr lang="de-DE" altLang="de-DE" baseline="-25000" dirty="0" err="1">
                <a:solidFill>
                  <a:srgbClr val="FF0000"/>
                </a:solidFill>
              </a:rPr>
              <a:t>E</a:t>
            </a:r>
            <a:r>
              <a:rPr lang="de-DE" altLang="de-DE" dirty="0">
                <a:solidFill>
                  <a:srgbClr val="FF0000"/>
                </a:solidFill>
              </a:rPr>
              <a:t> / </a:t>
            </a:r>
            <a:r>
              <a:rPr lang="de-DE" altLang="de-DE" dirty="0" err="1">
                <a:solidFill>
                  <a:srgbClr val="FF0000"/>
                </a:solidFill>
              </a:rPr>
              <a:t>yr</a:t>
            </a:r>
            <a:endParaRPr lang="de-DE" altLang="de-DE" dirty="0">
              <a:solidFill>
                <a:srgbClr val="FF0000"/>
              </a:solidFill>
            </a:endParaRPr>
          </a:p>
          <a:p>
            <a:r>
              <a:rPr lang="de-DE" altLang="de-DE" dirty="0"/>
              <a:t>----------------------	 </a:t>
            </a:r>
          </a:p>
          <a:p>
            <a:r>
              <a:rPr lang="de-DE" altLang="de-DE" dirty="0"/>
              <a:t>60	5.5</a:t>
            </a:r>
            <a:r>
              <a:rPr lang="en-US" altLang="de-DE" dirty="0">
                <a:latin typeface="Arial Unicode MS" pitchFamily="34" charset="-128"/>
                <a:ea typeface="Arial Unicode MS" pitchFamily="34" charset="-128"/>
              </a:rPr>
              <a:t>·10</a:t>
            </a:r>
            <a:r>
              <a:rPr lang="en-US" altLang="de-DE" baseline="30000" dirty="0">
                <a:latin typeface="Arial Unicode MS" pitchFamily="34" charset="-128"/>
                <a:ea typeface="Arial Unicode MS" pitchFamily="34" charset="-128"/>
              </a:rPr>
              <a:t>5	         </a:t>
            </a:r>
            <a:r>
              <a:rPr lang="en-US" altLang="de-DE" dirty="0">
                <a:solidFill>
                  <a:schemeClr val="accent2"/>
                </a:solidFill>
                <a:latin typeface="Arial Unicode MS" pitchFamily="34" charset="-128"/>
                <a:ea typeface="Arial Unicode MS" pitchFamily="34" charset="-128"/>
              </a:rPr>
              <a:t>550 000 </a:t>
            </a:r>
            <a:r>
              <a:rPr lang="en-US" altLang="de-DE" dirty="0" err="1">
                <a:solidFill>
                  <a:schemeClr val="accent2"/>
                </a:solidFill>
                <a:latin typeface="Arial Unicode MS" pitchFamily="34" charset="-128"/>
                <a:ea typeface="Arial Unicode MS" pitchFamily="34" charset="-128"/>
              </a:rPr>
              <a:t>yr</a:t>
            </a:r>
            <a:endParaRPr lang="en-US" altLang="de-DE" dirty="0">
              <a:solidFill>
                <a:schemeClr val="accent2"/>
              </a:solidFill>
              <a:latin typeface="Arial Unicode MS" pitchFamily="34" charset="-128"/>
              <a:ea typeface="Arial Unicode MS" pitchFamily="34" charset="-128"/>
            </a:endParaRPr>
          </a:p>
          <a:p>
            <a:r>
              <a:rPr lang="en-US" altLang="de-DE" dirty="0">
                <a:latin typeface="Arial Unicode MS" pitchFamily="34" charset="-128"/>
                <a:ea typeface="Arial Unicode MS" pitchFamily="34" charset="-128"/>
              </a:rPr>
              <a:t>18	2.4·10</a:t>
            </a:r>
            <a:r>
              <a:rPr lang="en-US" altLang="de-DE" baseline="30000" dirty="0">
                <a:latin typeface="Arial Unicode MS" pitchFamily="34" charset="-128"/>
                <a:ea typeface="Arial Unicode MS" pitchFamily="34" charset="-128"/>
              </a:rPr>
              <a:t>6</a:t>
            </a:r>
            <a:endParaRPr lang="en-US" altLang="de-DE" dirty="0">
              <a:latin typeface="Arial Unicode MS" pitchFamily="34" charset="-128"/>
              <a:ea typeface="Arial Unicode MS" pitchFamily="34" charset="-128"/>
            </a:endParaRPr>
          </a:p>
          <a:p>
            <a:r>
              <a:rPr lang="en-US" altLang="de-DE" dirty="0">
                <a:latin typeface="Arial Unicode MS" pitchFamily="34" charset="-128"/>
                <a:ea typeface="Arial Unicode MS" pitchFamily="34" charset="-128"/>
              </a:rPr>
              <a:t>6	5.2·10</a:t>
            </a:r>
            <a:r>
              <a:rPr lang="en-US" altLang="de-DE" baseline="30000" dirty="0">
                <a:latin typeface="Arial Unicode MS" pitchFamily="34" charset="-128"/>
                <a:ea typeface="Arial Unicode MS" pitchFamily="34" charset="-128"/>
              </a:rPr>
              <a:t>7</a:t>
            </a:r>
            <a:endParaRPr lang="en-US" altLang="de-DE" dirty="0">
              <a:latin typeface="Arial Unicode MS" pitchFamily="34" charset="-128"/>
              <a:ea typeface="Arial Unicode MS" pitchFamily="34" charset="-128"/>
            </a:endParaRPr>
          </a:p>
          <a:p>
            <a:r>
              <a:rPr lang="en-US" altLang="de-DE" dirty="0">
                <a:latin typeface="Arial Unicode MS" pitchFamily="34" charset="-128"/>
                <a:ea typeface="Arial Unicode MS" pitchFamily="34" charset="-128"/>
              </a:rPr>
              <a:t>3	3.9·10</a:t>
            </a:r>
            <a:r>
              <a:rPr lang="en-US" altLang="de-DE" baseline="30000" dirty="0">
                <a:latin typeface="Arial Unicode MS" pitchFamily="34" charset="-128"/>
                <a:ea typeface="Arial Unicode MS" pitchFamily="34" charset="-128"/>
              </a:rPr>
              <a:t>8</a:t>
            </a:r>
            <a:endParaRPr lang="en-US" altLang="de-DE" dirty="0">
              <a:latin typeface="Arial Unicode MS" pitchFamily="34" charset="-128"/>
              <a:ea typeface="Arial Unicode MS" pitchFamily="34" charset="-128"/>
            </a:endParaRPr>
          </a:p>
          <a:p>
            <a:r>
              <a:rPr lang="en-US" altLang="de-DE" dirty="0">
                <a:latin typeface="Arial Unicode MS" pitchFamily="34" charset="-128"/>
                <a:ea typeface="Arial Unicode MS" pitchFamily="34" charset="-128"/>
              </a:rPr>
              <a:t>1.1	5.1·10</a:t>
            </a:r>
            <a:r>
              <a:rPr lang="en-US" altLang="de-DE" baseline="30000" dirty="0">
                <a:latin typeface="Arial Unicode MS" pitchFamily="34" charset="-128"/>
                <a:ea typeface="Arial Unicode MS" pitchFamily="34" charset="-128"/>
              </a:rPr>
              <a:t>9          </a:t>
            </a:r>
            <a:endParaRPr lang="en-US" altLang="de-DE" dirty="0">
              <a:solidFill>
                <a:schemeClr val="hlink"/>
              </a:solidFill>
              <a:latin typeface="Arial Unicode MS" pitchFamily="34" charset="-128"/>
              <a:ea typeface="Arial Unicode MS" pitchFamily="34" charset="-128"/>
            </a:endParaRPr>
          </a:p>
          <a:p>
            <a:r>
              <a:rPr lang="de-DE" altLang="de-DE" dirty="0">
                <a:latin typeface="Arial Unicode MS" pitchFamily="34" charset="-128"/>
                <a:ea typeface="Arial Unicode MS" pitchFamily="34" charset="-128"/>
              </a:rPr>
              <a:t>0.8</a:t>
            </a:r>
            <a:r>
              <a:rPr lang="de-DE" altLang="de-DE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</a:rPr>
              <a:t>	</a:t>
            </a:r>
            <a:r>
              <a:rPr lang="en-US" altLang="de-DE" dirty="0">
                <a:latin typeface="Arial Unicode MS" pitchFamily="34" charset="-128"/>
                <a:ea typeface="Arial Unicode MS" pitchFamily="34" charset="-128"/>
              </a:rPr>
              <a:t>1.4·10</a:t>
            </a:r>
            <a:r>
              <a:rPr lang="en-US" altLang="de-DE" baseline="30000" dirty="0">
                <a:latin typeface="Arial Unicode MS" pitchFamily="34" charset="-128"/>
                <a:ea typeface="Arial Unicode MS" pitchFamily="34" charset="-128"/>
              </a:rPr>
              <a:t>10</a:t>
            </a:r>
            <a:r>
              <a:rPr lang="en-US" altLang="de-DE" dirty="0">
                <a:latin typeface="Arial Unicode MS" pitchFamily="34" charset="-128"/>
                <a:ea typeface="Arial Unicode MS" pitchFamily="34" charset="-128"/>
              </a:rPr>
              <a:t>     </a:t>
            </a:r>
            <a:r>
              <a:rPr lang="en-US" altLang="de-DE" dirty="0">
                <a:solidFill>
                  <a:schemeClr val="accent2"/>
                </a:solidFill>
                <a:latin typeface="Arial Unicode MS" pitchFamily="34" charset="-128"/>
                <a:ea typeface="Arial Unicode MS" pitchFamily="34" charset="-128"/>
              </a:rPr>
              <a:t>~ age of Universe</a:t>
            </a:r>
          </a:p>
          <a:p>
            <a:r>
              <a:rPr lang="en-US" altLang="de-DE" dirty="0">
                <a:latin typeface="Arial Unicode MS" pitchFamily="34" charset="-128"/>
                <a:ea typeface="Arial Unicode MS" pitchFamily="34" charset="-128"/>
              </a:rPr>
              <a:t>0.2	1.4·10</a:t>
            </a:r>
            <a:r>
              <a:rPr lang="en-US" altLang="de-DE" baseline="30000" dirty="0">
                <a:latin typeface="Arial Unicode MS" pitchFamily="34" charset="-128"/>
                <a:ea typeface="Arial Unicode MS" pitchFamily="34" charset="-128"/>
              </a:rPr>
              <a:t>11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4" name="Text Box 4">
            <a:extLst>
              <a:ext uri="{FF2B5EF4-FFF2-40B4-BE49-F238E27FC236}">
                <a16:creationId xmlns:a16="http://schemas.microsoft.com/office/drawing/2014/main" id="{A7C860B3-0581-420B-8C80-C91F43415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725488"/>
            <a:ext cx="8496300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dirty="0">
                <a:solidFill>
                  <a:schemeClr val="accent2"/>
                </a:solidFill>
              </a:rPr>
              <a:t>Interior structure of WDs</a:t>
            </a:r>
          </a:p>
          <a:p>
            <a:endParaRPr lang="en-US" altLang="de-DE" dirty="0">
              <a:solidFill>
                <a:schemeClr val="hlink"/>
              </a:solidFill>
            </a:endParaRPr>
          </a:p>
          <a:p>
            <a:r>
              <a:rPr lang="en-US" altLang="de-DE" dirty="0"/>
              <a:t>Thin mantles of He and H (unburned fuel)</a:t>
            </a:r>
          </a:p>
          <a:p>
            <a:endParaRPr lang="en-US" altLang="de-DE" sz="800" dirty="0"/>
          </a:p>
          <a:p>
            <a:r>
              <a:rPr lang="en-US" altLang="de-DE" dirty="0"/>
              <a:t>Core chemistry dominated by He-burning ash (99% of total WD mass): C and O</a:t>
            </a:r>
          </a:p>
          <a:p>
            <a:endParaRPr lang="en-US" altLang="de-DE" sz="800" dirty="0"/>
          </a:p>
          <a:p>
            <a:r>
              <a:rPr lang="en-US" altLang="de-DE" dirty="0"/>
              <a:t>A fraction of the WD core is crystallized (C and O atomic lattices). In case of C, this is … diamond!</a:t>
            </a:r>
          </a:p>
        </p:txBody>
      </p:sp>
      <p:pic>
        <p:nvPicPr>
          <p:cNvPr id="148487" name="Picture 7" descr="Bildergebnis für white dwarf interior">
            <a:extLst>
              <a:ext uri="{FF2B5EF4-FFF2-40B4-BE49-F238E27FC236}">
                <a16:creationId xmlns:a16="http://schemas.microsoft.com/office/drawing/2014/main" id="{B780AA54-1A4A-4BBC-AD8C-60286BED1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500438"/>
            <a:ext cx="252095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488" name="Text Box 8">
            <a:extLst>
              <a:ext uri="{FF2B5EF4-FFF2-40B4-BE49-F238E27FC236}">
                <a16:creationId xmlns:a16="http://schemas.microsoft.com/office/drawing/2014/main" id="{65ACF747-E29F-49F2-BDD8-D81F3A973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" y="5786680"/>
            <a:ext cx="9108504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de-DE" sz="1400" dirty="0">
                <a:solidFill>
                  <a:srgbClr val="0000FF"/>
                </a:solidFill>
              </a:rPr>
              <a:t>Remark: The most massive WDs (&gt;1M</a:t>
            </a:r>
            <a:r>
              <a:rPr lang="en-US" altLang="de-DE" sz="1400" baseline="-25000" dirty="0">
                <a:solidFill>
                  <a:srgbClr val="0000FF"/>
                </a:solidFill>
              </a:rPr>
              <a:t>ʘ</a:t>
            </a:r>
            <a:r>
              <a:rPr lang="en-US" altLang="de-DE" sz="1400" dirty="0">
                <a:solidFill>
                  <a:srgbClr val="0000FF"/>
                </a:solidFill>
              </a:rPr>
              <a:t>) could have O/Ne/Mg cores because progenitor stars might have gone through C burning. In binaries, they can suffer an </a:t>
            </a:r>
            <a:r>
              <a:rPr lang="en-US" altLang="de-DE" sz="1400" dirty="0">
                <a:solidFill>
                  <a:srgbClr val="FF0000"/>
                </a:solidFill>
              </a:rPr>
              <a:t>accretion induced collapse </a:t>
            </a:r>
            <a:r>
              <a:rPr lang="en-US" altLang="de-DE" sz="1400" dirty="0">
                <a:solidFill>
                  <a:srgbClr val="0000FF"/>
                </a:solidFill>
              </a:rPr>
              <a:t>to a NS by electron captures on Ne/Mg nuclei. In contrast to C/O WDs, no explosion. </a:t>
            </a:r>
            <a:r>
              <a:rPr lang="en-US" altLang="de-DE" sz="1400" dirty="0">
                <a:solidFill>
                  <a:srgbClr val="FF0000"/>
                </a:solidFill>
              </a:rPr>
              <a:t>Pathway to NSs, in addition to core-collapse </a:t>
            </a:r>
            <a:r>
              <a:rPr lang="en-US" altLang="de-DE" sz="1400" dirty="0" err="1">
                <a:solidFill>
                  <a:srgbClr val="FF0000"/>
                </a:solidFill>
              </a:rPr>
              <a:t>SNe</a:t>
            </a:r>
            <a:r>
              <a:rPr lang="en-US" altLang="de-DE" sz="1400" dirty="0">
                <a:solidFill>
                  <a:srgbClr val="0000FF"/>
                </a:solidFill>
              </a:rPr>
              <a:t>. Debated.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4" name="Text Box 4">
            <a:extLst>
              <a:ext uri="{FF2B5EF4-FFF2-40B4-BE49-F238E27FC236}">
                <a16:creationId xmlns:a16="http://schemas.microsoft.com/office/drawing/2014/main" id="{A7C860B3-0581-420B-8C80-C91F43415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725488"/>
            <a:ext cx="8496300" cy="277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dirty="0">
                <a:solidFill>
                  <a:schemeClr val="accent2"/>
                </a:solidFill>
              </a:rPr>
              <a:t>Interior structure of WDs</a:t>
            </a:r>
          </a:p>
          <a:p>
            <a:endParaRPr lang="en-US" altLang="de-DE" dirty="0">
              <a:solidFill>
                <a:schemeClr val="hlink"/>
              </a:solidFill>
            </a:endParaRPr>
          </a:p>
          <a:p>
            <a:r>
              <a:rPr lang="en-US" altLang="de-DE" dirty="0"/>
              <a:t>Thin mantles of He and H (unburned fuel)</a:t>
            </a:r>
          </a:p>
          <a:p>
            <a:endParaRPr lang="en-US" altLang="de-DE" sz="800" dirty="0"/>
          </a:p>
          <a:p>
            <a:r>
              <a:rPr lang="en-US" altLang="de-DE" dirty="0"/>
              <a:t>Core chemistry dominated by He-burning ash (99% of total WD mass): C and O</a:t>
            </a:r>
          </a:p>
          <a:p>
            <a:endParaRPr lang="en-US" altLang="de-DE" sz="800" dirty="0"/>
          </a:p>
          <a:p>
            <a:r>
              <a:rPr lang="en-US" altLang="de-DE" dirty="0"/>
              <a:t>Remember from EOS discussion in previous chapter: A fraction of the WD core is crystallized (C and O atomic lattices). In case of C, this is … diamond!</a:t>
            </a:r>
          </a:p>
        </p:txBody>
      </p:sp>
      <p:pic>
        <p:nvPicPr>
          <p:cNvPr id="148487" name="Picture 7" descr="Bildergebnis für white dwarf interior">
            <a:extLst>
              <a:ext uri="{FF2B5EF4-FFF2-40B4-BE49-F238E27FC236}">
                <a16:creationId xmlns:a16="http://schemas.microsoft.com/office/drawing/2014/main" id="{B780AA54-1A4A-4BBC-AD8C-60286BED1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500438"/>
            <a:ext cx="252095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488" name="Text Box 8">
            <a:extLst>
              <a:ext uri="{FF2B5EF4-FFF2-40B4-BE49-F238E27FC236}">
                <a16:creationId xmlns:a16="http://schemas.microsoft.com/office/drawing/2014/main" id="{65ACF747-E29F-49F2-BDD8-D81F3A973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943600"/>
            <a:ext cx="86248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sz="1600"/>
              <a:t>Note: the most massive WDs (&gt;1M</a:t>
            </a:r>
            <a:r>
              <a:rPr lang="en-US" altLang="de-DE" sz="1600" baseline="-25000"/>
              <a:t>ʘ</a:t>
            </a:r>
            <a:r>
              <a:rPr lang="en-US" altLang="de-DE" sz="1600"/>
              <a:t>) could have O/Ne cores because progenitor stars might have gone through C burning</a:t>
            </a:r>
          </a:p>
        </p:txBody>
      </p:sp>
    </p:spTree>
    <p:extLst>
      <p:ext uri="{BB962C8B-B14F-4D97-AF65-F5344CB8AC3E}">
        <p14:creationId xmlns:p14="http://schemas.microsoft.com/office/powerpoint/2010/main" val="341255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23" name="Picture 19">
            <a:extLst>
              <a:ext uri="{FF2B5EF4-FFF2-40B4-BE49-F238E27FC236}">
                <a16:creationId xmlns:a16="http://schemas.microsoft.com/office/drawing/2014/main" id="{715920C5-843E-490E-A94E-25AF16413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89138"/>
            <a:ext cx="3459163" cy="374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9508" name="Picture 4">
            <a:extLst>
              <a:ext uri="{FF2B5EF4-FFF2-40B4-BE49-F238E27FC236}">
                <a16:creationId xmlns:a16="http://schemas.microsoft.com/office/drawing/2014/main" id="{56F39FDC-CA62-48C3-B712-DA1189C8D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074863"/>
            <a:ext cx="4284663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9509" name="Text Box 5">
            <a:extLst>
              <a:ext uri="{FF2B5EF4-FFF2-40B4-BE49-F238E27FC236}">
                <a16:creationId xmlns:a16="http://schemas.microsoft.com/office/drawing/2014/main" id="{6942CF55-D8AF-401A-A67B-8FD5479EC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5013325"/>
            <a:ext cx="1968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600"/>
              <a:t>El-Badry et al. 2018</a:t>
            </a:r>
          </a:p>
        </p:txBody>
      </p:sp>
      <p:sp>
        <p:nvSpPr>
          <p:cNvPr id="149512" name="Text Box 8">
            <a:extLst>
              <a:ext uri="{FF2B5EF4-FFF2-40B4-BE49-F238E27FC236}">
                <a16:creationId xmlns:a16="http://schemas.microsoft.com/office/drawing/2014/main" id="{15B5D0E2-5F60-4E73-A86C-FFCE5F2304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0" y="5180013"/>
            <a:ext cx="15605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600"/>
              <a:t>Kilic et al. 2018</a:t>
            </a:r>
          </a:p>
        </p:txBody>
      </p:sp>
      <p:sp>
        <p:nvSpPr>
          <p:cNvPr id="149513" name="Text Box 9">
            <a:extLst>
              <a:ext uri="{FF2B5EF4-FFF2-40B4-BE49-F238E27FC236}">
                <a16:creationId xmlns:a16="http://schemas.microsoft.com/office/drawing/2014/main" id="{F00A726A-51A9-40F6-8D1A-958EE1FC8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613" y="620713"/>
            <a:ext cx="87249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dirty="0">
                <a:solidFill>
                  <a:schemeClr val="accent2"/>
                </a:solidFill>
              </a:rPr>
              <a:t>Most WDs have masses near 0.6M</a:t>
            </a:r>
            <a:r>
              <a:rPr lang="en-US" altLang="de-DE" baseline="-25000" dirty="0">
                <a:solidFill>
                  <a:schemeClr val="accent2"/>
                </a:solidFill>
              </a:rPr>
              <a:t>ʘ</a:t>
            </a:r>
            <a:r>
              <a:rPr lang="en-US" altLang="de-DE" dirty="0">
                <a:solidFill>
                  <a:schemeClr val="hlink"/>
                </a:solidFill>
              </a:rPr>
              <a:t>.</a:t>
            </a:r>
            <a:r>
              <a:rPr lang="en-US" altLang="de-DE" dirty="0"/>
              <a:t> </a:t>
            </a:r>
            <a:r>
              <a:rPr lang="en-US" altLang="de-DE" sz="1600" dirty="0"/>
              <a:t>(secondary maximum at 0.8 </a:t>
            </a:r>
            <a:r>
              <a:rPr lang="en-US" altLang="de-DE" sz="1600" dirty="0" err="1"/>
              <a:t>M</a:t>
            </a:r>
            <a:r>
              <a:rPr lang="en-US" altLang="de-DE" sz="1600" baseline="-25000" dirty="0" err="1"/>
              <a:t>ʘ</a:t>
            </a:r>
            <a:r>
              <a:rPr lang="en-US" altLang="de-DE" sz="1600" dirty="0"/>
              <a:t> is result of binary WD mergers.)</a:t>
            </a:r>
            <a:r>
              <a:rPr lang="en-US" altLang="de-DE" dirty="0"/>
              <a:t> Massive WDs are rare, because</a:t>
            </a:r>
          </a:p>
          <a:p>
            <a:r>
              <a:rPr lang="en-US" altLang="de-DE" dirty="0"/>
              <a:t>1) massive progenitor stars are rare </a:t>
            </a:r>
            <a:r>
              <a:rPr lang="en-US" altLang="de-DE" sz="1600" dirty="0"/>
              <a:t>(see chapter on star formation)</a:t>
            </a:r>
            <a:r>
              <a:rPr lang="en-US" altLang="de-DE" dirty="0"/>
              <a:t> and </a:t>
            </a:r>
          </a:p>
          <a:p>
            <a:r>
              <a:rPr lang="en-US" altLang="de-DE" dirty="0"/>
              <a:t>2) strong mass loss during stellar evolution</a:t>
            </a:r>
          </a:p>
        </p:txBody>
      </p:sp>
      <p:sp>
        <p:nvSpPr>
          <p:cNvPr id="149514" name="Line 10">
            <a:extLst>
              <a:ext uri="{FF2B5EF4-FFF2-40B4-BE49-F238E27FC236}">
                <a16:creationId xmlns:a16="http://schemas.microsoft.com/office/drawing/2014/main" id="{17100BE6-6E21-4D02-A2F5-FDF2D7D20CD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19250" y="981075"/>
            <a:ext cx="2447925" cy="24479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9515" name="Line 11">
            <a:extLst>
              <a:ext uri="{FF2B5EF4-FFF2-40B4-BE49-F238E27FC236}">
                <a16:creationId xmlns:a16="http://schemas.microsoft.com/office/drawing/2014/main" id="{0A781C55-FF12-495D-B27A-473E7CD74D83}"/>
              </a:ext>
            </a:extLst>
          </p:cNvPr>
          <p:cNvSpPr>
            <a:spLocks noChangeShapeType="1"/>
          </p:cNvSpPr>
          <p:nvPr/>
        </p:nvSpPr>
        <p:spPr bwMode="auto">
          <a:xfrm>
            <a:off x="5508625" y="1773238"/>
            <a:ext cx="1512888" cy="2873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9516" name="Text Box 12">
            <a:extLst>
              <a:ext uri="{FF2B5EF4-FFF2-40B4-BE49-F238E27FC236}">
                <a16:creationId xmlns:a16="http://schemas.microsoft.com/office/drawing/2014/main" id="{8859783B-0126-4A13-A616-031320063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2133600"/>
            <a:ext cx="1244600" cy="5270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sz="1400" b="1" dirty="0">
                <a:solidFill>
                  <a:schemeClr val="accent2"/>
                </a:solidFill>
              </a:rPr>
              <a:t>WD mass distribution</a:t>
            </a:r>
          </a:p>
        </p:txBody>
      </p:sp>
      <p:sp>
        <p:nvSpPr>
          <p:cNvPr id="149517" name="Text Box 13">
            <a:extLst>
              <a:ext uri="{FF2B5EF4-FFF2-40B4-BE49-F238E27FC236}">
                <a16:creationId xmlns:a16="http://schemas.microsoft.com/office/drawing/2014/main" id="{8ECFE825-1E05-4108-AE71-D5290DE70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0" y="3406775"/>
            <a:ext cx="1368425" cy="5270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sz="1400" b="1" dirty="0">
                <a:solidFill>
                  <a:schemeClr val="accent2"/>
                </a:solidFill>
              </a:rPr>
              <a:t>initial-final mass relation</a:t>
            </a:r>
          </a:p>
        </p:txBody>
      </p:sp>
      <p:sp>
        <p:nvSpPr>
          <p:cNvPr id="149518" name="Text Box 14">
            <a:extLst>
              <a:ext uri="{FF2B5EF4-FFF2-40B4-BE49-F238E27FC236}">
                <a16:creationId xmlns:a16="http://schemas.microsoft.com/office/drawing/2014/main" id="{2093DA5E-A391-48CB-8FDF-C1F57B5D8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5734050"/>
            <a:ext cx="8229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dirty="0">
                <a:solidFill>
                  <a:schemeClr val="accent2"/>
                </a:solidFill>
              </a:rPr>
              <a:t>→ Difficult to test observationally the theoretical M-R relation near the Chandrasekhar mass limit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6" name="Text Box 4">
            <a:extLst>
              <a:ext uri="{FF2B5EF4-FFF2-40B4-BE49-F238E27FC236}">
                <a16:creationId xmlns:a16="http://schemas.microsoft.com/office/drawing/2014/main" id="{0317C344-8770-4186-BEAF-5F66EDDCB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8" y="1125538"/>
            <a:ext cx="8605142" cy="4216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de-DE" dirty="0">
                <a:solidFill>
                  <a:srgbClr val="FF0000"/>
                </a:solidFill>
              </a:rPr>
              <a:t>R~M</a:t>
            </a:r>
            <a:r>
              <a:rPr lang="en-US" altLang="de-DE" baseline="30000" dirty="0">
                <a:solidFill>
                  <a:srgbClr val="FF0000"/>
                </a:solidFill>
              </a:rPr>
              <a:t>-1/3</a:t>
            </a:r>
            <a:r>
              <a:rPr lang="en-US" altLang="de-DE" dirty="0"/>
              <a:t> proportionality for WDs also holds for NSs, but at much smaller scale (essentially because of mass ratio electron/neutron):</a:t>
            </a:r>
          </a:p>
          <a:p>
            <a:endParaRPr lang="en-US" altLang="de-DE" dirty="0"/>
          </a:p>
          <a:p>
            <a:r>
              <a:rPr lang="en-US" altLang="de-DE" dirty="0">
                <a:solidFill>
                  <a:schemeClr val="hlink"/>
                </a:solidFill>
              </a:rPr>
              <a:t>	</a:t>
            </a:r>
            <a:r>
              <a:rPr lang="en-US" altLang="de-DE" dirty="0">
                <a:solidFill>
                  <a:schemeClr val="accent2"/>
                </a:solidFill>
              </a:rPr>
              <a:t>P ~ ρ</a:t>
            </a:r>
            <a:r>
              <a:rPr lang="en-US" altLang="de-DE" baseline="30000" dirty="0">
                <a:solidFill>
                  <a:schemeClr val="accent2"/>
                </a:solidFill>
              </a:rPr>
              <a:t>5/3</a:t>
            </a:r>
            <a:r>
              <a:rPr lang="en-US" altLang="de-DE" dirty="0">
                <a:solidFill>
                  <a:schemeClr val="accent2"/>
                </a:solidFill>
              </a:rPr>
              <a:t> / (m</a:t>
            </a:r>
            <a:r>
              <a:rPr lang="en-US" altLang="de-DE" baseline="-25000" dirty="0">
                <a:solidFill>
                  <a:schemeClr val="accent2"/>
                </a:solidFill>
              </a:rPr>
              <a:t>N</a:t>
            </a:r>
            <a:r>
              <a:rPr lang="en-US" altLang="de-DE" dirty="0">
                <a:solidFill>
                  <a:schemeClr val="accent2"/>
                </a:solidFill>
              </a:rPr>
              <a:t>μ</a:t>
            </a:r>
            <a:r>
              <a:rPr lang="en-US" altLang="de-DE" baseline="-25000" dirty="0">
                <a:solidFill>
                  <a:schemeClr val="accent2"/>
                </a:solidFill>
              </a:rPr>
              <a:t>N</a:t>
            </a:r>
            <a:r>
              <a:rPr lang="en-US" altLang="de-DE" baseline="30000" dirty="0">
                <a:solidFill>
                  <a:schemeClr val="accent2"/>
                </a:solidFill>
              </a:rPr>
              <a:t>5/3</a:t>
            </a:r>
            <a:r>
              <a:rPr lang="en-US" altLang="de-DE" dirty="0">
                <a:solidFill>
                  <a:schemeClr val="accent2"/>
                </a:solidFill>
              </a:rPr>
              <a:t>)  </a:t>
            </a:r>
          </a:p>
          <a:p>
            <a:r>
              <a:rPr lang="en-US" altLang="de-DE" dirty="0"/>
              <a:t>	</a:t>
            </a:r>
            <a:r>
              <a:rPr lang="en-US" altLang="de-DE" dirty="0" err="1"/>
              <a:t>μ</a:t>
            </a:r>
            <a:r>
              <a:rPr lang="en-US" altLang="de-DE" baseline="-25000" dirty="0" err="1"/>
              <a:t>N</a:t>
            </a:r>
            <a:r>
              <a:rPr lang="en-US" altLang="de-DE" dirty="0"/>
              <a:t> = molecular weight per free neutron ( </a:t>
            </a:r>
            <a:r>
              <a:rPr lang="en-US" altLang="de-DE" dirty="0">
                <a:solidFill>
                  <a:srgbClr val="FF0000"/>
                </a:solidFill>
              </a:rPr>
              <a:t>=1</a:t>
            </a:r>
            <a:r>
              <a:rPr lang="en-US" altLang="de-DE" dirty="0"/>
              <a:t>, 1 nucleon / fermion)</a:t>
            </a:r>
          </a:p>
          <a:p>
            <a:endParaRPr lang="en-US" altLang="de-DE" dirty="0"/>
          </a:p>
          <a:p>
            <a:r>
              <a:rPr lang="en-US" altLang="de-DE" dirty="0">
                <a:solidFill>
                  <a:srgbClr val="FF0000"/>
                </a:solidFill>
              </a:rPr>
              <a:t>	→ R</a:t>
            </a:r>
            <a:r>
              <a:rPr lang="en-US" altLang="de-DE" baseline="-25000" dirty="0">
                <a:solidFill>
                  <a:srgbClr val="FF0000"/>
                </a:solidFill>
              </a:rPr>
              <a:t>NS</a:t>
            </a:r>
            <a:r>
              <a:rPr lang="en-US" altLang="de-DE" dirty="0">
                <a:solidFill>
                  <a:srgbClr val="FF0000"/>
                </a:solidFill>
              </a:rPr>
              <a:t> ≈ 1/1000 R</a:t>
            </a:r>
            <a:r>
              <a:rPr lang="en-US" altLang="de-DE" baseline="-25000" dirty="0">
                <a:solidFill>
                  <a:srgbClr val="FF0000"/>
                </a:solidFill>
              </a:rPr>
              <a:t>WD</a:t>
            </a:r>
            <a:endParaRPr lang="en-US" altLang="de-DE" dirty="0">
              <a:solidFill>
                <a:srgbClr val="FF0000"/>
              </a:solidFill>
            </a:endParaRPr>
          </a:p>
          <a:p>
            <a:endParaRPr lang="en-US" altLang="de-DE" dirty="0"/>
          </a:p>
          <a:p>
            <a:r>
              <a:rPr lang="en-US" altLang="de-DE" dirty="0"/>
              <a:t>In analogy to WDs, NSs also have upper mass limit (Oppenheimer-</a:t>
            </a:r>
            <a:r>
              <a:rPr lang="en-US" altLang="de-DE" dirty="0" err="1"/>
              <a:t>Volkoff</a:t>
            </a:r>
            <a:r>
              <a:rPr lang="en-US" altLang="de-DE" dirty="0"/>
              <a:t>)</a:t>
            </a:r>
          </a:p>
          <a:p>
            <a:endParaRPr lang="en-US" altLang="de-DE" dirty="0"/>
          </a:p>
          <a:p>
            <a:r>
              <a:rPr lang="en-US" altLang="de-DE" dirty="0"/>
              <a:t>Typical values:</a:t>
            </a:r>
          </a:p>
          <a:p>
            <a:endParaRPr lang="en-US" altLang="de-DE" sz="800" dirty="0"/>
          </a:p>
          <a:p>
            <a:r>
              <a:rPr lang="en-US" altLang="de-DE" dirty="0"/>
              <a:t>	WD radius (1 </a:t>
            </a:r>
            <a:r>
              <a:rPr lang="en-US" altLang="de-DE" dirty="0" err="1"/>
              <a:t>M</a:t>
            </a:r>
            <a:r>
              <a:rPr lang="en-US" altLang="de-DE" baseline="-25000" dirty="0" err="1"/>
              <a:t>ʘ</a:t>
            </a:r>
            <a:r>
              <a:rPr lang="en-US" altLang="de-DE" dirty="0"/>
              <a:t>)  ≈ 1/100 </a:t>
            </a:r>
            <a:r>
              <a:rPr lang="en-US" altLang="de-DE" dirty="0" err="1"/>
              <a:t>R</a:t>
            </a:r>
            <a:r>
              <a:rPr lang="en-US" altLang="de-DE" baseline="-25000" dirty="0" err="1"/>
              <a:t>ʘ</a:t>
            </a:r>
            <a:r>
              <a:rPr lang="en-US" altLang="de-DE" dirty="0"/>
              <a:t>  </a:t>
            </a:r>
            <a:r>
              <a:rPr lang="en-US" altLang="de-DE" dirty="0">
                <a:solidFill>
                  <a:srgbClr val="FF0000"/>
                </a:solidFill>
              </a:rPr>
              <a:t>(≈ Earth radius)</a:t>
            </a:r>
          </a:p>
          <a:p>
            <a:r>
              <a:rPr lang="en-US" altLang="de-DE" dirty="0"/>
              <a:t>	NS  radius (2 </a:t>
            </a:r>
            <a:r>
              <a:rPr lang="en-US" altLang="de-DE" dirty="0" err="1"/>
              <a:t>M</a:t>
            </a:r>
            <a:r>
              <a:rPr lang="en-US" altLang="de-DE" baseline="-25000" dirty="0" err="1"/>
              <a:t>ʘ</a:t>
            </a:r>
            <a:r>
              <a:rPr lang="en-US" altLang="de-DE" dirty="0"/>
              <a:t>)  ≈ 15 km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>
            <a:extLst>
              <a:ext uri="{FF2B5EF4-FFF2-40B4-BE49-F238E27FC236}">
                <a16:creationId xmlns:a16="http://schemas.microsoft.com/office/drawing/2014/main" id="{76100484-20A5-4318-B6F3-54B45301B9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0" t="65531" r="23385" b="1094"/>
          <a:stretch/>
        </p:blipFill>
        <p:spPr bwMode="auto">
          <a:xfrm rot="60000">
            <a:off x="227892" y="765396"/>
            <a:ext cx="8112151" cy="5615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2339" name="Text Box 3">
            <a:extLst>
              <a:ext uri="{FF2B5EF4-FFF2-40B4-BE49-F238E27FC236}">
                <a16:creationId xmlns:a16="http://schemas.microsoft.com/office/drawing/2014/main" id="{D4B5A95F-2F65-436D-B924-A835237199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855663"/>
            <a:ext cx="747713" cy="701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e-DE" altLang="de-DE"/>
          </a:p>
          <a:p>
            <a:r>
              <a:rPr lang="de-DE" altLang="de-DE">
                <a:solidFill>
                  <a:srgbClr val="FF0000"/>
                </a:solidFill>
              </a:rPr>
              <a:t>WD  </a:t>
            </a:r>
          </a:p>
        </p:txBody>
      </p:sp>
      <p:sp>
        <p:nvSpPr>
          <p:cNvPr id="142340" name="Text Box 4">
            <a:extLst>
              <a:ext uri="{FF2B5EF4-FFF2-40B4-BE49-F238E27FC236}">
                <a16:creationId xmlns:a16="http://schemas.microsoft.com/office/drawing/2014/main" id="{026E756E-1FEC-4255-9C58-BAAB00038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0100" y="2778125"/>
            <a:ext cx="1075936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3200" dirty="0">
                <a:solidFill>
                  <a:schemeClr val="accent2"/>
                </a:solidFill>
              </a:rPr>
              <a:t>↑ </a:t>
            </a:r>
            <a:r>
              <a:rPr lang="de-DE" altLang="de-DE" dirty="0">
                <a:solidFill>
                  <a:schemeClr val="accent2"/>
                </a:solidFill>
              </a:rPr>
              <a:t>  </a:t>
            </a:r>
            <a:r>
              <a:rPr lang="de-DE" altLang="de-DE" dirty="0" err="1">
                <a:solidFill>
                  <a:schemeClr val="accent2"/>
                </a:solidFill>
              </a:rPr>
              <a:t>M</a:t>
            </a:r>
            <a:r>
              <a:rPr lang="de-DE" altLang="de-DE" baseline="-25000" dirty="0" err="1">
                <a:solidFill>
                  <a:schemeClr val="accent2"/>
                </a:solidFill>
              </a:rPr>
              <a:t>Ch</a:t>
            </a:r>
            <a:endParaRPr lang="de-DE" altLang="de-DE" baseline="-25000" dirty="0">
              <a:solidFill>
                <a:schemeClr val="accent2"/>
              </a:solidFill>
            </a:endParaRPr>
          </a:p>
        </p:txBody>
      </p:sp>
      <p:sp>
        <p:nvSpPr>
          <p:cNvPr id="142341" name="Text Box 5">
            <a:extLst>
              <a:ext uri="{FF2B5EF4-FFF2-40B4-BE49-F238E27FC236}">
                <a16:creationId xmlns:a16="http://schemas.microsoft.com/office/drawing/2014/main" id="{13036BA8-7640-4919-B7F5-377B616B15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3533775"/>
            <a:ext cx="1130438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e-DE" altLang="de-DE" sz="3600" dirty="0">
              <a:solidFill>
                <a:schemeClr val="hlink"/>
              </a:solidFill>
              <a:latin typeface="Arial Unicode MS" pitchFamily="34" charset="-128"/>
              <a:ea typeface="Arial Unicode MS" pitchFamily="34" charset="-128"/>
            </a:endParaRPr>
          </a:p>
          <a:p>
            <a:r>
              <a:rPr lang="de-DE" altLang="de-DE" sz="3600" dirty="0">
                <a:solidFill>
                  <a:schemeClr val="accent2"/>
                </a:solidFill>
                <a:latin typeface="Arial Unicode MS" pitchFamily="34" charset="-128"/>
                <a:ea typeface="Arial Unicode MS" pitchFamily="34" charset="-128"/>
              </a:rPr>
              <a:t>↓</a:t>
            </a:r>
            <a:r>
              <a:rPr lang="de-DE" altLang="de-DE" sz="3200" dirty="0">
                <a:solidFill>
                  <a:schemeClr val="accent2"/>
                </a:solidFill>
              </a:rPr>
              <a:t> </a:t>
            </a:r>
            <a:r>
              <a:rPr lang="de-DE" altLang="de-DE" dirty="0">
                <a:solidFill>
                  <a:schemeClr val="accent2"/>
                </a:solidFill>
              </a:rPr>
              <a:t>  M</a:t>
            </a:r>
            <a:r>
              <a:rPr lang="de-DE" altLang="de-DE" baseline="-25000" dirty="0">
                <a:solidFill>
                  <a:schemeClr val="accent2"/>
                </a:solidFill>
              </a:rPr>
              <a:t>OV</a:t>
            </a:r>
          </a:p>
        </p:txBody>
      </p:sp>
      <p:sp>
        <p:nvSpPr>
          <p:cNvPr id="142342" name="Text Box 6">
            <a:extLst>
              <a:ext uri="{FF2B5EF4-FFF2-40B4-BE49-F238E27FC236}">
                <a16:creationId xmlns:a16="http://schemas.microsoft.com/office/drawing/2014/main" id="{B489AB10-9690-42C1-8908-E24F458D1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4876800"/>
            <a:ext cx="2479675" cy="1144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3600">
                <a:latin typeface="Arial Unicode MS" pitchFamily="34" charset="-128"/>
                <a:ea typeface="Arial Unicode MS" pitchFamily="34" charset="-128"/>
              </a:rPr>
              <a:t>↓ </a:t>
            </a:r>
            <a:r>
              <a:rPr lang="en-US" altLang="de-DE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</a:rPr>
              <a:t>black hole          </a:t>
            </a:r>
          </a:p>
          <a:p>
            <a:endParaRPr lang="en-US" altLang="de-DE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</a:endParaRPr>
          </a:p>
          <a:p>
            <a:endParaRPr lang="de-DE" altLang="de-DE" baseline="-25000"/>
          </a:p>
        </p:txBody>
      </p:sp>
      <p:sp>
        <p:nvSpPr>
          <p:cNvPr id="142343" name="Line 7">
            <a:extLst>
              <a:ext uri="{FF2B5EF4-FFF2-40B4-BE49-F238E27FC236}">
                <a16:creationId xmlns:a16="http://schemas.microsoft.com/office/drawing/2014/main" id="{89551625-AF14-4472-BBA3-2A179B8BC082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1638" y="5013325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2344" name="Text Box 8">
            <a:extLst>
              <a:ext uri="{FF2B5EF4-FFF2-40B4-BE49-F238E27FC236}">
                <a16:creationId xmlns:a16="http://schemas.microsoft.com/office/drawing/2014/main" id="{A065CD97-FB84-4EB9-8898-C2D190D6CD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3463925"/>
            <a:ext cx="538162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>
                <a:solidFill>
                  <a:srgbClr val="FF0000"/>
                </a:solidFill>
              </a:rPr>
              <a:t>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ext Box 2">
            <a:extLst>
              <a:ext uri="{FF2B5EF4-FFF2-40B4-BE49-F238E27FC236}">
                <a16:creationId xmlns:a16="http://schemas.microsoft.com/office/drawing/2014/main" id="{410C7CED-725D-488F-B005-44533E365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765175"/>
            <a:ext cx="8551863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dirty="0">
                <a:solidFill>
                  <a:schemeClr val="accent2"/>
                </a:solidFill>
              </a:rPr>
              <a:t>Mass-radius relation for NSs </a:t>
            </a:r>
          </a:p>
          <a:p>
            <a:endParaRPr lang="en-US" altLang="de-DE" sz="800" dirty="0">
              <a:solidFill>
                <a:schemeClr val="hlink"/>
              </a:solidFill>
            </a:endParaRPr>
          </a:p>
          <a:p>
            <a:r>
              <a:rPr lang="en-US" altLang="de-DE" dirty="0"/>
              <a:t>highly uncertain because EOS of core matter unknown</a:t>
            </a:r>
          </a:p>
          <a:p>
            <a:r>
              <a:rPr lang="en-US" altLang="de-DE" dirty="0"/>
              <a:t>→ presently hot topic: constrain EOS by observed NS masses and radii.</a:t>
            </a:r>
          </a:p>
        </p:txBody>
      </p:sp>
      <p:pic>
        <p:nvPicPr>
          <p:cNvPr id="151555" name="Picture 3" descr="Bildergebnis für neutron star mass radius relation">
            <a:extLst>
              <a:ext uri="{FF2B5EF4-FFF2-40B4-BE49-F238E27FC236}">
                <a16:creationId xmlns:a16="http://schemas.microsoft.com/office/drawing/2014/main" id="{0E8B09CC-E4CA-47C3-8F78-BCB76C3EE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133600"/>
            <a:ext cx="4362450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556" name="Text Box 4">
            <a:extLst>
              <a:ext uri="{FF2B5EF4-FFF2-40B4-BE49-F238E27FC236}">
                <a16:creationId xmlns:a16="http://schemas.microsoft.com/office/drawing/2014/main" id="{3EC4366E-D0AE-4961-80B9-F926D30568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1725" y="2487613"/>
            <a:ext cx="423227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/>
              <a:t>Theoretical mass-radius relations of NS models computed with different EOSs. </a:t>
            </a:r>
          </a:p>
          <a:p>
            <a:endParaRPr lang="en-US" altLang="de-DE"/>
          </a:p>
          <a:p>
            <a:r>
              <a:rPr lang="en-US" altLang="de-DE"/>
              <a:t>E.g.: depending on the EOS, a NS with 1.5 M</a:t>
            </a:r>
            <a:r>
              <a:rPr lang="en-US" altLang="de-DE" baseline="-25000"/>
              <a:t>ʘ</a:t>
            </a:r>
            <a:r>
              <a:rPr lang="en-US" altLang="de-DE"/>
              <a:t> has a radius between 8-15 km. A “stiff” EOS gives a large radius.</a:t>
            </a:r>
          </a:p>
        </p:txBody>
      </p:sp>
      <p:sp>
        <p:nvSpPr>
          <p:cNvPr id="151557" name="Text Box 5">
            <a:extLst>
              <a:ext uri="{FF2B5EF4-FFF2-40B4-BE49-F238E27FC236}">
                <a16:creationId xmlns:a16="http://schemas.microsoft.com/office/drawing/2014/main" id="{A41F3B00-E59A-42E1-9142-07F355905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5535613"/>
            <a:ext cx="83010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dirty="0"/>
              <a:t>The highest NS mass found to date (2.14 </a:t>
            </a:r>
            <a:r>
              <a:rPr lang="en-US" altLang="de-DE" dirty="0" err="1"/>
              <a:t>M</a:t>
            </a:r>
            <a:r>
              <a:rPr lang="en-US" altLang="de-DE" baseline="-25000" dirty="0" err="1"/>
              <a:t>ʘ</a:t>
            </a:r>
            <a:r>
              <a:rPr lang="en-US" altLang="de-DE" dirty="0"/>
              <a:t>) excludes the softer EOSs (they cannot resist gravity; NS would collapse to BH)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B9C3D81-7E2C-4BC3-B68D-9E0295263FA2}"/>
              </a:ext>
            </a:extLst>
          </p:cNvPr>
          <p:cNvSpPr txBox="1"/>
          <p:nvPr/>
        </p:nvSpPr>
        <p:spPr>
          <a:xfrm>
            <a:off x="611560" y="6217567"/>
            <a:ext cx="7848872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There’s not even room enough to be anywhere. It’s not dark yet, but it’s </a:t>
            </a:r>
            <a:r>
              <a:rPr lang="en-US" sz="1400" dirty="0" err="1">
                <a:solidFill>
                  <a:srgbClr val="FF0000"/>
                </a:solidFill>
              </a:rPr>
              <a:t>gettin</a:t>
            </a:r>
            <a:r>
              <a:rPr lang="en-US" sz="1400" dirty="0">
                <a:solidFill>
                  <a:srgbClr val="FF0000"/>
                </a:solidFill>
              </a:rPr>
              <a:t>’ there. – Bob Dylan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2" name="Text Box 4">
            <a:extLst>
              <a:ext uri="{FF2B5EF4-FFF2-40B4-BE49-F238E27FC236}">
                <a16:creationId xmlns:a16="http://schemas.microsoft.com/office/drawing/2014/main" id="{DBC2BE2D-51C7-4B72-AD63-35011210D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54050"/>
            <a:ext cx="8964612" cy="277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dirty="0"/>
              <a:t>NS </a:t>
            </a:r>
            <a:r>
              <a:rPr lang="en-US" altLang="de-DE" dirty="0">
                <a:solidFill>
                  <a:srgbClr val="FF0000"/>
                </a:solidFill>
              </a:rPr>
              <a:t>masses</a:t>
            </a:r>
            <a:r>
              <a:rPr lang="en-US" altLang="de-DE" dirty="0"/>
              <a:t> can be accurately determined in binaries. Problem: </a:t>
            </a:r>
            <a:r>
              <a:rPr lang="en-US" altLang="de-DE" dirty="0">
                <a:solidFill>
                  <a:srgbClr val="FF0000"/>
                </a:solidFill>
              </a:rPr>
              <a:t>radius</a:t>
            </a:r>
            <a:r>
              <a:rPr lang="en-US" altLang="de-DE" dirty="0"/>
              <a:t>.</a:t>
            </a:r>
          </a:p>
          <a:p>
            <a:endParaRPr lang="en-US" altLang="de-DE" sz="800" dirty="0"/>
          </a:p>
          <a:p>
            <a:r>
              <a:rPr lang="en-US" altLang="de-DE" dirty="0"/>
              <a:t>One possibility:   from </a:t>
            </a:r>
            <a:r>
              <a:rPr lang="en-US" altLang="de-DE" dirty="0">
                <a:solidFill>
                  <a:schemeClr val="accent2"/>
                </a:solidFill>
              </a:rPr>
              <a:t>L=4π</a:t>
            </a:r>
            <a:r>
              <a:rPr lang="en-US" altLang="de-DE" dirty="0">
                <a:solidFill>
                  <a:srgbClr val="FF0000"/>
                </a:solidFill>
              </a:rPr>
              <a:t>R</a:t>
            </a:r>
            <a:r>
              <a:rPr lang="en-US" altLang="de-DE" baseline="30000" dirty="0">
                <a:solidFill>
                  <a:schemeClr val="accent2"/>
                </a:solidFill>
              </a:rPr>
              <a:t>2</a:t>
            </a:r>
            <a:r>
              <a:rPr lang="en-US" altLang="de-DE" dirty="0">
                <a:solidFill>
                  <a:schemeClr val="accent2"/>
                </a:solidFill>
              </a:rPr>
              <a:t>σT</a:t>
            </a:r>
            <a:r>
              <a:rPr lang="en-US" altLang="de-DE" baseline="-25000" dirty="0">
                <a:solidFill>
                  <a:schemeClr val="accent2"/>
                </a:solidFill>
              </a:rPr>
              <a:t>eff</a:t>
            </a:r>
            <a:r>
              <a:rPr lang="en-US" altLang="de-DE" baseline="30000" dirty="0">
                <a:solidFill>
                  <a:schemeClr val="accent2"/>
                </a:solidFill>
              </a:rPr>
              <a:t>4</a:t>
            </a:r>
            <a:r>
              <a:rPr lang="en-US" altLang="de-DE" dirty="0"/>
              <a:t> , necessary: </a:t>
            </a:r>
          </a:p>
          <a:p>
            <a:r>
              <a:rPr lang="en-US" altLang="de-DE" dirty="0"/>
              <a:t>a) distance (to determine L)</a:t>
            </a:r>
          </a:p>
          <a:p>
            <a:r>
              <a:rPr lang="en-US" altLang="de-DE" dirty="0"/>
              <a:t>b) </a:t>
            </a:r>
            <a:r>
              <a:rPr lang="en-US" altLang="de-DE" dirty="0" err="1"/>
              <a:t>T</a:t>
            </a:r>
            <a:r>
              <a:rPr lang="en-US" altLang="de-DE" baseline="-25000" dirty="0" err="1"/>
              <a:t>eff</a:t>
            </a:r>
            <a:r>
              <a:rPr lang="en-US" altLang="de-DE" dirty="0"/>
              <a:t>, from spectral energy distribution (SED). Simplest assumption: NS radiates like a blackbody. In practice: NS atmospheres must be modeled.</a:t>
            </a:r>
          </a:p>
          <a:p>
            <a:endParaRPr lang="en-US" altLang="de-DE" sz="800" dirty="0"/>
          </a:p>
          <a:p>
            <a:r>
              <a:rPr lang="en-US" altLang="de-DE" dirty="0"/>
              <a:t>Several other possibilities, e.g., X-ray bursters (see next chapter). </a:t>
            </a:r>
          </a:p>
          <a:p>
            <a:endParaRPr lang="en-US" altLang="de-DE" dirty="0"/>
          </a:p>
          <a:p>
            <a:r>
              <a:rPr lang="en-US" altLang="de-DE" dirty="0">
                <a:solidFill>
                  <a:schemeClr val="accent2"/>
                </a:solidFill>
              </a:rPr>
              <a:t>Burst: Thermonuclear explosion of accreted matter (He or C) on NS surface</a:t>
            </a:r>
          </a:p>
        </p:txBody>
      </p:sp>
      <p:pic>
        <p:nvPicPr>
          <p:cNvPr id="150535" name="Picture 7" descr="http://www.ph.ed.ac.uk/sites/default/files/XRayBurster.jpg">
            <a:extLst>
              <a:ext uri="{FF2B5EF4-FFF2-40B4-BE49-F238E27FC236}">
                <a16:creationId xmlns:a16="http://schemas.microsoft.com/office/drawing/2014/main" id="{17EE9121-9ED8-4991-BD4E-A37435930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860800"/>
            <a:ext cx="2160587" cy="185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536" name="Text Box 8">
            <a:extLst>
              <a:ext uri="{FF2B5EF4-FFF2-40B4-BE49-F238E27FC236}">
                <a16:creationId xmlns:a16="http://schemas.microsoft.com/office/drawing/2014/main" id="{4ED6AF69-A4C2-42D3-8BF0-1B13BB7F7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5799138"/>
            <a:ext cx="8242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/>
              <a:t>Change of SED during NS cooling after explosion depends on M and R.</a:t>
            </a:r>
          </a:p>
        </p:txBody>
      </p:sp>
      <p:pic>
        <p:nvPicPr>
          <p:cNvPr id="150537" name="Picture 9" descr="http://www.physast.uga.edu/~jss/1020/ch18/figure23-15.jpg">
            <a:extLst>
              <a:ext uri="{FF2B5EF4-FFF2-40B4-BE49-F238E27FC236}">
                <a16:creationId xmlns:a16="http://schemas.microsoft.com/office/drawing/2014/main" id="{56A5D3D6-7DD1-4DB5-B894-F71CCA31D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038" y="3860800"/>
            <a:ext cx="3457575" cy="190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538" name="Text Box 10">
            <a:extLst>
              <a:ext uri="{FF2B5EF4-FFF2-40B4-BE49-F238E27FC236}">
                <a16:creationId xmlns:a16="http://schemas.microsoft.com/office/drawing/2014/main" id="{921C4E19-C1C0-4D2D-A29E-841364432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4143375"/>
            <a:ext cx="26638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/>
              <a:t>← Artist impression</a:t>
            </a:r>
          </a:p>
          <a:p>
            <a:endParaRPr lang="en-US" altLang="de-DE"/>
          </a:p>
          <a:p>
            <a:r>
              <a:rPr lang="en-US" altLang="de-DE"/>
              <a:t>     X-ray luminosity →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>
            <a:extLst>
              <a:ext uri="{FF2B5EF4-FFF2-40B4-BE49-F238E27FC236}">
                <a16:creationId xmlns:a16="http://schemas.microsoft.com/office/drawing/2014/main" id="{760580CA-2927-4D00-B8A1-A9D138292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62"/>
          <a:stretch>
            <a:fillRect/>
          </a:stretch>
        </p:blipFill>
        <p:spPr bwMode="auto">
          <a:xfrm>
            <a:off x="395288" y="765175"/>
            <a:ext cx="7740650" cy="573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63" name="Rectangle 3">
            <a:extLst>
              <a:ext uri="{FF2B5EF4-FFF2-40B4-BE49-F238E27FC236}">
                <a16:creationId xmlns:a16="http://schemas.microsoft.com/office/drawing/2014/main" id="{2341F030-DC81-4E95-AFF5-FE5F041BE9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1196975"/>
            <a:ext cx="7704137" cy="7207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6564" name="Rectangle 4">
            <a:extLst>
              <a:ext uri="{FF2B5EF4-FFF2-40B4-BE49-F238E27FC236}">
                <a16:creationId xmlns:a16="http://schemas.microsoft.com/office/drawing/2014/main" id="{B1C54534-722F-4564-932E-28A6295E6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5229225"/>
            <a:ext cx="7705725" cy="5778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6565" name="Oval 5">
            <a:extLst>
              <a:ext uri="{FF2B5EF4-FFF2-40B4-BE49-F238E27FC236}">
                <a16:creationId xmlns:a16="http://schemas.microsoft.com/office/drawing/2014/main" id="{8477E8C3-DAA4-4ACE-984D-3A41093604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1268413"/>
            <a:ext cx="2447925" cy="504825"/>
          </a:xfrm>
          <a:prstGeom prst="ellips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8" name="Text Box 4">
            <a:extLst>
              <a:ext uri="{FF2B5EF4-FFF2-40B4-BE49-F238E27FC236}">
                <a16:creationId xmlns:a16="http://schemas.microsoft.com/office/drawing/2014/main" id="{1A5967D1-F20D-488A-B030-BD5785355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773113"/>
            <a:ext cx="2038350" cy="7112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dirty="0">
                <a:solidFill>
                  <a:schemeClr val="accent2"/>
                </a:solidFill>
              </a:rPr>
              <a:t>Interior structure</a:t>
            </a:r>
          </a:p>
          <a:p>
            <a:r>
              <a:rPr lang="en-US" altLang="de-DE" dirty="0">
                <a:solidFill>
                  <a:schemeClr val="accent2"/>
                </a:solidFill>
              </a:rPr>
              <a:t>of neutron stars</a:t>
            </a:r>
          </a:p>
        </p:txBody>
      </p:sp>
      <p:pic>
        <p:nvPicPr>
          <p:cNvPr id="144390" name="Picture 6" descr="Bildergebnis für neutron star structure">
            <a:extLst>
              <a:ext uri="{FF2B5EF4-FFF2-40B4-BE49-F238E27FC236}">
                <a16:creationId xmlns:a16="http://schemas.microsoft.com/office/drawing/2014/main" id="{F95F8F51-2D73-487F-8EAC-AE8170834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628775"/>
            <a:ext cx="3057525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391" name="Text Box 7">
            <a:extLst>
              <a:ext uri="{FF2B5EF4-FFF2-40B4-BE49-F238E27FC236}">
                <a16:creationId xmlns:a16="http://schemas.microsoft.com/office/drawing/2014/main" id="{EBFD52C1-ADA5-498E-BDFD-8F1A79356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652463"/>
            <a:ext cx="5940425" cy="515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dirty="0">
                <a:solidFill>
                  <a:srgbClr val="FF0000"/>
                </a:solidFill>
              </a:rPr>
              <a:t>Top:</a:t>
            </a:r>
            <a:r>
              <a:rPr lang="en-US" altLang="de-DE" dirty="0"/>
              <a:t> photosphere, </a:t>
            </a:r>
            <a:r>
              <a:rPr lang="en-US" altLang="de-DE" dirty="0">
                <a:solidFill>
                  <a:schemeClr val="accent2"/>
                </a:solidFill>
              </a:rPr>
              <a:t>ideal gas</a:t>
            </a:r>
            <a:r>
              <a:rPr lang="en-US" altLang="de-DE" dirty="0"/>
              <a:t>, like in “usual stars” but much denser (pressure scale height: ~cm) and possibly composed of</a:t>
            </a:r>
            <a:r>
              <a:rPr lang="en-US" altLang="de-DE" dirty="0">
                <a:solidFill>
                  <a:schemeClr val="hlink"/>
                </a:solidFill>
              </a:rPr>
              <a:t> </a:t>
            </a:r>
            <a:r>
              <a:rPr lang="en-US" altLang="de-DE" dirty="0">
                <a:solidFill>
                  <a:schemeClr val="accent2"/>
                </a:solidFill>
              </a:rPr>
              <a:t>Fe</a:t>
            </a:r>
            <a:r>
              <a:rPr lang="en-US" altLang="de-DE" dirty="0"/>
              <a:t> (partially ionized).</a:t>
            </a:r>
            <a:endParaRPr lang="en-US" altLang="de-DE" dirty="0">
              <a:solidFill>
                <a:schemeClr val="hlink"/>
              </a:solidFill>
            </a:endParaRPr>
          </a:p>
          <a:p>
            <a:endParaRPr lang="en-US" altLang="de-DE" sz="800" dirty="0"/>
          </a:p>
          <a:p>
            <a:r>
              <a:rPr lang="en-US" altLang="de-DE" dirty="0">
                <a:solidFill>
                  <a:srgbClr val="FF0000"/>
                </a:solidFill>
              </a:rPr>
              <a:t>Outer crust:</a:t>
            </a:r>
            <a:r>
              <a:rPr lang="en-US" altLang="de-DE" dirty="0"/>
              <a:t> </a:t>
            </a:r>
            <a:r>
              <a:rPr lang="en-US" altLang="de-DE" dirty="0">
                <a:solidFill>
                  <a:schemeClr val="accent2"/>
                </a:solidFill>
              </a:rPr>
              <a:t>solid</a:t>
            </a:r>
            <a:r>
              <a:rPr lang="en-US" altLang="de-DE" dirty="0">
                <a:solidFill>
                  <a:schemeClr val="hlink"/>
                </a:solidFill>
              </a:rPr>
              <a:t> </a:t>
            </a:r>
            <a:r>
              <a:rPr lang="en-US" altLang="de-DE" dirty="0"/>
              <a:t>lattice of </a:t>
            </a:r>
            <a:r>
              <a:rPr lang="en-US" altLang="de-DE" baseline="30000" dirty="0">
                <a:solidFill>
                  <a:schemeClr val="accent2"/>
                </a:solidFill>
              </a:rPr>
              <a:t>56</a:t>
            </a:r>
            <a:r>
              <a:rPr lang="en-US" altLang="de-DE" dirty="0">
                <a:solidFill>
                  <a:schemeClr val="accent2"/>
                </a:solidFill>
              </a:rPr>
              <a:t>Fe</a:t>
            </a:r>
            <a:r>
              <a:rPr lang="en-US" altLang="de-DE" dirty="0"/>
              <a:t> nuclei plus </a:t>
            </a:r>
            <a:r>
              <a:rPr lang="en-US" altLang="de-DE" dirty="0" err="1"/>
              <a:t>rel.deg</a:t>
            </a:r>
            <a:r>
              <a:rPr lang="en-US" altLang="de-DE" dirty="0"/>
              <a:t>. </a:t>
            </a:r>
            <a:r>
              <a:rPr lang="en-US" altLang="de-DE" dirty="0">
                <a:solidFill>
                  <a:schemeClr val="accent2"/>
                </a:solidFill>
              </a:rPr>
              <a:t>e</a:t>
            </a:r>
            <a:r>
              <a:rPr lang="en-US" altLang="de-DE" baseline="30000" dirty="0">
                <a:solidFill>
                  <a:schemeClr val="accent2"/>
                </a:solidFill>
              </a:rPr>
              <a:t>-</a:t>
            </a:r>
            <a:r>
              <a:rPr lang="en-US" altLang="de-DE" dirty="0"/>
              <a:t>. Towards bottom, increasing </a:t>
            </a:r>
            <a:r>
              <a:rPr lang="en-US" altLang="de-DE" dirty="0" err="1"/>
              <a:t>neutronisation</a:t>
            </a:r>
            <a:r>
              <a:rPr lang="en-US" altLang="de-DE" dirty="0"/>
              <a:t> of nuclei </a:t>
            </a:r>
            <a:r>
              <a:rPr lang="en-US" altLang="de-DE" sz="1600" dirty="0"/>
              <a:t>(cf. EOS discussion in previous chapter)</a:t>
            </a:r>
            <a:r>
              <a:rPr lang="en-US" altLang="de-DE" dirty="0"/>
              <a:t> produces n-rich, heavy nuclei like </a:t>
            </a:r>
            <a:r>
              <a:rPr lang="en-US" altLang="de-DE" baseline="30000" dirty="0">
                <a:solidFill>
                  <a:schemeClr val="accent2"/>
                </a:solidFill>
              </a:rPr>
              <a:t>86</a:t>
            </a:r>
            <a:r>
              <a:rPr lang="en-US" altLang="de-DE" dirty="0">
                <a:solidFill>
                  <a:schemeClr val="accent2"/>
                </a:solidFill>
              </a:rPr>
              <a:t>Kr … </a:t>
            </a:r>
            <a:r>
              <a:rPr lang="en-US" altLang="de-DE" baseline="30000" dirty="0">
                <a:solidFill>
                  <a:schemeClr val="accent2"/>
                </a:solidFill>
              </a:rPr>
              <a:t>118</a:t>
            </a:r>
            <a:r>
              <a:rPr lang="en-US" altLang="de-DE" dirty="0">
                <a:solidFill>
                  <a:schemeClr val="accent2"/>
                </a:solidFill>
              </a:rPr>
              <a:t>Kr </a:t>
            </a:r>
            <a:r>
              <a:rPr lang="en-US" altLang="de-DE" dirty="0"/>
              <a:t>(</a:t>
            </a:r>
            <a:r>
              <a:rPr lang="en-US" altLang="de-DE" dirty="0">
                <a:solidFill>
                  <a:schemeClr val="accent2"/>
                </a:solidFill>
              </a:rPr>
              <a:t>solid</a:t>
            </a:r>
            <a:r>
              <a:rPr lang="en-US" altLang="de-DE" dirty="0"/>
              <a:t> lattice). </a:t>
            </a:r>
          </a:p>
          <a:p>
            <a:endParaRPr lang="en-US" altLang="de-DE" sz="800" dirty="0"/>
          </a:p>
          <a:p>
            <a:r>
              <a:rPr lang="en-US" altLang="de-DE" dirty="0">
                <a:solidFill>
                  <a:srgbClr val="FF0000"/>
                </a:solidFill>
              </a:rPr>
              <a:t>Inner crust:</a:t>
            </a:r>
            <a:r>
              <a:rPr lang="en-US" altLang="de-DE" dirty="0"/>
              <a:t> neutron-drip starts → mixture of </a:t>
            </a:r>
            <a:r>
              <a:rPr lang="en-US" altLang="de-DE" dirty="0">
                <a:solidFill>
                  <a:schemeClr val="accent2"/>
                </a:solidFill>
              </a:rPr>
              <a:t>nuclei (lattice),</a:t>
            </a:r>
            <a:r>
              <a:rPr lang="en-US" altLang="de-DE" dirty="0">
                <a:solidFill>
                  <a:schemeClr val="hlink"/>
                </a:solidFill>
              </a:rPr>
              <a:t> </a:t>
            </a:r>
            <a:r>
              <a:rPr lang="en-US" altLang="de-DE" dirty="0"/>
              <a:t>free</a:t>
            </a:r>
            <a:r>
              <a:rPr lang="en-US" altLang="de-DE" dirty="0">
                <a:solidFill>
                  <a:schemeClr val="hlink"/>
                </a:solidFill>
              </a:rPr>
              <a:t> </a:t>
            </a:r>
            <a:r>
              <a:rPr lang="en-US" altLang="de-DE" dirty="0">
                <a:solidFill>
                  <a:schemeClr val="accent2"/>
                </a:solidFill>
              </a:rPr>
              <a:t>n</a:t>
            </a:r>
            <a:r>
              <a:rPr lang="en-US" altLang="de-DE" dirty="0">
                <a:solidFill>
                  <a:schemeClr val="hlink"/>
                </a:solidFill>
              </a:rPr>
              <a:t> </a:t>
            </a:r>
            <a:r>
              <a:rPr lang="en-US" altLang="de-DE" dirty="0"/>
              <a:t>and</a:t>
            </a:r>
            <a:r>
              <a:rPr lang="en-US" altLang="de-DE" dirty="0">
                <a:solidFill>
                  <a:schemeClr val="hlink"/>
                </a:solidFill>
              </a:rPr>
              <a:t> </a:t>
            </a:r>
            <a:r>
              <a:rPr lang="en-US" altLang="de-DE" dirty="0">
                <a:solidFill>
                  <a:schemeClr val="accent2"/>
                </a:solidFill>
              </a:rPr>
              <a:t>e</a:t>
            </a:r>
            <a:r>
              <a:rPr lang="en-US" altLang="de-DE" baseline="30000" dirty="0">
                <a:solidFill>
                  <a:schemeClr val="accent2"/>
                </a:solidFill>
              </a:rPr>
              <a:t>-</a:t>
            </a:r>
          </a:p>
          <a:p>
            <a:endParaRPr lang="en-US" altLang="de-DE" sz="800" dirty="0"/>
          </a:p>
          <a:p>
            <a:r>
              <a:rPr lang="en-US" altLang="de-DE" dirty="0">
                <a:solidFill>
                  <a:srgbClr val="FF0000"/>
                </a:solidFill>
              </a:rPr>
              <a:t>Outer core:</a:t>
            </a:r>
            <a:r>
              <a:rPr lang="en-US" altLang="de-DE" dirty="0"/>
              <a:t> at top, nuclear density is reached, nuclei dissolve → mixture of primarily </a:t>
            </a:r>
            <a:r>
              <a:rPr lang="en-US" altLang="de-DE" dirty="0">
                <a:solidFill>
                  <a:schemeClr val="accent2"/>
                </a:solidFill>
              </a:rPr>
              <a:t>n</a:t>
            </a:r>
            <a:r>
              <a:rPr lang="en-US" altLang="de-DE" dirty="0">
                <a:solidFill>
                  <a:schemeClr val="hlink"/>
                </a:solidFill>
              </a:rPr>
              <a:t> </a:t>
            </a:r>
            <a:r>
              <a:rPr lang="en-US" altLang="de-DE" dirty="0"/>
              <a:t>(superfluid), smaller number of</a:t>
            </a:r>
            <a:r>
              <a:rPr lang="en-US" altLang="de-DE" dirty="0">
                <a:solidFill>
                  <a:schemeClr val="hlink"/>
                </a:solidFill>
              </a:rPr>
              <a:t> </a:t>
            </a:r>
            <a:r>
              <a:rPr lang="en-US" altLang="de-DE" dirty="0">
                <a:solidFill>
                  <a:schemeClr val="accent2"/>
                </a:solidFill>
              </a:rPr>
              <a:t>p</a:t>
            </a:r>
            <a:r>
              <a:rPr lang="en-US" altLang="de-DE" dirty="0">
                <a:solidFill>
                  <a:schemeClr val="hlink"/>
                </a:solidFill>
              </a:rPr>
              <a:t> </a:t>
            </a:r>
            <a:r>
              <a:rPr lang="en-US" altLang="de-DE" dirty="0"/>
              <a:t>(superfluid, superconducting) and </a:t>
            </a:r>
            <a:r>
              <a:rPr lang="en-US" altLang="de-DE" dirty="0">
                <a:solidFill>
                  <a:schemeClr val="accent2"/>
                </a:solidFill>
              </a:rPr>
              <a:t>e</a:t>
            </a:r>
            <a:r>
              <a:rPr lang="en-US" altLang="de-DE" baseline="30000" dirty="0">
                <a:solidFill>
                  <a:schemeClr val="accent2"/>
                </a:solidFill>
              </a:rPr>
              <a:t>-</a:t>
            </a:r>
            <a:r>
              <a:rPr lang="en-US" altLang="de-DE" baseline="30000" dirty="0">
                <a:solidFill>
                  <a:schemeClr val="hlink"/>
                </a:solidFill>
              </a:rPr>
              <a:t> </a:t>
            </a:r>
            <a:r>
              <a:rPr lang="en-US" altLang="de-DE" dirty="0"/>
              <a:t>(</a:t>
            </a:r>
            <a:r>
              <a:rPr lang="en-US" altLang="de-DE" dirty="0" err="1"/>
              <a:t>rel.deg</a:t>
            </a:r>
            <a:r>
              <a:rPr lang="en-US" altLang="de-DE" dirty="0"/>
              <a:t>.)</a:t>
            </a:r>
          </a:p>
          <a:p>
            <a:endParaRPr lang="en-US" altLang="de-DE" sz="800" dirty="0"/>
          </a:p>
          <a:p>
            <a:r>
              <a:rPr lang="en-US" altLang="de-DE" dirty="0">
                <a:solidFill>
                  <a:srgbClr val="FF0000"/>
                </a:solidFill>
              </a:rPr>
              <a:t>Inner core:</a:t>
            </a:r>
            <a:r>
              <a:rPr lang="en-US" altLang="de-DE" dirty="0"/>
              <a:t> uncertain (~5 times nuclear density), maybe solid, consisting of </a:t>
            </a:r>
            <a:r>
              <a:rPr lang="en-US" altLang="de-DE" dirty="0" err="1"/>
              <a:t>pions</a:t>
            </a:r>
            <a:r>
              <a:rPr lang="en-US" altLang="de-DE" dirty="0"/>
              <a:t> (from </a:t>
            </a:r>
            <a:r>
              <a:rPr lang="en-US" altLang="de-DE" dirty="0" err="1"/>
              <a:t>n→p</a:t>
            </a:r>
            <a:r>
              <a:rPr lang="en-US" altLang="de-DE" dirty="0"/>
              <a:t>+</a:t>
            </a:r>
            <a:r>
              <a:rPr lang="el-GR" altLang="de-DE" dirty="0"/>
              <a:t>π</a:t>
            </a:r>
            <a:r>
              <a:rPr lang="de-DE" altLang="de-DE" baseline="30000" dirty="0"/>
              <a:t>-</a:t>
            </a:r>
            <a:r>
              <a:rPr lang="de-DE" altLang="de-DE" dirty="0"/>
              <a:t>)</a:t>
            </a:r>
            <a:endParaRPr lang="el-GR" altLang="de-DE" dirty="0"/>
          </a:p>
        </p:txBody>
      </p:sp>
      <p:sp>
        <p:nvSpPr>
          <p:cNvPr id="144393" name="Text Box 9">
            <a:extLst>
              <a:ext uri="{FF2B5EF4-FFF2-40B4-BE49-F238E27FC236}">
                <a16:creationId xmlns:a16="http://schemas.microsoft.com/office/drawing/2014/main" id="{4537D5A4-9213-4ABE-9868-9D1354AE7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" y="5872163"/>
            <a:ext cx="87344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sz="1600" dirty="0"/>
              <a:t>NSs can have extremely strong magnetic fields (up to 10</a:t>
            </a:r>
            <a:r>
              <a:rPr lang="en-US" altLang="de-DE" sz="1600" baseline="30000" dirty="0"/>
              <a:t>15</a:t>
            </a:r>
            <a:r>
              <a:rPr lang="en-US" altLang="de-DE" sz="1600" dirty="0"/>
              <a:t> G, </a:t>
            </a:r>
            <a:r>
              <a:rPr lang="en-US" altLang="de-DE" sz="1600" dirty="0">
                <a:solidFill>
                  <a:schemeClr val="accent2"/>
                </a:solidFill>
              </a:rPr>
              <a:t>magnetars</a:t>
            </a:r>
            <a:r>
              <a:rPr lang="en-US" altLang="de-DE" sz="1600" dirty="0"/>
              <a:t>). Related phenomena (pulsars etc.) will be discussed in the next chapter on variable (eruptive) stars.</a:t>
            </a:r>
          </a:p>
        </p:txBody>
      </p:sp>
      <p:sp>
        <p:nvSpPr>
          <p:cNvPr id="144398" name="Text Box 14">
            <a:extLst>
              <a:ext uri="{FF2B5EF4-FFF2-40B4-BE49-F238E27FC236}">
                <a16:creationId xmlns:a16="http://schemas.microsoft.com/office/drawing/2014/main" id="{EDF7D7E1-4DB8-41B3-9C29-A646A7334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9338" y="2995613"/>
            <a:ext cx="538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400"/>
              <a:t>(km)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>
            <a:extLst>
              <a:ext uri="{FF2B5EF4-FFF2-40B4-BE49-F238E27FC236}">
                <a16:creationId xmlns:a16="http://schemas.microsoft.com/office/drawing/2014/main" id="{4BC0CCD2-89DD-476E-BC2F-5201BA183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22300"/>
            <a:ext cx="873283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de-DE" b="1" dirty="0">
                <a:solidFill>
                  <a:schemeClr val="accent2"/>
                </a:solidFill>
              </a:rPr>
              <a:t>Quark stars</a:t>
            </a:r>
            <a:endParaRPr lang="en-US" altLang="de-DE" dirty="0">
              <a:solidFill>
                <a:schemeClr val="accent2"/>
              </a:solidFill>
            </a:endParaRPr>
          </a:p>
          <a:p>
            <a:r>
              <a:rPr lang="en-US" altLang="de-DE" dirty="0">
                <a:solidFill>
                  <a:srgbClr val="FF0000"/>
                </a:solidFill>
              </a:rPr>
              <a:t>… are hypothetical objects, even more compact than NS. Existence debated (lack of knowledge of EOS of a quark-gluon plasma).</a:t>
            </a:r>
          </a:p>
        </p:txBody>
      </p:sp>
      <p:pic>
        <p:nvPicPr>
          <p:cNvPr id="71683" name="Picture 3">
            <a:extLst>
              <a:ext uri="{FF2B5EF4-FFF2-40B4-BE49-F238E27FC236}">
                <a16:creationId xmlns:a16="http://schemas.microsoft.com/office/drawing/2014/main" id="{3FBE3ACE-C2D9-476E-9467-B0C86CBC6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700213"/>
            <a:ext cx="6408737" cy="395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684" name="Text Box 4">
            <a:extLst>
              <a:ext uri="{FF2B5EF4-FFF2-40B4-BE49-F238E27FC236}">
                <a16:creationId xmlns:a16="http://schemas.microsoft.com/office/drawing/2014/main" id="{1B7C2784-3C16-437D-9BAC-00139F730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3675" y="5661025"/>
            <a:ext cx="61325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dirty="0">
                <a:solidFill>
                  <a:srgbClr val="FF0000"/>
                </a:solidFill>
              </a:rPr>
              <a:t>R = 3.8 – 8.2 km</a:t>
            </a:r>
            <a:r>
              <a:rPr lang="en-US" altLang="de-DE" dirty="0">
                <a:solidFill>
                  <a:schemeClr val="hlink"/>
                </a:solidFill>
              </a:rPr>
              <a:t> </a:t>
            </a:r>
            <a:r>
              <a:rPr lang="en-US" altLang="de-DE" dirty="0">
                <a:solidFill>
                  <a:schemeClr val="accent2"/>
                </a:solidFill>
              </a:rPr>
              <a:t>→ too small for a NS.</a:t>
            </a:r>
          </a:p>
          <a:p>
            <a:r>
              <a:rPr lang="en-US" altLang="de-DE" dirty="0">
                <a:solidFill>
                  <a:schemeClr val="accent2"/>
                </a:solidFill>
              </a:rPr>
              <a:t>Later interpretation: emitting area is hot spot on a NS</a:t>
            </a:r>
          </a:p>
        </p:txBody>
      </p:sp>
      <p:sp>
        <p:nvSpPr>
          <p:cNvPr id="71685" name="Rectangle 5">
            <a:extLst>
              <a:ext uri="{FF2B5EF4-FFF2-40B4-BE49-F238E27FC236}">
                <a16:creationId xmlns:a16="http://schemas.microsoft.com/office/drawing/2014/main" id="{73216C7D-CB86-4224-817E-C8978EC2E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2349500"/>
            <a:ext cx="6551613" cy="9366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1686" name="Text Box 6">
            <a:extLst>
              <a:ext uri="{FF2B5EF4-FFF2-40B4-BE49-F238E27FC236}">
                <a16:creationId xmlns:a16="http://schemas.microsoft.com/office/drawing/2014/main" id="{458C5978-2228-4E99-9055-FE0962A47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0" y="2630488"/>
            <a:ext cx="69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800">
                <a:solidFill>
                  <a:srgbClr val="FF0000"/>
                </a:solidFill>
              </a:rPr>
              <a:t>2002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5" name="Text Box 5">
            <a:extLst>
              <a:ext uri="{FF2B5EF4-FFF2-40B4-BE49-F238E27FC236}">
                <a16:creationId xmlns:a16="http://schemas.microsoft.com/office/drawing/2014/main" id="{DFAE9E16-F575-44B6-B89D-D52E85FC0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1109663"/>
            <a:ext cx="7327900" cy="112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dirty="0">
                <a:solidFill>
                  <a:schemeClr val="accent2"/>
                </a:solidFill>
              </a:rPr>
              <a:t>2) Thermal </a:t>
            </a:r>
            <a:r>
              <a:rPr lang="de-DE" altLang="de-DE" dirty="0" err="1">
                <a:solidFill>
                  <a:schemeClr val="accent2"/>
                </a:solidFill>
              </a:rPr>
              <a:t>timescale</a:t>
            </a:r>
            <a:r>
              <a:rPr lang="de-DE" altLang="de-DE" dirty="0">
                <a:solidFill>
                  <a:schemeClr val="accent2"/>
                </a:solidFill>
              </a:rPr>
              <a:t> (Helmholtz-Kelvin </a:t>
            </a:r>
            <a:r>
              <a:rPr lang="de-DE" altLang="de-DE" dirty="0" err="1">
                <a:solidFill>
                  <a:schemeClr val="accent2"/>
                </a:solidFill>
              </a:rPr>
              <a:t>timescale</a:t>
            </a:r>
            <a:r>
              <a:rPr lang="de-DE" altLang="de-DE" dirty="0">
                <a:solidFill>
                  <a:schemeClr val="accent2"/>
                </a:solidFill>
              </a:rPr>
              <a:t>) </a:t>
            </a:r>
            <a:r>
              <a:rPr lang="de-DE" altLang="de-DE" dirty="0" err="1">
                <a:solidFill>
                  <a:schemeClr val="accent2"/>
                </a:solidFill>
              </a:rPr>
              <a:t>t</a:t>
            </a:r>
            <a:r>
              <a:rPr lang="de-DE" altLang="de-DE" baseline="-25000" dirty="0" err="1">
                <a:solidFill>
                  <a:schemeClr val="accent2"/>
                </a:solidFill>
              </a:rPr>
              <a:t>HK</a:t>
            </a:r>
            <a:r>
              <a:rPr lang="de-DE" altLang="de-DE" dirty="0">
                <a:solidFill>
                  <a:schemeClr val="accent2"/>
                </a:solidFill>
              </a:rPr>
              <a:t> </a:t>
            </a:r>
          </a:p>
          <a:p>
            <a:endParaRPr lang="de-DE" altLang="de-DE" sz="800" dirty="0"/>
          </a:p>
          <a:p>
            <a:r>
              <a:rPr lang="de-DE" altLang="de-DE" dirty="0"/>
              <a:t>= </a:t>
            </a:r>
            <a:r>
              <a:rPr lang="en-US" altLang="de-DE" dirty="0"/>
              <a:t>amount of time during which the star can sustain its luminosity by its thermal energy content (fusion “switched off”)</a:t>
            </a:r>
            <a:r>
              <a:rPr lang="de-DE" altLang="de-DE" dirty="0"/>
              <a:t>. </a:t>
            </a:r>
          </a:p>
        </p:txBody>
      </p:sp>
      <p:sp>
        <p:nvSpPr>
          <p:cNvPr id="46086" name="Text Box 6">
            <a:extLst>
              <a:ext uri="{FF2B5EF4-FFF2-40B4-BE49-F238E27FC236}">
                <a16:creationId xmlns:a16="http://schemas.microsoft.com/office/drawing/2014/main" id="{E0B365E1-F938-480D-B10F-A473B9724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4687888"/>
            <a:ext cx="366959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dirty="0">
                <a:solidFill>
                  <a:schemeClr val="accent2"/>
                </a:solidFill>
              </a:rPr>
              <a:t>Sun:    </a:t>
            </a:r>
            <a:r>
              <a:rPr lang="de-DE" altLang="de-DE" dirty="0" err="1">
                <a:solidFill>
                  <a:schemeClr val="accent2"/>
                </a:solidFill>
              </a:rPr>
              <a:t>t</a:t>
            </a:r>
            <a:r>
              <a:rPr lang="de-DE" altLang="de-DE" baseline="-25000" dirty="0" err="1">
                <a:solidFill>
                  <a:schemeClr val="accent2"/>
                </a:solidFill>
              </a:rPr>
              <a:t>HK</a:t>
            </a:r>
            <a:r>
              <a:rPr lang="de-DE" altLang="de-DE" dirty="0">
                <a:solidFill>
                  <a:schemeClr val="accent2"/>
                </a:solidFill>
              </a:rPr>
              <a:t> = 2</a:t>
            </a:r>
            <a:r>
              <a:rPr lang="en-US" altLang="de-DE" dirty="0">
                <a:solidFill>
                  <a:schemeClr val="accent2"/>
                </a:solidFill>
                <a:ea typeface="Arial Unicode MS" pitchFamily="34" charset="-128"/>
              </a:rPr>
              <a:t>·</a:t>
            </a:r>
            <a:r>
              <a:rPr lang="en-US" altLang="de-DE" dirty="0">
                <a:solidFill>
                  <a:schemeClr val="accent2"/>
                </a:solidFill>
                <a:latin typeface="Arial Unicode MS" pitchFamily="34" charset="-128"/>
                <a:ea typeface="Arial Unicode MS" pitchFamily="34" charset="-128"/>
              </a:rPr>
              <a:t>10</a:t>
            </a:r>
            <a:r>
              <a:rPr lang="en-US" altLang="de-DE" baseline="30000" dirty="0">
                <a:solidFill>
                  <a:schemeClr val="accent2"/>
                </a:solidFill>
                <a:latin typeface="Arial Unicode MS" pitchFamily="34" charset="-128"/>
                <a:ea typeface="Arial Unicode MS" pitchFamily="34" charset="-128"/>
              </a:rPr>
              <a:t>7</a:t>
            </a:r>
            <a:r>
              <a:rPr lang="en-US" altLang="de-DE" dirty="0">
                <a:solidFill>
                  <a:schemeClr val="accent2"/>
                </a:solidFill>
                <a:latin typeface="Arial Unicode MS" pitchFamily="34" charset="-128"/>
                <a:ea typeface="Arial Unicode MS" pitchFamily="34" charset="-128"/>
              </a:rPr>
              <a:t> </a:t>
            </a:r>
            <a:r>
              <a:rPr lang="en-US" altLang="de-DE" dirty="0" err="1">
                <a:solidFill>
                  <a:schemeClr val="accent2"/>
                </a:solidFill>
                <a:latin typeface="Arial Unicode MS" pitchFamily="34" charset="-128"/>
                <a:ea typeface="Arial Unicode MS" pitchFamily="34" charset="-128"/>
              </a:rPr>
              <a:t>yr</a:t>
            </a:r>
            <a:r>
              <a:rPr lang="en-US" altLang="de-DE" dirty="0">
                <a:solidFill>
                  <a:schemeClr val="accent2"/>
                </a:solidFill>
                <a:latin typeface="Arial Unicode MS" pitchFamily="34" charset="-128"/>
                <a:ea typeface="Arial Unicode MS" pitchFamily="34" charset="-128"/>
              </a:rPr>
              <a:t> </a:t>
            </a:r>
            <a:r>
              <a:rPr lang="en-US" altLang="de-DE" dirty="0">
                <a:solidFill>
                  <a:schemeClr val="accent2"/>
                </a:solidFill>
                <a:ea typeface="Arial Unicode MS" pitchFamily="34" charset="-128"/>
              </a:rPr>
              <a:t>= 1/500 </a:t>
            </a:r>
            <a:r>
              <a:rPr lang="en-US" altLang="de-DE" dirty="0" err="1">
                <a:solidFill>
                  <a:schemeClr val="accent2"/>
                </a:solidFill>
                <a:ea typeface="Arial Unicode MS" pitchFamily="34" charset="-128"/>
              </a:rPr>
              <a:t>t</a:t>
            </a:r>
            <a:r>
              <a:rPr lang="en-US" altLang="de-DE" baseline="-25000" dirty="0" err="1">
                <a:solidFill>
                  <a:schemeClr val="accent2"/>
                </a:solidFill>
                <a:ea typeface="Arial Unicode MS" pitchFamily="34" charset="-128"/>
              </a:rPr>
              <a:t>E</a:t>
            </a:r>
            <a:endParaRPr lang="en-US" altLang="de-DE" baseline="-25000" dirty="0">
              <a:solidFill>
                <a:schemeClr val="accent2"/>
              </a:solidFill>
              <a:ea typeface="Arial Unicode MS" pitchFamily="34" charset="-128"/>
            </a:endParaRPr>
          </a:p>
        </p:txBody>
      </p:sp>
      <p:sp>
        <p:nvSpPr>
          <p:cNvPr id="46088" name="Text Box 8">
            <a:extLst>
              <a:ext uri="{FF2B5EF4-FFF2-40B4-BE49-F238E27FC236}">
                <a16:creationId xmlns:a16="http://schemas.microsoft.com/office/drawing/2014/main" id="{EC9FEB4C-C543-4FD5-A7C2-8FEA55C7D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2708275"/>
            <a:ext cx="1847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dirty="0">
                <a:solidFill>
                  <a:schemeClr val="accent2"/>
                </a:solidFill>
              </a:rPr>
              <a:t>virial theorem: </a:t>
            </a:r>
          </a:p>
        </p:txBody>
      </p:sp>
      <p:sp>
        <p:nvSpPr>
          <p:cNvPr id="46090" name="Text Box 10">
            <a:extLst>
              <a:ext uri="{FF2B5EF4-FFF2-40B4-BE49-F238E27FC236}">
                <a16:creationId xmlns:a16="http://schemas.microsoft.com/office/drawing/2014/main" id="{2C336222-0A84-441A-8E00-9355F0CFD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230813"/>
            <a:ext cx="89281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sz="1800" dirty="0"/>
              <a:t>HK timescale is relevant, e.g., during changes of the interior structure when nuclear fusion is “off”, e.g., contraction of inert He-core of a star that evolves away from the main sequence (explaining the “Hertzsprung gap” in the HRD, see slide 62).</a:t>
            </a:r>
          </a:p>
        </p:txBody>
      </p:sp>
      <p:pic>
        <p:nvPicPr>
          <p:cNvPr id="46096" name="Picture 16">
            <a:extLst>
              <a:ext uri="{FF2B5EF4-FFF2-40B4-BE49-F238E27FC236}">
                <a16:creationId xmlns:a16="http://schemas.microsoft.com/office/drawing/2014/main" id="{48B659EF-8D7B-4ACA-A5BB-E3DA9A42B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565400"/>
            <a:ext cx="2800350" cy="63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97" name="Picture 17">
            <a:extLst>
              <a:ext uri="{FF2B5EF4-FFF2-40B4-BE49-F238E27FC236}">
                <a16:creationId xmlns:a16="http://schemas.microsoft.com/office/drawing/2014/main" id="{941BFBFE-7423-4832-8C17-55F65B8B4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3573463"/>
            <a:ext cx="5391150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8" name="Picture 4" descr="cnn">
            <a:extLst>
              <a:ext uri="{FF2B5EF4-FFF2-40B4-BE49-F238E27FC236}">
                <a16:creationId xmlns:a16="http://schemas.microsoft.com/office/drawing/2014/main" id="{CCF3DC25-B3ED-4DF6-87D3-BA243B996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768350"/>
            <a:ext cx="7050088" cy="283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0" name="Picture 6" descr="http://www.astromart.com/images/news/1000-1999/1055.jpg">
            <a:extLst>
              <a:ext uri="{FF2B5EF4-FFF2-40B4-BE49-F238E27FC236}">
                <a16:creationId xmlns:a16="http://schemas.microsoft.com/office/drawing/2014/main" id="{B5607267-2CB1-4E6B-99AC-325C130F8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789363"/>
            <a:ext cx="4176712" cy="266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9A8C0C6-F7BB-44CF-9999-1864C4B3C1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501008"/>
            <a:ext cx="3114442" cy="29513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 Box 4">
            <a:extLst>
              <a:ext uri="{FF2B5EF4-FFF2-40B4-BE49-F238E27FC236}">
                <a16:creationId xmlns:a16="http://schemas.microsoft.com/office/drawing/2014/main" id="{59D83266-F427-42FB-81C0-343706020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736600"/>
            <a:ext cx="8280400" cy="521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de-DE" b="1" dirty="0">
                <a:solidFill>
                  <a:schemeClr val="accent2"/>
                </a:solidFill>
              </a:rPr>
              <a:t>Black holes</a:t>
            </a:r>
            <a:endParaRPr lang="en-US" altLang="de-DE" dirty="0">
              <a:solidFill>
                <a:schemeClr val="accent2"/>
              </a:solidFill>
            </a:endParaRPr>
          </a:p>
          <a:p>
            <a:pPr algn="ctr"/>
            <a:endParaRPr lang="en-US" altLang="de-DE" dirty="0">
              <a:solidFill>
                <a:schemeClr val="hlink"/>
              </a:solidFill>
            </a:endParaRPr>
          </a:p>
          <a:p>
            <a:pPr>
              <a:buFontTx/>
              <a:buChar char="•"/>
            </a:pPr>
            <a:r>
              <a:rPr lang="en-US" altLang="de-DE" dirty="0"/>
              <a:t>  Are formed in a core-collapse SN when collapsing core exceeds </a:t>
            </a:r>
            <a:r>
              <a:rPr lang="en-US" altLang="de-DE" dirty="0">
                <a:solidFill>
                  <a:srgbClr val="FF0000"/>
                </a:solidFill>
              </a:rPr>
              <a:t>Oppenheimer-</a:t>
            </a:r>
            <a:r>
              <a:rPr lang="en-US" altLang="de-DE" dirty="0" err="1">
                <a:solidFill>
                  <a:srgbClr val="FF0000"/>
                </a:solidFill>
              </a:rPr>
              <a:t>Volkoff</a:t>
            </a:r>
            <a:r>
              <a:rPr lang="en-US" altLang="de-DE" dirty="0">
                <a:solidFill>
                  <a:srgbClr val="FF0000"/>
                </a:solidFill>
              </a:rPr>
              <a:t> limit </a:t>
            </a:r>
            <a:r>
              <a:rPr lang="en-US" altLang="de-DE" dirty="0"/>
              <a:t>(≈ 2.3 </a:t>
            </a:r>
            <a:r>
              <a:rPr lang="en-US" altLang="de-DE" dirty="0" err="1"/>
              <a:t>M</a:t>
            </a:r>
            <a:r>
              <a:rPr lang="en-US" altLang="de-DE" baseline="-25000" dirty="0" err="1"/>
              <a:t>ʘ</a:t>
            </a:r>
            <a:r>
              <a:rPr lang="en-US" altLang="de-DE" dirty="0"/>
              <a:t>). </a:t>
            </a:r>
          </a:p>
          <a:p>
            <a:pPr>
              <a:buFontTx/>
              <a:buChar char="•"/>
            </a:pPr>
            <a:endParaRPr lang="en-US" altLang="de-DE" sz="800" dirty="0"/>
          </a:p>
          <a:p>
            <a:pPr>
              <a:buFontTx/>
              <a:buChar char="•"/>
            </a:pPr>
            <a:r>
              <a:rPr lang="en-US" altLang="de-DE" dirty="0"/>
              <a:t>  Relativistic degenerate neutrons cannot resist gravity.</a:t>
            </a:r>
          </a:p>
          <a:p>
            <a:pPr>
              <a:buFontTx/>
              <a:buChar char="•"/>
            </a:pPr>
            <a:endParaRPr lang="en-US" altLang="de-DE" sz="800" dirty="0"/>
          </a:p>
          <a:p>
            <a:pPr>
              <a:buFontTx/>
              <a:buChar char="•"/>
            </a:pPr>
            <a:r>
              <a:rPr lang="en-US" altLang="de-DE" dirty="0"/>
              <a:t>  Even light is not able to escape from the BH:     	</a:t>
            </a:r>
          </a:p>
          <a:p>
            <a:endParaRPr lang="en-US" altLang="de-DE" dirty="0">
              <a:solidFill>
                <a:schemeClr val="hlink"/>
              </a:solidFill>
            </a:endParaRPr>
          </a:p>
          <a:p>
            <a:r>
              <a:rPr lang="en-US" altLang="de-DE" dirty="0">
                <a:solidFill>
                  <a:schemeClr val="hlink"/>
                </a:solidFill>
              </a:rPr>
              <a:t>	</a:t>
            </a:r>
            <a:r>
              <a:rPr lang="en-US" altLang="de-DE" dirty="0">
                <a:solidFill>
                  <a:schemeClr val="accent2"/>
                </a:solidFill>
              </a:rPr>
              <a:t>escape velocity (classical mechanics):</a:t>
            </a:r>
          </a:p>
          <a:p>
            <a:r>
              <a:rPr lang="en-US" altLang="de-DE" dirty="0">
                <a:solidFill>
                  <a:srgbClr val="FF0000"/>
                </a:solidFill>
              </a:rPr>
              <a:t>	</a:t>
            </a:r>
            <a:r>
              <a:rPr lang="en-US" altLang="de-DE" dirty="0" err="1">
                <a:solidFill>
                  <a:srgbClr val="FF0000"/>
                </a:solidFill>
              </a:rPr>
              <a:t>v</a:t>
            </a:r>
            <a:r>
              <a:rPr lang="en-US" altLang="de-DE" baseline="-25000" dirty="0" err="1">
                <a:solidFill>
                  <a:srgbClr val="FF0000"/>
                </a:solidFill>
              </a:rPr>
              <a:t>e</a:t>
            </a:r>
            <a:r>
              <a:rPr lang="en-US" altLang="de-DE" dirty="0">
                <a:solidFill>
                  <a:srgbClr val="FF0000"/>
                </a:solidFill>
              </a:rPr>
              <a:t> = (2GM/R)</a:t>
            </a:r>
            <a:r>
              <a:rPr lang="en-US" altLang="de-DE" baseline="30000" dirty="0">
                <a:solidFill>
                  <a:srgbClr val="FF0000"/>
                </a:solidFill>
              </a:rPr>
              <a:t>1/2</a:t>
            </a:r>
          </a:p>
          <a:p>
            <a:endParaRPr lang="en-US" altLang="de-DE" dirty="0">
              <a:solidFill>
                <a:srgbClr val="FF0000"/>
              </a:solidFill>
            </a:endParaRPr>
          </a:p>
          <a:p>
            <a:r>
              <a:rPr lang="en-US" altLang="de-DE" dirty="0"/>
              <a:t>	exceeds speed of light at critical radius</a:t>
            </a:r>
          </a:p>
          <a:p>
            <a:r>
              <a:rPr lang="en-US" altLang="de-DE" dirty="0">
                <a:solidFill>
                  <a:srgbClr val="FF0000"/>
                </a:solidFill>
              </a:rPr>
              <a:t>	R</a:t>
            </a:r>
            <a:r>
              <a:rPr lang="en-US" altLang="de-DE" baseline="-25000" dirty="0">
                <a:solidFill>
                  <a:srgbClr val="FF0000"/>
                </a:solidFill>
              </a:rPr>
              <a:t>S</a:t>
            </a:r>
            <a:r>
              <a:rPr lang="en-US" altLang="de-DE" dirty="0">
                <a:solidFill>
                  <a:srgbClr val="FF0000"/>
                </a:solidFill>
              </a:rPr>
              <a:t> = 2 GM/c²</a:t>
            </a:r>
            <a:r>
              <a:rPr lang="en-US" altLang="de-DE" dirty="0"/>
              <a:t>  </a:t>
            </a:r>
            <a:r>
              <a:rPr lang="en-US" altLang="de-DE" dirty="0">
                <a:solidFill>
                  <a:schemeClr val="hlink"/>
                </a:solidFill>
              </a:rPr>
              <a:t> </a:t>
            </a:r>
            <a:r>
              <a:rPr lang="en-US" altLang="de-DE" dirty="0">
                <a:solidFill>
                  <a:schemeClr val="accent2"/>
                </a:solidFill>
              </a:rPr>
              <a:t>Schwarzschild radius</a:t>
            </a:r>
          </a:p>
          <a:p>
            <a:endParaRPr lang="en-US" altLang="de-DE" dirty="0">
              <a:solidFill>
                <a:schemeClr val="hlink"/>
              </a:solidFill>
            </a:endParaRPr>
          </a:p>
          <a:p>
            <a:r>
              <a:rPr lang="en-US" altLang="de-DE" dirty="0"/>
              <a:t>	(same result follows from General Relativity)</a:t>
            </a:r>
          </a:p>
          <a:p>
            <a:r>
              <a:rPr lang="en-US" altLang="de-DE" dirty="0"/>
              <a:t>	</a:t>
            </a:r>
          </a:p>
          <a:p>
            <a:r>
              <a:rPr lang="en-US" altLang="de-DE" dirty="0"/>
              <a:t>	e.g., Sun:   </a:t>
            </a:r>
            <a:r>
              <a:rPr lang="en-US" altLang="de-DE" dirty="0">
                <a:solidFill>
                  <a:srgbClr val="00CC00"/>
                </a:solidFill>
              </a:rPr>
              <a:t>R</a:t>
            </a:r>
            <a:r>
              <a:rPr lang="en-US" altLang="de-DE" baseline="-25000" dirty="0">
                <a:solidFill>
                  <a:srgbClr val="00CC00"/>
                </a:solidFill>
              </a:rPr>
              <a:t>S</a:t>
            </a:r>
            <a:r>
              <a:rPr lang="en-US" altLang="de-DE" dirty="0">
                <a:solidFill>
                  <a:srgbClr val="00CC00"/>
                </a:solidFill>
              </a:rPr>
              <a:t> = 3 km</a:t>
            </a:r>
            <a:endParaRPr lang="en-US" altLang="de-DE" dirty="0">
              <a:solidFill>
                <a:schemeClr val="hlin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3" name="Text Box 5">
            <a:extLst>
              <a:ext uri="{FF2B5EF4-FFF2-40B4-BE49-F238E27FC236}">
                <a16:creationId xmlns:a16="http://schemas.microsoft.com/office/drawing/2014/main" id="{A0BB98C4-83DC-49A9-A3F5-11BE2B67A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765175"/>
            <a:ext cx="8893175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altLang="de-DE" dirty="0"/>
              <a:t>  Beyond</a:t>
            </a:r>
            <a:r>
              <a:rPr lang="en-US" altLang="de-DE" dirty="0">
                <a:solidFill>
                  <a:srgbClr val="00CC00"/>
                </a:solidFill>
              </a:rPr>
              <a:t> </a:t>
            </a:r>
            <a:r>
              <a:rPr lang="en-US" altLang="de-DE" dirty="0">
                <a:solidFill>
                  <a:srgbClr val="FF0000"/>
                </a:solidFill>
              </a:rPr>
              <a:t>event horizon</a:t>
            </a:r>
            <a:r>
              <a:rPr lang="en-US" altLang="de-DE" dirty="0">
                <a:solidFill>
                  <a:srgbClr val="00CC00"/>
                </a:solidFill>
              </a:rPr>
              <a:t> </a:t>
            </a:r>
            <a:r>
              <a:rPr lang="en-US" altLang="de-DE" dirty="0"/>
              <a:t>(given by R</a:t>
            </a:r>
            <a:r>
              <a:rPr lang="en-US" altLang="de-DE" baseline="-25000" dirty="0"/>
              <a:t>S</a:t>
            </a:r>
            <a:r>
              <a:rPr lang="en-US" altLang="de-DE" dirty="0"/>
              <a:t>) any information about structure of matter disappears</a:t>
            </a:r>
          </a:p>
          <a:p>
            <a:endParaRPr lang="en-US" altLang="de-DE" sz="800" dirty="0"/>
          </a:p>
          <a:p>
            <a:pPr>
              <a:buFontTx/>
              <a:buChar char="•"/>
            </a:pPr>
            <a:r>
              <a:rPr lang="en-US" altLang="de-DE" dirty="0"/>
              <a:t>  BH has only three properties: </a:t>
            </a:r>
            <a:r>
              <a:rPr lang="en-US" altLang="de-DE" dirty="0">
                <a:solidFill>
                  <a:schemeClr val="accent2"/>
                </a:solidFill>
              </a:rPr>
              <a:t>Mass, angular momentum, (electric charge)</a:t>
            </a:r>
          </a:p>
          <a:p>
            <a:endParaRPr lang="en-US" altLang="de-DE" sz="800" dirty="0">
              <a:solidFill>
                <a:schemeClr val="accent2"/>
              </a:solidFill>
            </a:endParaRPr>
          </a:p>
          <a:p>
            <a:pPr>
              <a:buFontTx/>
              <a:buChar char="•"/>
            </a:pPr>
            <a:r>
              <a:rPr lang="en-US" altLang="de-DE" dirty="0"/>
              <a:t>  Detection possibilities: in binary systems</a:t>
            </a:r>
          </a:p>
          <a:p>
            <a:r>
              <a:rPr lang="en-US" altLang="de-DE" dirty="0"/>
              <a:t>      a) motion of visible companion around center-of-gravity</a:t>
            </a:r>
          </a:p>
          <a:p>
            <a:r>
              <a:rPr lang="en-US" altLang="de-DE" dirty="0"/>
              <a:t>      b) radiation spectrum of infalling matter (X-ray emission, </a:t>
            </a:r>
            <a:r>
              <a:rPr lang="en-US" altLang="de-DE" dirty="0">
                <a:solidFill>
                  <a:srgbClr val="FF0000"/>
                </a:solidFill>
              </a:rPr>
              <a:t>X-ray binary</a:t>
            </a:r>
            <a:r>
              <a:rPr lang="en-US" altLang="de-DE" dirty="0"/>
              <a:t>)</a:t>
            </a:r>
          </a:p>
          <a:p>
            <a:endParaRPr lang="en-US" altLang="de-DE" sz="800" dirty="0"/>
          </a:p>
          <a:p>
            <a:r>
              <a:rPr lang="en-US" altLang="de-DE" dirty="0"/>
              <a:t>Example: </a:t>
            </a:r>
            <a:r>
              <a:rPr lang="en-US" altLang="de-DE" dirty="0">
                <a:solidFill>
                  <a:schemeClr val="accent2"/>
                </a:solidFill>
              </a:rPr>
              <a:t>Cygnus X-1,   </a:t>
            </a:r>
            <a:r>
              <a:rPr lang="en-US" altLang="de-DE" dirty="0"/>
              <a:t>40 </a:t>
            </a:r>
            <a:r>
              <a:rPr lang="en-US" altLang="de-DE" dirty="0" err="1"/>
              <a:t>M</a:t>
            </a:r>
            <a:r>
              <a:rPr lang="en-US" altLang="de-DE" baseline="-25000" dirty="0" err="1"/>
              <a:t>ʘ</a:t>
            </a:r>
            <a:r>
              <a:rPr lang="en-US" altLang="de-DE" dirty="0"/>
              <a:t> supergiant + 15 </a:t>
            </a:r>
            <a:r>
              <a:rPr lang="en-US" altLang="de-DE" dirty="0" err="1"/>
              <a:t>M</a:t>
            </a:r>
            <a:r>
              <a:rPr lang="en-US" altLang="de-DE" baseline="-25000" dirty="0" err="1"/>
              <a:t>ʘ</a:t>
            </a:r>
            <a:r>
              <a:rPr lang="en-US" altLang="de-DE" dirty="0"/>
              <a:t> BH</a:t>
            </a:r>
          </a:p>
          <a:p>
            <a:endParaRPr lang="en-US" altLang="de-DE" sz="800" dirty="0"/>
          </a:p>
          <a:p>
            <a:r>
              <a:rPr lang="en-US" altLang="de-DE" dirty="0"/>
              <a:t>Presently, ~15 BHs known (all in our Galaxy), </a:t>
            </a:r>
            <a:r>
              <a:rPr lang="en-US" altLang="de-DE" dirty="0">
                <a:solidFill>
                  <a:srgbClr val="FF0000"/>
                </a:solidFill>
              </a:rPr>
              <a:t>M = 4 - 15 </a:t>
            </a:r>
            <a:r>
              <a:rPr lang="en-US" altLang="de-DE" dirty="0" err="1">
                <a:solidFill>
                  <a:srgbClr val="FF0000"/>
                </a:solidFill>
              </a:rPr>
              <a:t>M</a:t>
            </a:r>
            <a:r>
              <a:rPr lang="en-US" altLang="de-DE" baseline="-25000" dirty="0" err="1">
                <a:solidFill>
                  <a:srgbClr val="FF0000"/>
                </a:solidFill>
              </a:rPr>
              <a:t>ʘ</a:t>
            </a:r>
            <a:endParaRPr lang="en-US" altLang="de-DE" baseline="-25000" dirty="0">
              <a:solidFill>
                <a:srgbClr val="FF0000"/>
              </a:solidFill>
            </a:endParaRPr>
          </a:p>
        </p:txBody>
      </p:sp>
      <p:pic>
        <p:nvPicPr>
          <p:cNvPr id="53255" name="Picture 7" descr="http://upload.wikimedia.org/wikipedia/commons/thumb/2/2a/Accretion_disk.jpg/300px-Accretion_disk.jpg">
            <a:extLst>
              <a:ext uri="{FF2B5EF4-FFF2-40B4-BE49-F238E27FC236}">
                <a16:creationId xmlns:a16="http://schemas.microsoft.com/office/drawing/2014/main" id="{E621CC53-13D0-4588-B3AB-B610CDB3A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933825"/>
            <a:ext cx="3024188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6" name="Text Box 8">
            <a:extLst>
              <a:ext uri="{FF2B5EF4-FFF2-40B4-BE49-F238E27FC236}">
                <a16:creationId xmlns:a16="http://schemas.microsoft.com/office/drawing/2014/main" id="{40BBBFBA-8005-4E14-9F1A-8FA48F299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8713" y="6021388"/>
            <a:ext cx="1663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600"/>
              <a:t>artist conception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3" name="Text Box 5">
            <a:extLst>
              <a:ext uri="{FF2B5EF4-FFF2-40B4-BE49-F238E27FC236}">
                <a16:creationId xmlns:a16="http://schemas.microsoft.com/office/drawing/2014/main" id="{A0BB98C4-83DC-49A9-A3F5-11BE2B67A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92696"/>
            <a:ext cx="889317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dirty="0"/>
              <a:t>Binary BH merger detected by gravitational waves (10 first confirmed events see below) occurred in other galaxies (see chapter on Astronomical Instruments). Remarkable high masses were found; range </a:t>
            </a:r>
            <a:r>
              <a:rPr lang="en-US" altLang="de-DE" dirty="0">
                <a:solidFill>
                  <a:srgbClr val="FF0000"/>
                </a:solidFill>
              </a:rPr>
              <a:t>M = 8 - ~80 </a:t>
            </a:r>
            <a:r>
              <a:rPr lang="en-US" altLang="de-DE" dirty="0" err="1">
                <a:solidFill>
                  <a:srgbClr val="FF0000"/>
                </a:solidFill>
              </a:rPr>
              <a:t>M</a:t>
            </a:r>
            <a:r>
              <a:rPr lang="en-US" altLang="de-DE" baseline="-25000" dirty="0" err="1">
                <a:solidFill>
                  <a:srgbClr val="FF0000"/>
                </a:solidFill>
              </a:rPr>
              <a:t>ʘ</a:t>
            </a:r>
            <a:endParaRPr lang="en-US" altLang="de-DE" baseline="-25000" dirty="0">
              <a:solidFill>
                <a:srgbClr val="FF000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3B88D59-0E0F-4C26-BEDA-DA3791169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69" y="1780838"/>
            <a:ext cx="8323695" cy="474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56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F1FEA8E-0D40-45A4-9268-28C6DD0517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6" y="647487"/>
            <a:ext cx="8521316" cy="587785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F9BDBEC-5FDC-430A-91B7-C6639A9774EA}"/>
              </a:ext>
            </a:extLst>
          </p:cNvPr>
          <p:cNvSpPr txBox="1"/>
          <p:nvPr/>
        </p:nvSpPr>
        <p:spPr>
          <a:xfrm flipH="1">
            <a:off x="7020272" y="4365104"/>
            <a:ext cx="1657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EM = electromagnetic </a:t>
            </a:r>
          </a:p>
        </p:txBody>
      </p:sp>
    </p:spTree>
    <p:extLst>
      <p:ext uri="{BB962C8B-B14F-4D97-AF65-F5344CB8AC3E}">
        <p14:creationId xmlns:p14="http://schemas.microsoft.com/office/powerpoint/2010/main" val="118147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F1FEA8E-0D40-45A4-9268-28C6DD0517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6" y="647487"/>
            <a:ext cx="8521316" cy="587785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F9BDBEC-5FDC-430A-91B7-C6639A9774EA}"/>
              </a:ext>
            </a:extLst>
          </p:cNvPr>
          <p:cNvSpPr txBox="1"/>
          <p:nvPr/>
        </p:nvSpPr>
        <p:spPr>
          <a:xfrm flipH="1">
            <a:off x="7020272" y="4365104"/>
            <a:ext cx="1657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EM = electromagnetic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99A3C86-60DA-4BA4-A329-C1F33D250703}"/>
              </a:ext>
            </a:extLst>
          </p:cNvPr>
          <p:cNvSpPr txBox="1"/>
          <p:nvPr/>
        </p:nvSpPr>
        <p:spPr>
          <a:xfrm>
            <a:off x="1907704" y="3095249"/>
            <a:ext cx="2880320" cy="10538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New detection (press release June 23, 2020): extreme mass ratio</a:t>
            </a:r>
          </a:p>
        </p:txBody>
      </p:sp>
    </p:spTree>
    <p:extLst>
      <p:ext uri="{BB962C8B-B14F-4D97-AF65-F5344CB8AC3E}">
        <p14:creationId xmlns:p14="http://schemas.microsoft.com/office/powerpoint/2010/main" val="249420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Text Box 2">
            <a:extLst>
              <a:ext uri="{FF2B5EF4-FFF2-40B4-BE49-F238E27FC236}">
                <a16:creationId xmlns:a16="http://schemas.microsoft.com/office/drawing/2014/main" id="{31C86C55-B61D-48A5-9486-A19F00E72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913" y="908050"/>
            <a:ext cx="6524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b="1" dirty="0">
                <a:solidFill>
                  <a:schemeClr val="accent2"/>
                </a:solidFill>
              </a:rPr>
              <a:t>Stellar clusters:</a:t>
            </a:r>
            <a:r>
              <a:rPr lang="en-US" altLang="de-DE" dirty="0">
                <a:solidFill>
                  <a:schemeClr val="accent2"/>
                </a:solidFill>
              </a:rPr>
              <a:t>     </a:t>
            </a:r>
            <a:r>
              <a:rPr lang="en-US" altLang="de-DE" dirty="0"/>
              <a:t>Test beds for stellar evolution theory</a:t>
            </a:r>
          </a:p>
        </p:txBody>
      </p:sp>
      <p:sp>
        <p:nvSpPr>
          <p:cNvPr id="155651" name="Text Box 3">
            <a:extLst>
              <a:ext uri="{FF2B5EF4-FFF2-40B4-BE49-F238E27FC236}">
                <a16:creationId xmlns:a16="http://schemas.microsoft.com/office/drawing/2014/main" id="{88E4BE4B-6F71-4E0B-BCEF-4E9B7F22E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013" y="1557338"/>
            <a:ext cx="8085137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/>
              <a:t>Assumption: </a:t>
            </a:r>
          </a:p>
          <a:p>
            <a:r>
              <a:rPr lang="en-US" altLang="de-DE"/>
              <a:t>All stars in a cluster have the same age and distance</a:t>
            </a:r>
          </a:p>
          <a:p>
            <a:endParaRPr lang="en-US" altLang="de-DE"/>
          </a:p>
          <a:p>
            <a:r>
              <a:rPr lang="en-US" altLang="de-DE"/>
              <a:t>→ Stellar clusters are ideal laboratories for the empirical study of stellar evolution.</a:t>
            </a:r>
          </a:p>
          <a:p>
            <a:endParaRPr lang="en-US" altLang="de-DE"/>
          </a:p>
          <a:p>
            <a:pPr>
              <a:buFontTx/>
              <a:buChar char="•"/>
            </a:pPr>
            <a:r>
              <a:rPr lang="en-US" altLang="de-DE"/>
              <a:t> differential study possible (distance-independent); i.e. color-magnitude diagram is equivalent to Hertzsprung-Russell diagram</a:t>
            </a:r>
          </a:p>
          <a:p>
            <a:endParaRPr lang="en-US" altLang="de-DE"/>
          </a:p>
          <a:p>
            <a:pPr>
              <a:buFontTx/>
              <a:buChar char="•"/>
            </a:pPr>
            <a:r>
              <a:rPr lang="en-US" altLang="de-DE"/>
              <a:t> Distance to cluster can often be measured more accurately than distance to single stars</a:t>
            </a:r>
          </a:p>
        </p:txBody>
      </p:sp>
      <p:sp>
        <p:nvSpPr>
          <p:cNvPr id="155652" name="Rectangle 4">
            <a:extLst>
              <a:ext uri="{FF2B5EF4-FFF2-40B4-BE49-F238E27FC236}">
                <a16:creationId xmlns:a16="http://schemas.microsoft.com/office/drawing/2014/main" id="{8BABC9FB-8A3D-4939-A8C2-5D873CC624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2420938"/>
            <a:ext cx="7993063" cy="8636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55653" name="Text Box 5">
            <a:extLst>
              <a:ext uri="{FF2B5EF4-FFF2-40B4-BE49-F238E27FC236}">
                <a16:creationId xmlns:a16="http://schemas.microsoft.com/office/drawing/2014/main" id="{2E9BB483-D34D-4DFC-94B5-12454BFCD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5373688"/>
            <a:ext cx="8388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sz="1800" dirty="0">
                <a:solidFill>
                  <a:schemeClr val="accent2"/>
                </a:solidFill>
              </a:rPr>
              <a:t>Note: “all stars have same age“ not always true. Clear evidence for multiple star formation episodes in several clusters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ext Box 2">
            <a:extLst>
              <a:ext uri="{FF2B5EF4-FFF2-40B4-BE49-F238E27FC236}">
                <a16:creationId xmlns:a16="http://schemas.microsoft.com/office/drawing/2014/main" id="{03BC8149-3AAD-4317-BC34-CA099F5C7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850" y="969963"/>
            <a:ext cx="6300788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de-DE">
                <a:solidFill>
                  <a:srgbClr val="FF0000"/>
                </a:solidFill>
              </a:rPr>
              <a:t>  Open clusters</a:t>
            </a:r>
          </a:p>
          <a:p>
            <a:r>
              <a:rPr lang="en-US" altLang="de-DE"/>
              <a:t>	- located in Galaxy‘s spiral arms (i.e., young)</a:t>
            </a:r>
          </a:p>
          <a:p>
            <a:r>
              <a:rPr lang="en-US" altLang="de-DE"/>
              <a:t>	- comprise few dozen to several hundred stars</a:t>
            </a:r>
            <a:endParaRPr lang="en-US" altLang="de-DE">
              <a:solidFill>
                <a:schemeClr val="hlink"/>
              </a:solidFill>
            </a:endParaRPr>
          </a:p>
          <a:p>
            <a:endParaRPr lang="en-US" altLang="de-DE"/>
          </a:p>
          <a:p>
            <a:pPr>
              <a:buFontTx/>
              <a:buChar char="•"/>
            </a:pPr>
            <a:r>
              <a:rPr lang="en-US" altLang="de-DE">
                <a:solidFill>
                  <a:srgbClr val="FF0000"/>
                </a:solidFill>
              </a:rPr>
              <a:t>  Globular clusters</a:t>
            </a:r>
          </a:p>
          <a:p>
            <a:r>
              <a:rPr lang="en-US" altLang="de-DE"/>
              <a:t>	- located in Galactic halo (i.e., old) </a:t>
            </a:r>
          </a:p>
          <a:p>
            <a:r>
              <a:rPr lang="en-US" altLang="de-DE"/>
              <a:t>	- about 100,000 stars</a:t>
            </a:r>
          </a:p>
          <a:p>
            <a:r>
              <a:rPr lang="en-US" altLang="de-DE"/>
              <a:t>	- low metallicity (about 1-10% solar)</a:t>
            </a:r>
          </a:p>
        </p:txBody>
      </p:sp>
      <p:pic>
        <p:nvPicPr>
          <p:cNvPr id="157699" name="Picture 3" descr="http://messier.seds.org/Jpg/m13.jpg">
            <a:extLst>
              <a:ext uri="{FF2B5EF4-FFF2-40B4-BE49-F238E27FC236}">
                <a16:creationId xmlns:a16="http://schemas.microsoft.com/office/drawing/2014/main" id="{EDC6F99F-0625-4BE4-B982-17CE82E13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719513"/>
            <a:ext cx="3033712" cy="251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700" name="Text Box 4">
            <a:extLst>
              <a:ext uri="{FF2B5EF4-FFF2-40B4-BE49-F238E27FC236}">
                <a16:creationId xmlns:a16="http://schemas.microsoft.com/office/drawing/2014/main" id="{96E51806-D2F6-478E-B838-89E867F960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7988" y="5805488"/>
            <a:ext cx="677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dirty="0">
                <a:solidFill>
                  <a:schemeClr val="accent2"/>
                </a:solidFill>
              </a:rPr>
              <a:t>M13</a:t>
            </a:r>
          </a:p>
        </p:txBody>
      </p:sp>
      <p:pic>
        <p:nvPicPr>
          <p:cNvPr id="157701" name="Picture 5" descr="http://upload.wikimedia.org/wikipedia/commons/a/a2/Pleiaden.jpg">
            <a:extLst>
              <a:ext uri="{FF2B5EF4-FFF2-40B4-BE49-F238E27FC236}">
                <a16:creationId xmlns:a16="http://schemas.microsoft.com/office/drawing/2014/main" id="{F07E6F37-B75A-429A-8BDF-9CEBC35EF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3717925"/>
            <a:ext cx="3144838" cy="251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702" name="Text Box 6">
            <a:extLst>
              <a:ext uri="{FF2B5EF4-FFF2-40B4-BE49-F238E27FC236}">
                <a16:creationId xmlns:a16="http://schemas.microsoft.com/office/drawing/2014/main" id="{86B02BC2-7FD1-43A1-8233-AC499E462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063" y="5768975"/>
            <a:ext cx="11604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dirty="0" err="1">
                <a:solidFill>
                  <a:schemeClr val="accent2"/>
                </a:solidFill>
              </a:rPr>
              <a:t>Pleiades</a:t>
            </a:r>
            <a:endParaRPr lang="de-DE" altLang="de-DE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>
            <a:extLst>
              <a:ext uri="{FF2B5EF4-FFF2-40B4-BE49-F238E27FC236}">
                <a16:creationId xmlns:a16="http://schemas.microsoft.com/office/drawing/2014/main" id="{9AF6AA81-A7E9-4BF8-BAAE-00F0E8D4EC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5" t="25463" r="27441" b="29977"/>
          <a:stretch/>
        </p:blipFill>
        <p:spPr bwMode="auto">
          <a:xfrm>
            <a:off x="1835150" y="674687"/>
            <a:ext cx="5545137" cy="55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3" name="Text Box 3">
            <a:extLst>
              <a:ext uri="{FF2B5EF4-FFF2-40B4-BE49-F238E27FC236}">
                <a16:creationId xmlns:a16="http://schemas.microsoft.com/office/drawing/2014/main" id="{C4B48353-4614-4B2B-80FF-5BACF57758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728663"/>
            <a:ext cx="5688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de-DE" dirty="0">
                <a:solidFill>
                  <a:schemeClr val="accent2"/>
                </a:solidFill>
              </a:rPr>
              <a:t>Evolution of a 1 </a:t>
            </a:r>
            <a:r>
              <a:rPr lang="en-US" altLang="de-DE" dirty="0" err="1">
                <a:solidFill>
                  <a:schemeClr val="accent2"/>
                </a:solidFill>
              </a:rPr>
              <a:t>M</a:t>
            </a:r>
            <a:r>
              <a:rPr lang="en-US" altLang="de-DE" baseline="-25000" dirty="0" err="1">
                <a:solidFill>
                  <a:schemeClr val="accent2"/>
                </a:solidFill>
              </a:rPr>
              <a:t>ʘ</a:t>
            </a:r>
            <a:r>
              <a:rPr lang="en-US" altLang="de-DE" baseline="-25000" dirty="0">
                <a:solidFill>
                  <a:schemeClr val="accent2"/>
                </a:solidFill>
              </a:rPr>
              <a:t> </a:t>
            </a:r>
            <a:r>
              <a:rPr lang="en-US" altLang="de-DE" dirty="0">
                <a:solidFill>
                  <a:schemeClr val="accent2"/>
                </a:solidFill>
              </a:rPr>
              <a:t>star</a:t>
            </a:r>
          </a:p>
        </p:txBody>
      </p:sp>
      <p:sp>
        <p:nvSpPr>
          <p:cNvPr id="122884" name="Text Box 4">
            <a:extLst>
              <a:ext uri="{FF2B5EF4-FFF2-40B4-BE49-F238E27FC236}">
                <a16:creationId xmlns:a16="http://schemas.microsoft.com/office/drawing/2014/main" id="{6C9B2385-13BE-4985-AE0F-A9D4D2DD52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2924175"/>
            <a:ext cx="1074737" cy="8842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de-DE" sz="3200"/>
              <a:t>↑</a:t>
            </a:r>
          </a:p>
          <a:p>
            <a:pPr algn="ctr"/>
            <a:r>
              <a:rPr lang="de-DE" altLang="de-DE"/>
              <a:t>log L/L</a:t>
            </a:r>
            <a:r>
              <a:rPr lang="de-DE" altLang="de-DE" baseline="-25000"/>
              <a:t>ʘ</a:t>
            </a:r>
          </a:p>
        </p:txBody>
      </p:sp>
      <p:sp>
        <p:nvSpPr>
          <p:cNvPr id="122885" name="Text Box 5">
            <a:extLst>
              <a:ext uri="{FF2B5EF4-FFF2-40B4-BE49-F238E27FC236}">
                <a16:creationId xmlns:a16="http://schemas.microsoft.com/office/drawing/2014/main" id="{AB2A8299-7026-4245-87F4-F6A73D0B5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5945188"/>
            <a:ext cx="1371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2800"/>
              <a:t>←</a:t>
            </a:r>
            <a:r>
              <a:rPr lang="de-DE" altLang="de-DE" sz="3200"/>
              <a:t> </a:t>
            </a:r>
            <a:r>
              <a:rPr lang="de-DE" altLang="de-DE"/>
              <a:t>T</a:t>
            </a:r>
            <a:r>
              <a:rPr lang="de-DE" altLang="de-DE" baseline="-25000"/>
              <a:t>eff</a:t>
            </a:r>
            <a:r>
              <a:rPr lang="de-DE" altLang="de-DE"/>
              <a:t> / K</a:t>
            </a:r>
          </a:p>
        </p:txBody>
      </p:sp>
      <p:sp>
        <p:nvSpPr>
          <p:cNvPr id="122886" name="Text Box 6">
            <a:extLst>
              <a:ext uri="{FF2B5EF4-FFF2-40B4-BE49-F238E27FC236}">
                <a16:creationId xmlns:a16="http://schemas.microsoft.com/office/drawing/2014/main" id="{D38DF2B2-CF5E-457B-84F0-DB212D441E31}"/>
              </a:ext>
            </a:extLst>
          </p:cNvPr>
          <p:cNvSpPr txBox="1">
            <a:spLocks noChangeArrowheads="1"/>
          </p:cNvSpPr>
          <p:nvPr/>
        </p:nvSpPr>
        <p:spPr bwMode="auto">
          <a:xfrm rot="2983239">
            <a:off x="3625850" y="4758697"/>
            <a:ext cx="1450975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600" b="1" dirty="0">
                <a:solidFill>
                  <a:srgbClr val="FF0000"/>
                </a:solidFill>
              </a:rPr>
              <a:t>White dwarfs</a:t>
            </a:r>
          </a:p>
        </p:txBody>
      </p:sp>
      <p:sp>
        <p:nvSpPr>
          <p:cNvPr id="122887" name="Text Box 7">
            <a:extLst>
              <a:ext uri="{FF2B5EF4-FFF2-40B4-BE49-F238E27FC236}">
                <a16:creationId xmlns:a16="http://schemas.microsoft.com/office/drawing/2014/main" id="{62B59DC4-287F-469C-AD0E-BA09B73E68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3429000"/>
            <a:ext cx="1911350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600" b="1" dirty="0">
                <a:solidFill>
                  <a:srgbClr val="FF0000"/>
                </a:solidFill>
              </a:rPr>
              <a:t>Horizontal branch</a:t>
            </a:r>
          </a:p>
        </p:txBody>
      </p:sp>
      <p:sp>
        <p:nvSpPr>
          <p:cNvPr id="122888" name="Text Box 8">
            <a:extLst>
              <a:ext uri="{FF2B5EF4-FFF2-40B4-BE49-F238E27FC236}">
                <a16:creationId xmlns:a16="http://schemas.microsoft.com/office/drawing/2014/main" id="{7003E415-BC3E-4E54-962C-9DDBFC076625}"/>
              </a:ext>
            </a:extLst>
          </p:cNvPr>
          <p:cNvSpPr txBox="1">
            <a:spLocks noChangeArrowheads="1"/>
          </p:cNvSpPr>
          <p:nvPr/>
        </p:nvSpPr>
        <p:spPr bwMode="auto">
          <a:xfrm rot="3096347">
            <a:off x="4879181" y="5058569"/>
            <a:ext cx="1639888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600" b="1">
                <a:solidFill>
                  <a:srgbClr val="FF0000"/>
                </a:solidFill>
              </a:rPr>
              <a:t>Main sequence</a:t>
            </a:r>
          </a:p>
        </p:txBody>
      </p:sp>
      <p:sp>
        <p:nvSpPr>
          <p:cNvPr id="122889" name="Text Box 9">
            <a:extLst>
              <a:ext uri="{FF2B5EF4-FFF2-40B4-BE49-F238E27FC236}">
                <a16:creationId xmlns:a16="http://schemas.microsoft.com/office/drawing/2014/main" id="{1D7235FC-EDBA-43DC-977B-D58CD9601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613" y="1900064"/>
            <a:ext cx="579437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400" b="1" dirty="0">
                <a:solidFill>
                  <a:srgbClr val="FF0000"/>
                </a:solidFill>
              </a:rPr>
              <a:t>AGB</a:t>
            </a:r>
          </a:p>
        </p:txBody>
      </p:sp>
      <p:sp>
        <p:nvSpPr>
          <p:cNvPr id="122890" name="Text Box 10">
            <a:extLst>
              <a:ext uri="{FF2B5EF4-FFF2-40B4-BE49-F238E27FC236}">
                <a16:creationId xmlns:a16="http://schemas.microsoft.com/office/drawing/2014/main" id="{E115E7CB-5151-45FA-B00E-D6C12175C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2764160"/>
            <a:ext cx="579437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400" b="1" dirty="0">
                <a:solidFill>
                  <a:srgbClr val="FF0000"/>
                </a:solidFill>
              </a:rPr>
              <a:t>RGB</a:t>
            </a:r>
          </a:p>
        </p:txBody>
      </p:sp>
    </p:spTree>
    <p:extLst>
      <p:ext uri="{BB962C8B-B14F-4D97-AF65-F5344CB8AC3E}">
        <p14:creationId xmlns:p14="http://schemas.microsoft.com/office/powerpoint/2010/main" val="356880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>
            <a:extLst>
              <a:ext uri="{FF2B5EF4-FFF2-40B4-BE49-F238E27FC236}">
                <a16:creationId xmlns:a16="http://schemas.microsoft.com/office/drawing/2014/main" id="{0A3A6D86-F49A-4871-B03D-6CE1BED04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94" t="6482" r="5727" b="56308"/>
          <a:stretch>
            <a:fillRect/>
          </a:stretch>
        </p:blipFill>
        <p:spPr bwMode="auto">
          <a:xfrm>
            <a:off x="179388" y="1673225"/>
            <a:ext cx="3446462" cy="413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3" name="Text Box 3">
            <a:extLst>
              <a:ext uri="{FF2B5EF4-FFF2-40B4-BE49-F238E27FC236}">
                <a16:creationId xmlns:a16="http://schemas.microsoft.com/office/drawing/2014/main" id="{0E840D92-E088-4DBD-BF02-77EF26F43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800100"/>
            <a:ext cx="5856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dirty="0">
                <a:solidFill>
                  <a:schemeClr val="accent2"/>
                </a:solidFill>
              </a:rPr>
              <a:t>Color-magnitude diagram (CMD): globular clusters</a:t>
            </a:r>
          </a:p>
        </p:txBody>
      </p:sp>
      <p:sp>
        <p:nvSpPr>
          <p:cNvPr id="158724" name="Text Box 4">
            <a:extLst>
              <a:ext uri="{FF2B5EF4-FFF2-40B4-BE49-F238E27FC236}">
                <a16:creationId xmlns:a16="http://schemas.microsoft.com/office/drawing/2014/main" id="{F665E27D-C180-45F8-88C5-C28B84819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5149850"/>
            <a:ext cx="1644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800">
                <a:solidFill>
                  <a:srgbClr val="FF0000"/>
                </a:solidFill>
              </a:rPr>
              <a:t>Example: M92</a:t>
            </a:r>
          </a:p>
        </p:txBody>
      </p:sp>
      <p:sp>
        <p:nvSpPr>
          <p:cNvPr id="158725" name="Text Box 5">
            <a:extLst>
              <a:ext uri="{FF2B5EF4-FFF2-40B4-BE49-F238E27FC236}">
                <a16:creationId xmlns:a16="http://schemas.microsoft.com/office/drawing/2014/main" id="{3FB00239-E3E7-4FC3-B8F8-4A14994AD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49625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800" b="1"/>
              <a:t>V</a:t>
            </a:r>
            <a:endParaRPr lang="de-DE" altLang="de-DE" sz="1800" b="1" baseline="30000"/>
          </a:p>
        </p:txBody>
      </p:sp>
      <p:sp>
        <p:nvSpPr>
          <p:cNvPr id="158726" name="Text Box 6">
            <a:extLst>
              <a:ext uri="{FF2B5EF4-FFF2-40B4-BE49-F238E27FC236}">
                <a16:creationId xmlns:a16="http://schemas.microsoft.com/office/drawing/2014/main" id="{7D1BF36C-001E-40D1-B97C-121D220FB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5799138"/>
            <a:ext cx="577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800" b="1"/>
              <a:t>B-V</a:t>
            </a:r>
            <a:endParaRPr lang="de-DE" altLang="de-DE" sz="1800" b="1" baseline="30000"/>
          </a:p>
        </p:txBody>
      </p:sp>
      <p:sp>
        <p:nvSpPr>
          <p:cNvPr id="158727" name="Text Box 7">
            <a:extLst>
              <a:ext uri="{FF2B5EF4-FFF2-40B4-BE49-F238E27FC236}">
                <a16:creationId xmlns:a16="http://schemas.microsoft.com/office/drawing/2014/main" id="{5F771F2B-31B6-4394-AE55-846C0BB7F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2538" y="2244725"/>
            <a:ext cx="488315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u="sng" dirty="0">
                <a:solidFill>
                  <a:schemeClr val="accent2"/>
                </a:solidFill>
              </a:rPr>
              <a:t>Interpretation</a:t>
            </a:r>
            <a:r>
              <a:rPr lang="en-US" altLang="de-DE" dirty="0">
                <a:solidFill>
                  <a:schemeClr val="accent2"/>
                </a:solidFill>
              </a:rPr>
              <a:t> of cluster CMDs</a:t>
            </a:r>
          </a:p>
          <a:p>
            <a:endParaRPr lang="en-US" altLang="de-DE" dirty="0"/>
          </a:p>
          <a:p>
            <a:pPr>
              <a:buFontTx/>
              <a:buChar char="•"/>
            </a:pPr>
            <a:r>
              <a:rPr lang="en-US" altLang="de-DE" dirty="0"/>
              <a:t> CMD = HRD  </a:t>
            </a:r>
            <a:r>
              <a:rPr lang="en-US" altLang="de-DE" dirty="0">
                <a:solidFill>
                  <a:schemeClr val="accent2"/>
                </a:solidFill>
              </a:rPr>
              <a:t>with  M</a:t>
            </a:r>
            <a:r>
              <a:rPr lang="en-US" altLang="de-DE" baseline="-25000" dirty="0">
                <a:solidFill>
                  <a:schemeClr val="accent2"/>
                </a:solidFill>
              </a:rPr>
              <a:t>V</a:t>
            </a:r>
            <a:r>
              <a:rPr lang="en-US" altLang="de-DE" dirty="0">
                <a:solidFill>
                  <a:schemeClr val="accent2"/>
                </a:solidFill>
              </a:rPr>
              <a:t> = m</a:t>
            </a:r>
            <a:r>
              <a:rPr lang="en-US" altLang="de-DE" baseline="-25000" dirty="0">
                <a:solidFill>
                  <a:schemeClr val="accent2"/>
                </a:solidFill>
              </a:rPr>
              <a:t>V</a:t>
            </a:r>
            <a:r>
              <a:rPr lang="en-US" altLang="de-DE" dirty="0">
                <a:solidFill>
                  <a:schemeClr val="accent2"/>
                </a:solidFill>
              </a:rPr>
              <a:t> + const</a:t>
            </a:r>
          </a:p>
          <a:p>
            <a:pPr>
              <a:buFontTx/>
              <a:buChar char="•"/>
            </a:pPr>
            <a:r>
              <a:rPr lang="en-US" altLang="de-DE" dirty="0"/>
              <a:t> high-mass stars further evolved than  low-mass stars</a:t>
            </a:r>
          </a:p>
        </p:txBody>
      </p:sp>
      <p:sp>
        <p:nvSpPr>
          <p:cNvPr id="158729" name="Text Box 9">
            <a:extLst>
              <a:ext uri="{FF2B5EF4-FFF2-40B4-BE49-F238E27FC236}">
                <a16:creationId xmlns:a16="http://schemas.microsoft.com/office/drawing/2014/main" id="{4C62E869-19CF-4723-8ABF-D968815487AF}"/>
              </a:ext>
            </a:extLst>
          </p:cNvPr>
          <p:cNvSpPr txBox="1">
            <a:spLocks noChangeArrowheads="1"/>
          </p:cNvSpPr>
          <p:nvPr/>
        </p:nvSpPr>
        <p:spPr bwMode="auto">
          <a:xfrm rot="3152697">
            <a:off x="1080294" y="4785519"/>
            <a:ext cx="1560512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600">
                <a:solidFill>
                  <a:srgbClr val="FF0000"/>
                </a:solidFill>
              </a:rPr>
              <a:t>main sequence</a:t>
            </a:r>
          </a:p>
        </p:txBody>
      </p:sp>
      <p:sp>
        <p:nvSpPr>
          <p:cNvPr id="158730" name="Text Box 10">
            <a:extLst>
              <a:ext uri="{FF2B5EF4-FFF2-40B4-BE49-F238E27FC236}">
                <a16:creationId xmlns:a16="http://schemas.microsoft.com/office/drawing/2014/main" id="{25816CF9-4D04-41C8-AFBC-DF3AD6CC398A}"/>
              </a:ext>
            </a:extLst>
          </p:cNvPr>
          <p:cNvSpPr txBox="1">
            <a:spLocks noChangeArrowheads="1"/>
          </p:cNvSpPr>
          <p:nvPr/>
        </p:nvSpPr>
        <p:spPr bwMode="auto">
          <a:xfrm rot="-44933016">
            <a:off x="179388" y="3163888"/>
            <a:ext cx="1741487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600">
                <a:solidFill>
                  <a:srgbClr val="FF0000"/>
                </a:solidFill>
              </a:rPr>
              <a:t>horizontal branch</a:t>
            </a:r>
          </a:p>
        </p:txBody>
      </p:sp>
      <p:sp>
        <p:nvSpPr>
          <p:cNvPr id="158731" name="Text Box 11">
            <a:extLst>
              <a:ext uri="{FF2B5EF4-FFF2-40B4-BE49-F238E27FC236}">
                <a16:creationId xmlns:a16="http://schemas.microsoft.com/office/drawing/2014/main" id="{3692D6C5-4AE3-4AD9-9540-18B163C96C1A}"/>
              </a:ext>
            </a:extLst>
          </p:cNvPr>
          <p:cNvSpPr txBox="1">
            <a:spLocks noChangeArrowheads="1"/>
          </p:cNvSpPr>
          <p:nvPr/>
        </p:nvSpPr>
        <p:spPr bwMode="auto">
          <a:xfrm rot="-2112188">
            <a:off x="1403350" y="1868488"/>
            <a:ext cx="2071688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600">
                <a:solidFill>
                  <a:srgbClr val="FF0000"/>
                </a:solidFill>
              </a:rPr>
              <a:t>asympt. giant branch</a:t>
            </a:r>
          </a:p>
        </p:txBody>
      </p:sp>
      <p:sp>
        <p:nvSpPr>
          <p:cNvPr id="158732" name="Text Box 12">
            <a:extLst>
              <a:ext uri="{FF2B5EF4-FFF2-40B4-BE49-F238E27FC236}">
                <a16:creationId xmlns:a16="http://schemas.microsoft.com/office/drawing/2014/main" id="{07BDC54C-8AD1-4362-8B4B-85AE8F056827}"/>
              </a:ext>
            </a:extLst>
          </p:cNvPr>
          <p:cNvSpPr txBox="1">
            <a:spLocks noChangeArrowheads="1"/>
          </p:cNvSpPr>
          <p:nvPr/>
        </p:nvSpPr>
        <p:spPr bwMode="auto">
          <a:xfrm rot="-24245248">
            <a:off x="2268538" y="2155825"/>
            <a:ext cx="1301750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600">
                <a:solidFill>
                  <a:srgbClr val="FF0000"/>
                </a:solidFill>
              </a:rPr>
              <a:t>giant branch</a:t>
            </a:r>
          </a:p>
        </p:txBody>
      </p:sp>
      <p:sp>
        <p:nvSpPr>
          <p:cNvPr id="158733" name="Text Box 13">
            <a:extLst>
              <a:ext uri="{FF2B5EF4-FFF2-40B4-BE49-F238E27FC236}">
                <a16:creationId xmlns:a16="http://schemas.microsoft.com/office/drawing/2014/main" id="{B144D88E-9ECB-44F1-91BC-CDDDFD6A7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3163888"/>
            <a:ext cx="1109662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600">
                <a:solidFill>
                  <a:srgbClr val="FF0000"/>
                </a:solidFill>
              </a:rPr>
              <a:t>subgiants </a:t>
            </a:r>
          </a:p>
        </p:txBody>
      </p:sp>
      <p:sp>
        <p:nvSpPr>
          <p:cNvPr id="158734" name="Text Box 14">
            <a:extLst>
              <a:ext uri="{FF2B5EF4-FFF2-40B4-BE49-F238E27FC236}">
                <a16:creationId xmlns:a16="http://schemas.microsoft.com/office/drawing/2014/main" id="{A18D2C0C-5CD8-40D3-917A-4E5F7C0D06F0}"/>
              </a:ext>
            </a:extLst>
          </p:cNvPr>
          <p:cNvSpPr txBox="1">
            <a:spLocks noChangeArrowheads="1"/>
          </p:cNvSpPr>
          <p:nvPr/>
        </p:nvSpPr>
        <p:spPr bwMode="auto">
          <a:xfrm rot="1105655">
            <a:off x="1835150" y="4100513"/>
            <a:ext cx="1090613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600">
                <a:solidFill>
                  <a:srgbClr val="FF0000"/>
                </a:solidFill>
              </a:rPr>
              <a:t>←</a:t>
            </a:r>
            <a:r>
              <a:rPr lang="en-US" altLang="de-DE" sz="1600" b="1">
                <a:solidFill>
                  <a:srgbClr val="FF0000"/>
                </a:solidFill>
              </a:rPr>
              <a:t> </a:t>
            </a:r>
            <a:r>
              <a:rPr lang="en-US" altLang="de-DE" sz="1600">
                <a:solidFill>
                  <a:srgbClr val="FF0000"/>
                </a:solidFill>
              </a:rPr>
              <a:t>turn-off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>
            <a:extLst>
              <a:ext uri="{FF2B5EF4-FFF2-40B4-BE49-F238E27FC236}">
                <a16:creationId xmlns:a16="http://schemas.microsoft.com/office/drawing/2014/main" id="{0089D8DE-BFD5-4745-BB4F-C3EF5E2CEB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692150"/>
            <a:ext cx="73279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dirty="0">
                <a:solidFill>
                  <a:schemeClr val="accent2"/>
                </a:solidFill>
              </a:rPr>
              <a:t>3) Free-fall timescale (dynamical timescale) </a:t>
            </a:r>
            <a:r>
              <a:rPr lang="en-US" altLang="de-DE" dirty="0" err="1">
                <a:solidFill>
                  <a:schemeClr val="accent2"/>
                </a:solidFill>
              </a:rPr>
              <a:t>t</a:t>
            </a:r>
            <a:r>
              <a:rPr lang="en-US" altLang="de-DE" baseline="-25000" dirty="0" err="1">
                <a:solidFill>
                  <a:schemeClr val="accent2"/>
                </a:solidFill>
              </a:rPr>
              <a:t>ff</a:t>
            </a:r>
            <a:r>
              <a:rPr lang="en-US" altLang="de-DE" dirty="0">
                <a:solidFill>
                  <a:schemeClr val="accent2"/>
                </a:solidFill>
              </a:rPr>
              <a:t> </a:t>
            </a:r>
          </a:p>
          <a:p>
            <a:endParaRPr lang="en-US" altLang="de-DE" sz="800" dirty="0"/>
          </a:p>
          <a:p>
            <a:r>
              <a:rPr lang="en-US" altLang="de-DE" dirty="0"/>
              <a:t>Determines star collapse: stabilizing pressure “switched off“</a:t>
            </a:r>
          </a:p>
        </p:txBody>
      </p:sp>
      <p:sp>
        <p:nvSpPr>
          <p:cNvPr id="3077" name="Text Box 5">
            <a:extLst>
              <a:ext uri="{FF2B5EF4-FFF2-40B4-BE49-F238E27FC236}">
                <a16:creationId xmlns:a16="http://schemas.microsoft.com/office/drawing/2014/main" id="{B1367E65-1B1A-4D4B-8BC3-E07E77DAF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805488"/>
            <a:ext cx="8678863" cy="409575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de-DE" dirty="0"/>
              <a:t>For MS stars (and most of subsequent evolution time) holds    </a:t>
            </a:r>
            <a:r>
              <a:rPr lang="en-US" altLang="de-DE" dirty="0" err="1">
                <a:solidFill>
                  <a:schemeClr val="accent2"/>
                </a:solidFill>
              </a:rPr>
              <a:t>t</a:t>
            </a:r>
            <a:r>
              <a:rPr lang="en-US" altLang="de-DE" baseline="-25000" dirty="0" err="1">
                <a:solidFill>
                  <a:schemeClr val="accent2"/>
                </a:solidFill>
              </a:rPr>
              <a:t>n</a:t>
            </a:r>
            <a:r>
              <a:rPr lang="en-US" altLang="de-DE" dirty="0">
                <a:solidFill>
                  <a:schemeClr val="accent2"/>
                </a:solidFill>
              </a:rPr>
              <a:t> &gt;&gt; </a:t>
            </a:r>
            <a:r>
              <a:rPr lang="en-US" altLang="de-DE" dirty="0" err="1">
                <a:solidFill>
                  <a:schemeClr val="accent2"/>
                </a:solidFill>
              </a:rPr>
              <a:t>t</a:t>
            </a:r>
            <a:r>
              <a:rPr lang="en-US" altLang="de-DE" baseline="-25000" dirty="0" err="1">
                <a:solidFill>
                  <a:schemeClr val="accent2"/>
                </a:solidFill>
              </a:rPr>
              <a:t>HK</a:t>
            </a:r>
            <a:r>
              <a:rPr lang="en-US" altLang="de-DE" dirty="0">
                <a:solidFill>
                  <a:schemeClr val="accent2"/>
                </a:solidFill>
              </a:rPr>
              <a:t> &gt;&gt; </a:t>
            </a:r>
            <a:r>
              <a:rPr lang="en-US" altLang="de-DE" dirty="0" err="1">
                <a:solidFill>
                  <a:schemeClr val="accent2"/>
                </a:solidFill>
              </a:rPr>
              <a:t>t</a:t>
            </a:r>
            <a:r>
              <a:rPr lang="en-US" altLang="de-DE" baseline="-25000" dirty="0" err="1">
                <a:solidFill>
                  <a:schemeClr val="accent2"/>
                </a:solidFill>
              </a:rPr>
              <a:t>ff</a:t>
            </a:r>
            <a:endParaRPr lang="en-US" altLang="de-DE" baseline="-25000" dirty="0">
              <a:solidFill>
                <a:schemeClr val="accent2"/>
              </a:solidFill>
            </a:endParaRP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703BA37D-E98B-4C50-8B86-4B70ADC56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688" y="1628775"/>
            <a:ext cx="1709737" cy="65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>
            <a:extLst>
              <a:ext uri="{FF2B5EF4-FFF2-40B4-BE49-F238E27FC236}">
                <a16:creationId xmlns:a16="http://schemas.microsoft.com/office/drawing/2014/main" id="{6C2A2FD8-F64C-469D-B392-AC0269826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636838"/>
            <a:ext cx="2127250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F11860CE-6364-4A6D-94ED-81B5B0090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5" y="3500438"/>
            <a:ext cx="1857375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>
            <a:extLst>
              <a:ext uri="{FF2B5EF4-FFF2-40B4-BE49-F238E27FC236}">
                <a16:creationId xmlns:a16="http://schemas.microsoft.com/office/drawing/2014/main" id="{9AE7669D-5384-4912-B937-F444D4916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005263"/>
            <a:ext cx="2994025" cy="76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83" name="Text Box 11">
            <a:extLst>
              <a:ext uri="{FF2B5EF4-FFF2-40B4-BE49-F238E27FC236}">
                <a16:creationId xmlns:a16="http://schemas.microsoft.com/office/drawing/2014/main" id="{84141EB4-11A4-4CBD-A2E3-F77422530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025" y="1736725"/>
            <a:ext cx="2568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/>
              <a:t>Hydrostatic equation:</a:t>
            </a:r>
          </a:p>
        </p:txBody>
      </p:sp>
      <p:sp>
        <p:nvSpPr>
          <p:cNvPr id="3084" name="Text Box 12">
            <a:extLst>
              <a:ext uri="{FF2B5EF4-FFF2-40B4-BE49-F238E27FC236}">
                <a16:creationId xmlns:a16="http://schemas.microsoft.com/office/drawing/2014/main" id="{9D35ECA0-9A42-4370-8FF6-65EAB36EF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22764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dirty="0">
                <a:solidFill>
                  <a:schemeClr val="accent2"/>
                </a:solidFill>
              </a:rPr>
              <a:t>↓</a:t>
            </a:r>
          </a:p>
        </p:txBody>
      </p:sp>
      <p:sp>
        <p:nvSpPr>
          <p:cNvPr id="3085" name="Text Box 13">
            <a:extLst>
              <a:ext uri="{FF2B5EF4-FFF2-40B4-BE49-F238E27FC236}">
                <a16:creationId xmlns:a16="http://schemas.microsoft.com/office/drawing/2014/main" id="{29C58DDD-6FAB-429E-9070-78ADA454F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0375" y="3176588"/>
            <a:ext cx="1301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dirty="0">
                <a:solidFill>
                  <a:schemeClr val="accent2"/>
                </a:solidFill>
              </a:rPr>
              <a:t>≈            ≈</a:t>
            </a:r>
          </a:p>
        </p:txBody>
      </p:sp>
      <p:sp>
        <p:nvSpPr>
          <p:cNvPr id="3086" name="Text Box 14">
            <a:extLst>
              <a:ext uri="{FF2B5EF4-FFF2-40B4-BE49-F238E27FC236}">
                <a16:creationId xmlns:a16="http://schemas.microsoft.com/office/drawing/2014/main" id="{329B8085-041C-444A-B5C6-1C189601EF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300663"/>
            <a:ext cx="79994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/>
              <a:t>Relevant timescale for, e.g, stellar core collapse, or stellar oscillations</a:t>
            </a:r>
          </a:p>
        </p:txBody>
      </p:sp>
      <p:pic>
        <p:nvPicPr>
          <p:cNvPr id="3087" name="Picture 15">
            <a:extLst>
              <a:ext uri="{FF2B5EF4-FFF2-40B4-BE49-F238E27FC236}">
                <a16:creationId xmlns:a16="http://schemas.microsoft.com/office/drawing/2014/main" id="{BA9F09DC-2E75-4DAB-B5A5-50C6F8DAB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4868863"/>
            <a:ext cx="4865688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>
            <a:extLst>
              <a:ext uri="{FF2B5EF4-FFF2-40B4-BE49-F238E27FC236}">
                <a16:creationId xmlns:a16="http://schemas.microsoft.com/office/drawing/2014/main" id="{EA740594-0237-468F-ACBB-194F974ED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2" b="48611"/>
          <a:stretch>
            <a:fillRect/>
          </a:stretch>
        </p:blipFill>
        <p:spPr bwMode="auto">
          <a:xfrm>
            <a:off x="0" y="836613"/>
            <a:ext cx="8964613" cy="548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19" name="Text Box 3">
            <a:extLst>
              <a:ext uri="{FF2B5EF4-FFF2-40B4-BE49-F238E27FC236}">
                <a16:creationId xmlns:a16="http://schemas.microsoft.com/office/drawing/2014/main" id="{ABE934AB-E341-4495-ADD1-2D00BD93D4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871538"/>
            <a:ext cx="4699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dirty="0">
                <a:solidFill>
                  <a:schemeClr val="accent2"/>
                </a:solidFill>
              </a:rPr>
              <a:t>Color-Magnitude diagram: open clusters</a:t>
            </a:r>
          </a:p>
        </p:txBody>
      </p:sp>
      <p:sp>
        <p:nvSpPr>
          <p:cNvPr id="162820" name="Text Box 4">
            <a:extLst>
              <a:ext uri="{FF2B5EF4-FFF2-40B4-BE49-F238E27FC236}">
                <a16:creationId xmlns:a16="http://schemas.microsoft.com/office/drawing/2014/main" id="{2D8F9C40-1300-4A29-B74A-B284DC6F1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844675"/>
            <a:ext cx="1341437" cy="701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e-DE" altLang="de-DE">
              <a:solidFill>
                <a:srgbClr val="009900"/>
              </a:solidFill>
            </a:endParaRPr>
          </a:p>
          <a:p>
            <a:r>
              <a:rPr lang="de-DE" altLang="de-DE">
                <a:solidFill>
                  <a:srgbClr val="009900"/>
                </a:solidFill>
              </a:rPr>
              <a:t>Praesepe </a:t>
            </a:r>
          </a:p>
        </p:txBody>
      </p:sp>
      <p:sp>
        <p:nvSpPr>
          <p:cNvPr id="162821" name="Text Box 5">
            <a:extLst>
              <a:ext uri="{FF2B5EF4-FFF2-40B4-BE49-F238E27FC236}">
                <a16:creationId xmlns:a16="http://schemas.microsoft.com/office/drawing/2014/main" id="{9B07593F-247D-41DF-9EB5-951AFFA7F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196975"/>
            <a:ext cx="1243013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e-DE" altLang="de-DE">
              <a:solidFill>
                <a:srgbClr val="009900"/>
              </a:solidFill>
            </a:endParaRPr>
          </a:p>
          <a:p>
            <a:r>
              <a:rPr lang="de-DE" altLang="de-DE">
                <a:solidFill>
                  <a:srgbClr val="009900"/>
                </a:solidFill>
              </a:rPr>
              <a:t>NGC 188</a:t>
            </a:r>
          </a:p>
          <a:p>
            <a:endParaRPr lang="de-DE" altLang="de-DE">
              <a:solidFill>
                <a:srgbClr val="009900"/>
              </a:solidFill>
            </a:endParaRPr>
          </a:p>
        </p:txBody>
      </p:sp>
      <p:sp>
        <p:nvSpPr>
          <p:cNvPr id="162822" name="Text Box 6">
            <a:extLst>
              <a:ext uri="{FF2B5EF4-FFF2-40B4-BE49-F238E27FC236}">
                <a16:creationId xmlns:a16="http://schemas.microsoft.com/office/drawing/2014/main" id="{826C8B38-5BD6-48E0-9B27-0CE7F1715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9763" y="5876925"/>
            <a:ext cx="149066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>
                <a:solidFill>
                  <a:srgbClr val="FF0000"/>
                </a:solidFill>
              </a:rPr>
              <a:t>B – V    </a:t>
            </a:r>
            <a:r>
              <a:rPr lang="de-DE" altLang="de-DE" sz="3200">
                <a:solidFill>
                  <a:srgbClr val="FF0000"/>
                </a:solidFill>
              </a:rPr>
              <a:t>→</a:t>
            </a:r>
          </a:p>
        </p:txBody>
      </p:sp>
      <p:sp>
        <p:nvSpPr>
          <p:cNvPr id="162823" name="Text Box 7">
            <a:extLst>
              <a:ext uri="{FF2B5EF4-FFF2-40B4-BE49-F238E27FC236}">
                <a16:creationId xmlns:a16="http://schemas.microsoft.com/office/drawing/2014/main" id="{247BCFBA-E467-435D-B979-BB8A1D4DD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838" y="3500438"/>
            <a:ext cx="38735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3200">
                <a:solidFill>
                  <a:srgbClr val="FF0000"/>
                </a:solidFill>
              </a:rPr>
              <a:t>↑</a:t>
            </a:r>
          </a:p>
          <a:p>
            <a:endParaRPr lang="de-DE" altLang="de-DE">
              <a:solidFill>
                <a:srgbClr val="FF0000"/>
              </a:solidFill>
            </a:endParaRPr>
          </a:p>
          <a:p>
            <a:r>
              <a:rPr lang="de-DE" altLang="de-DE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162824" name="Text Box 8">
            <a:extLst>
              <a:ext uri="{FF2B5EF4-FFF2-40B4-BE49-F238E27FC236}">
                <a16:creationId xmlns:a16="http://schemas.microsoft.com/office/drawing/2014/main" id="{116EEB92-C650-490D-BAA0-E7C24D178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2198688"/>
            <a:ext cx="1125538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dirty="0">
                <a:solidFill>
                  <a:schemeClr val="accent2"/>
                </a:solidFill>
              </a:rPr>
              <a:t>turn - off</a:t>
            </a:r>
          </a:p>
        </p:txBody>
      </p:sp>
      <p:sp>
        <p:nvSpPr>
          <p:cNvPr id="162825" name="Text Box 9">
            <a:extLst>
              <a:ext uri="{FF2B5EF4-FFF2-40B4-BE49-F238E27FC236}">
                <a16:creationId xmlns:a16="http://schemas.microsoft.com/office/drawing/2014/main" id="{62D846B2-CB55-4CE9-8587-A899E1247F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4365625"/>
            <a:ext cx="103505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800" dirty="0">
                <a:solidFill>
                  <a:schemeClr val="accent2"/>
                </a:solidFill>
              </a:rPr>
              <a:t>turn - off</a:t>
            </a:r>
          </a:p>
          <a:p>
            <a:endParaRPr lang="de-DE" altLang="de-DE" sz="1800" dirty="0">
              <a:solidFill>
                <a:schemeClr val="hlink"/>
              </a:solidFill>
            </a:endParaRPr>
          </a:p>
        </p:txBody>
      </p:sp>
      <p:sp>
        <p:nvSpPr>
          <p:cNvPr id="162826" name="Text Box 10">
            <a:extLst>
              <a:ext uri="{FF2B5EF4-FFF2-40B4-BE49-F238E27FC236}">
                <a16:creationId xmlns:a16="http://schemas.microsoft.com/office/drawing/2014/main" id="{CB3F78C7-3D77-4CBD-8404-4CAEDBB1F0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5050" y="5164138"/>
            <a:ext cx="466725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de-DE" sz="1600" b="1">
                <a:solidFill>
                  <a:srgbClr val="FF0000"/>
                </a:solidFill>
              </a:rPr>
              <a:t>0.6</a:t>
            </a:r>
          </a:p>
          <a:p>
            <a:pPr algn="ctr"/>
            <a:r>
              <a:rPr lang="de-DE" altLang="de-DE" b="1">
                <a:solidFill>
                  <a:srgbClr val="FF0000"/>
                </a:solidFill>
              </a:rPr>
              <a:t>↓</a:t>
            </a:r>
          </a:p>
        </p:txBody>
      </p:sp>
      <p:sp>
        <p:nvSpPr>
          <p:cNvPr id="162827" name="Text Box 11">
            <a:extLst>
              <a:ext uri="{FF2B5EF4-FFF2-40B4-BE49-F238E27FC236}">
                <a16:creationId xmlns:a16="http://schemas.microsoft.com/office/drawing/2014/main" id="{ECAE90C9-4757-46C1-B8A5-BBFA79C09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3275" y="5157788"/>
            <a:ext cx="581025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de-DE" sz="1600" b="1">
                <a:solidFill>
                  <a:srgbClr val="FF0000"/>
                </a:solidFill>
              </a:rPr>
              <a:t> 0.6 </a:t>
            </a:r>
          </a:p>
          <a:p>
            <a:pPr algn="ctr"/>
            <a:r>
              <a:rPr lang="de-DE" altLang="de-DE" b="1">
                <a:solidFill>
                  <a:srgbClr val="FF0000"/>
                </a:solidFill>
              </a:rPr>
              <a:t>↓</a:t>
            </a:r>
          </a:p>
        </p:txBody>
      </p:sp>
      <p:sp>
        <p:nvSpPr>
          <p:cNvPr id="162828" name="Text Box 12">
            <a:extLst>
              <a:ext uri="{FF2B5EF4-FFF2-40B4-BE49-F238E27FC236}">
                <a16:creationId xmlns:a16="http://schemas.microsoft.com/office/drawing/2014/main" id="{33C74F6E-C18E-4C3A-85DF-F727E88F9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6100" y="3500438"/>
            <a:ext cx="1347788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600" dirty="0">
                <a:solidFill>
                  <a:srgbClr val="0000FF"/>
                </a:solidFill>
              </a:rPr>
              <a:t>Hertzsprung </a:t>
            </a:r>
          </a:p>
        </p:txBody>
      </p:sp>
      <p:sp>
        <p:nvSpPr>
          <p:cNvPr id="162829" name="Text Box 13">
            <a:extLst>
              <a:ext uri="{FF2B5EF4-FFF2-40B4-BE49-F238E27FC236}">
                <a16:creationId xmlns:a16="http://schemas.microsoft.com/office/drawing/2014/main" id="{0AE63F98-EAD8-44F8-A748-C780820C1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906" y="3836988"/>
            <a:ext cx="693738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600" dirty="0">
                <a:solidFill>
                  <a:srgbClr val="0000FF"/>
                </a:solidFill>
              </a:rPr>
              <a:t>gap</a:t>
            </a:r>
            <a:r>
              <a:rPr lang="en-US" altLang="de-DE" sz="1600" dirty="0">
                <a:solidFill>
                  <a:schemeClr val="folHlink"/>
                </a:solidFill>
              </a:rPr>
              <a:t>  </a:t>
            </a:r>
            <a:r>
              <a:rPr lang="de-DE" altLang="de-DE" sz="1600" dirty="0">
                <a:solidFill>
                  <a:schemeClr val="folHlink"/>
                </a:solidFill>
              </a:rPr>
              <a:t> </a:t>
            </a:r>
          </a:p>
        </p:txBody>
      </p:sp>
      <p:sp>
        <p:nvSpPr>
          <p:cNvPr id="162830" name="Line 14">
            <a:extLst>
              <a:ext uri="{FF2B5EF4-FFF2-40B4-BE49-F238E27FC236}">
                <a16:creationId xmlns:a16="http://schemas.microsoft.com/office/drawing/2014/main" id="{DA045C8D-E371-4376-8C0F-A0EA6739250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6013" y="2565400"/>
            <a:ext cx="287337" cy="647700"/>
          </a:xfrm>
          <a:prstGeom prst="line">
            <a:avLst/>
          </a:prstGeom>
          <a:noFill/>
          <a:ln w="63500">
            <a:solidFill>
              <a:srgbClr val="33CC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2831" name="Line 15">
            <a:extLst>
              <a:ext uri="{FF2B5EF4-FFF2-40B4-BE49-F238E27FC236}">
                <a16:creationId xmlns:a16="http://schemas.microsoft.com/office/drawing/2014/main" id="{AB1C7536-FAA1-4148-91C1-B3F80D3EC499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0563" y="1700213"/>
            <a:ext cx="719137" cy="0"/>
          </a:xfrm>
          <a:prstGeom prst="line">
            <a:avLst/>
          </a:prstGeom>
          <a:noFill/>
          <a:ln w="63500">
            <a:solidFill>
              <a:srgbClr val="33CC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>
            <a:extLst>
              <a:ext uri="{FF2B5EF4-FFF2-40B4-BE49-F238E27FC236}">
                <a16:creationId xmlns:a16="http://schemas.microsoft.com/office/drawing/2014/main" id="{EEEDCD22-A62C-4689-A737-60E62CC56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5" t="12152" b="52663"/>
          <a:stretch>
            <a:fillRect/>
          </a:stretch>
        </p:blipFill>
        <p:spPr bwMode="auto">
          <a:xfrm>
            <a:off x="1258888" y="981075"/>
            <a:ext cx="7088187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8" name="Text Box 4">
            <a:extLst>
              <a:ext uri="{FF2B5EF4-FFF2-40B4-BE49-F238E27FC236}">
                <a16:creationId xmlns:a16="http://schemas.microsoft.com/office/drawing/2014/main" id="{685D59F0-94B0-48CB-A565-0B6DB6304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5349875"/>
            <a:ext cx="8877300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altLang="de-DE"/>
              <a:t> comparison of isochrones with observed CMDs allows age determination</a:t>
            </a:r>
          </a:p>
          <a:p>
            <a:r>
              <a:rPr lang="en-US" altLang="de-DE" sz="1800"/>
              <a:t>		(by fixing turn-off point from main sequence)</a:t>
            </a:r>
          </a:p>
        </p:txBody>
      </p:sp>
      <p:sp>
        <p:nvSpPr>
          <p:cNvPr id="164869" name="Text Box 5">
            <a:extLst>
              <a:ext uri="{FF2B5EF4-FFF2-40B4-BE49-F238E27FC236}">
                <a16:creationId xmlns:a16="http://schemas.microsoft.com/office/drawing/2014/main" id="{040C9DC4-E930-465F-A523-D7C86126D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655861"/>
            <a:ext cx="2370138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US" altLang="de-DE" dirty="0">
                <a:solidFill>
                  <a:srgbClr val="009900"/>
                </a:solidFill>
              </a:rPr>
              <a:t>evolutionary tracks </a:t>
            </a:r>
          </a:p>
        </p:txBody>
      </p:sp>
      <p:sp>
        <p:nvSpPr>
          <p:cNvPr id="164870" name="Text Box 6">
            <a:extLst>
              <a:ext uri="{FF2B5EF4-FFF2-40B4-BE49-F238E27FC236}">
                <a16:creationId xmlns:a16="http://schemas.microsoft.com/office/drawing/2014/main" id="{0208B5F1-D4CD-435D-95E9-9FFE99106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655861"/>
            <a:ext cx="3641725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US" altLang="de-DE" dirty="0">
                <a:solidFill>
                  <a:srgbClr val="009900"/>
                </a:solidFill>
              </a:rPr>
              <a:t>isochrones (lines of equal age)</a:t>
            </a:r>
          </a:p>
        </p:txBody>
      </p:sp>
      <p:sp>
        <p:nvSpPr>
          <p:cNvPr id="164871" name="Text Box 7">
            <a:extLst>
              <a:ext uri="{FF2B5EF4-FFF2-40B4-BE49-F238E27FC236}">
                <a16:creationId xmlns:a16="http://schemas.microsoft.com/office/drawing/2014/main" id="{6A91780F-5CB9-4FCA-B909-AEFCF0FE9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592138"/>
            <a:ext cx="1016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600">
                <a:solidFill>
                  <a:srgbClr val="FF0000"/>
                </a:solidFill>
              </a:rPr>
              <a:t>log M/M</a:t>
            </a:r>
            <a:r>
              <a:rPr lang="de-DE" altLang="de-DE" sz="1600" baseline="-25000">
                <a:solidFill>
                  <a:srgbClr val="FF0000"/>
                </a:solidFill>
              </a:rPr>
              <a:t>ʘ</a:t>
            </a:r>
          </a:p>
        </p:txBody>
      </p:sp>
      <p:sp>
        <p:nvSpPr>
          <p:cNvPr id="164872" name="Text Box 8">
            <a:extLst>
              <a:ext uri="{FF2B5EF4-FFF2-40B4-BE49-F238E27FC236}">
                <a16:creationId xmlns:a16="http://schemas.microsoft.com/office/drawing/2014/main" id="{8F784123-3C75-49E8-94F1-93C2D5B1F1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582863"/>
            <a:ext cx="67358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dirty="0">
                <a:solidFill>
                  <a:schemeClr val="accent2"/>
                </a:solidFill>
              </a:rPr>
              <a:t>log</a:t>
            </a:r>
          </a:p>
          <a:p>
            <a:r>
              <a:rPr lang="de-DE" altLang="de-DE" dirty="0">
                <a:solidFill>
                  <a:schemeClr val="accent2"/>
                </a:solidFill>
              </a:rPr>
              <a:t>L/</a:t>
            </a:r>
            <a:r>
              <a:rPr lang="de-DE" altLang="de-DE" dirty="0" err="1">
                <a:solidFill>
                  <a:schemeClr val="accent2"/>
                </a:solidFill>
              </a:rPr>
              <a:t>L</a:t>
            </a:r>
            <a:r>
              <a:rPr lang="de-DE" altLang="de-DE" baseline="-25000" dirty="0" err="1">
                <a:solidFill>
                  <a:schemeClr val="accent2"/>
                </a:solidFill>
              </a:rPr>
              <a:t>ʘ</a:t>
            </a:r>
            <a:endParaRPr lang="de-DE" altLang="de-DE" baseline="-25000" dirty="0">
              <a:solidFill>
                <a:schemeClr val="accent2"/>
              </a:solidFill>
            </a:endParaRPr>
          </a:p>
        </p:txBody>
      </p:sp>
      <p:sp>
        <p:nvSpPr>
          <p:cNvPr id="164873" name="Text Box 9">
            <a:extLst>
              <a:ext uri="{FF2B5EF4-FFF2-40B4-BE49-F238E27FC236}">
                <a16:creationId xmlns:a16="http://schemas.microsoft.com/office/drawing/2014/main" id="{B5C430A2-3E4B-4BF5-BC9E-DA3EC089F2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4797425"/>
            <a:ext cx="4984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dirty="0">
                <a:solidFill>
                  <a:schemeClr val="accent2"/>
                </a:solidFill>
              </a:rPr>
              <a:t>←   log </a:t>
            </a:r>
            <a:r>
              <a:rPr lang="de-DE" altLang="de-DE" dirty="0" err="1">
                <a:solidFill>
                  <a:schemeClr val="accent2"/>
                </a:solidFill>
              </a:rPr>
              <a:t>T</a:t>
            </a:r>
            <a:r>
              <a:rPr lang="de-DE" altLang="de-DE" baseline="-25000" dirty="0" err="1">
                <a:solidFill>
                  <a:schemeClr val="accent2"/>
                </a:solidFill>
              </a:rPr>
              <a:t>eff</a:t>
            </a:r>
            <a:r>
              <a:rPr lang="de-DE" altLang="de-DE" dirty="0">
                <a:solidFill>
                  <a:schemeClr val="accent2"/>
                </a:solidFill>
              </a:rPr>
              <a:t>                                  ←   log </a:t>
            </a:r>
            <a:r>
              <a:rPr lang="de-DE" altLang="de-DE" dirty="0" err="1">
                <a:solidFill>
                  <a:schemeClr val="accent2"/>
                </a:solidFill>
              </a:rPr>
              <a:t>T</a:t>
            </a:r>
            <a:r>
              <a:rPr lang="de-DE" altLang="de-DE" baseline="-25000" dirty="0" err="1">
                <a:solidFill>
                  <a:schemeClr val="accent2"/>
                </a:solidFill>
              </a:rPr>
              <a:t>eff</a:t>
            </a:r>
            <a:endParaRPr lang="de-DE" altLang="de-DE" baseline="-25000" dirty="0">
              <a:solidFill>
                <a:schemeClr val="accent2"/>
              </a:solidFill>
            </a:endParaRPr>
          </a:p>
        </p:txBody>
      </p:sp>
      <p:sp>
        <p:nvSpPr>
          <p:cNvPr id="164874" name="Text Box 10">
            <a:extLst>
              <a:ext uri="{FF2B5EF4-FFF2-40B4-BE49-F238E27FC236}">
                <a16:creationId xmlns:a16="http://schemas.microsoft.com/office/drawing/2014/main" id="{B1C307CE-15C0-468A-9662-6DBA59E6A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5113" y="1052513"/>
            <a:ext cx="817562" cy="581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600">
                <a:solidFill>
                  <a:srgbClr val="009900"/>
                </a:solidFill>
              </a:rPr>
              <a:t>log t</a:t>
            </a:r>
          </a:p>
          <a:p>
            <a:r>
              <a:rPr lang="en-US" altLang="de-DE" sz="1600">
                <a:solidFill>
                  <a:srgbClr val="009900"/>
                </a:solidFill>
              </a:rPr>
              <a:t>(years)</a:t>
            </a:r>
          </a:p>
        </p:txBody>
      </p:sp>
      <p:sp>
        <p:nvSpPr>
          <p:cNvPr id="164875" name="Text Box 11">
            <a:extLst>
              <a:ext uri="{FF2B5EF4-FFF2-40B4-BE49-F238E27FC236}">
                <a16:creationId xmlns:a16="http://schemas.microsoft.com/office/drawing/2014/main" id="{EE29E8B5-D861-48E6-BF1E-F0BC476CD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4350" y="4276725"/>
            <a:ext cx="66675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400" b="1">
                <a:solidFill>
                  <a:srgbClr val="FF0000"/>
                </a:solidFill>
              </a:rPr>
              <a:t>Sun   </a:t>
            </a:r>
          </a:p>
        </p:txBody>
      </p:sp>
      <p:sp>
        <p:nvSpPr>
          <p:cNvPr id="164876" name="Text Box 12">
            <a:extLst>
              <a:ext uri="{FF2B5EF4-FFF2-40B4-BE49-F238E27FC236}">
                <a16:creationId xmlns:a16="http://schemas.microsoft.com/office/drawing/2014/main" id="{A9E8587F-D77C-4C46-9B73-14B01AA9DC25}"/>
              </a:ext>
            </a:extLst>
          </p:cNvPr>
          <p:cNvSpPr txBox="1">
            <a:spLocks noChangeArrowheads="1"/>
          </p:cNvSpPr>
          <p:nvPr/>
        </p:nvSpPr>
        <p:spPr bwMode="auto">
          <a:xfrm rot="2916794">
            <a:off x="2051844" y="3064669"/>
            <a:ext cx="1385888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400" dirty="0">
                <a:solidFill>
                  <a:schemeClr val="accent2"/>
                </a:solidFill>
              </a:rPr>
              <a:t>main sequence</a:t>
            </a:r>
          </a:p>
        </p:txBody>
      </p:sp>
      <p:sp>
        <p:nvSpPr>
          <p:cNvPr id="164877" name="Text Box 13">
            <a:extLst>
              <a:ext uri="{FF2B5EF4-FFF2-40B4-BE49-F238E27FC236}">
                <a16:creationId xmlns:a16="http://schemas.microsoft.com/office/drawing/2014/main" id="{FC4C3B8C-2CD2-4BD0-AB92-7CFB6554B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5" y="1125538"/>
            <a:ext cx="66675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400" b="1">
                <a:solidFill>
                  <a:srgbClr val="FF0000"/>
                </a:solidFill>
              </a:rPr>
              <a:t>10 M</a:t>
            </a:r>
            <a:r>
              <a:rPr lang="en-US" altLang="de-DE" sz="1400" b="1" baseline="-25000">
                <a:solidFill>
                  <a:srgbClr val="FF0000"/>
                </a:solidFill>
              </a:rPr>
              <a:t>ʘ</a:t>
            </a:r>
          </a:p>
        </p:txBody>
      </p:sp>
      <p:sp>
        <p:nvSpPr>
          <p:cNvPr id="164878" name="Text Box 14">
            <a:extLst>
              <a:ext uri="{FF2B5EF4-FFF2-40B4-BE49-F238E27FC236}">
                <a16:creationId xmlns:a16="http://schemas.microsoft.com/office/drawing/2014/main" id="{85BE4AC3-56B3-494A-A82A-4E249D1B594B}"/>
              </a:ext>
            </a:extLst>
          </p:cNvPr>
          <p:cNvSpPr txBox="1">
            <a:spLocks noChangeArrowheads="1"/>
          </p:cNvSpPr>
          <p:nvPr/>
        </p:nvSpPr>
        <p:spPr bwMode="auto">
          <a:xfrm rot="1044590">
            <a:off x="6372225" y="1755775"/>
            <a:ext cx="1119188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400" b="1">
                <a:solidFill>
                  <a:srgbClr val="FF0000"/>
                </a:solidFill>
              </a:rPr>
              <a:t>t=10</a:t>
            </a:r>
            <a:r>
              <a:rPr lang="en-US" altLang="de-DE" sz="1400" b="1" baseline="30000">
                <a:solidFill>
                  <a:srgbClr val="FF0000"/>
                </a:solidFill>
              </a:rPr>
              <a:t>8</a:t>
            </a:r>
            <a:r>
              <a:rPr lang="en-US" altLang="de-DE" sz="1400" b="1">
                <a:solidFill>
                  <a:srgbClr val="FF0000"/>
                </a:solidFill>
              </a:rPr>
              <a:t> years</a:t>
            </a:r>
          </a:p>
        </p:txBody>
      </p:sp>
      <p:sp>
        <p:nvSpPr>
          <p:cNvPr id="164879" name="Text Box 15">
            <a:extLst>
              <a:ext uri="{FF2B5EF4-FFF2-40B4-BE49-F238E27FC236}">
                <a16:creationId xmlns:a16="http://schemas.microsoft.com/office/drawing/2014/main" id="{C9FE20DB-9B6B-45B4-840B-C034F726E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6188" y="3124200"/>
            <a:ext cx="4445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400" b="1">
                <a:solidFill>
                  <a:srgbClr val="FF0000"/>
                </a:solidFill>
              </a:rPr>
              <a:t>10</a:t>
            </a:r>
            <a:r>
              <a:rPr lang="en-US" altLang="de-DE" sz="1400" b="1" baseline="3000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BC9277F-2FC3-4699-B4FD-3BD1CE0A2873}"/>
              </a:ext>
            </a:extLst>
          </p:cNvPr>
          <p:cNvSpPr txBox="1"/>
          <p:nvPr/>
        </p:nvSpPr>
        <p:spPr>
          <a:xfrm>
            <a:off x="4292243" y="1844824"/>
            <a:ext cx="66053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err="1"/>
              <a:t>M</a:t>
            </a:r>
            <a:r>
              <a:rPr lang="en-GB" baseline="-25000" dirty="0" err="1"/>
              <a:t>bol</a:t>
            </a:r>
            <a:endParaRPr lang="en-GB" baseline="-25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68" name="Picture 12">
            <a:extLst>
              <a:ext uri="{FF2B5EF4-FFF2-40B4-BE49-F238E27FC236}">
                <a16:creationId xmlns:a16="http://schemas.microsoft.com/office/drawing/2014/main" id="{06096CAD-6F28-4C3D-B4E7-A32E03D86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92150"/>
            <a:ext cx="8359775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3069" name="Text Box 13">
            <a:extLst>
              <a:ext uri="{FF2B5EF4-FFF2-40B4-BE49-F238E27FC236}">
                <a16:creationId xmlns:a16="http://schemas.microsoft.com/office/drawing/2014/main" id="{D1F6A1DD-694A-49B1-BDCF-DC30756E2D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3038" y="614363"/>
            <a:ext cx="749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dirty="0">
                <a:solidFill>
                  <a:schemeClr val="accent2"/>
                </a:solidFill>
              </a:rPr>
              <a:t>2018</a:t>
            </a:r>
          </a:p>
        </p:txBody>
      </p:sp>
      <p:sp>
        <p:nvSpPr>
          <p:cNvPr id="173070" name="Text Box 14">
            <a:extLst>
              <a:ext uri="{FF2B5EF4-FFF2-40B4-BE49-F238E27FC236}">
                <a16:creationId xmlns:a16="http://schemas.microsoft.com/office/drawing/2014/main" id="{AEE29F0E-3A40-480F-9E35-DAAD8FBC0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4981575"/>
            <a:ext cx="576897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dirty="0">
                <a:solidFill>
                  <a:schemeClr val="accent2"/>
                </a:solidFill>
              </a:rPr>
              <a:t>Isochrone fits for two open clusters (Gaia data).</a:t>
            </a:r>
          </a:p>
          <a:p>
            <a:endParaRPr lang="en-US" altLang="de-DE" sz="800" dirty="0">
              <a:solidFill>
                <a:schemeClr val="hlink"/>
              </a:solidFill>
            </a:endParaRPr>
          </a:p>
          <a:p>
            <a:r>
              <a:rPr lang="en-US" altLang="de-DE" dirty="0"/>
              <a:t>Derived ages: </a:t>
            </a:r>
            <a:r>
              <a:rPr lang="en-US" altLang="de-DE" dirty="0">
                <a:solidFill>
                  <a:srgbClr val="FF0000"/>
                </a:solidFill>
              </a:rPr>
              <a:t>3.5·10</a:t>
            </a:r>
            <a:r>
              <a:rPr lang="en-US" altLang="de-DE" baseline="30000" dirty="0">
                <a:solidFill>
                  <a:srgbClr val="FF0000"/>
                </a:solidFill>
              </a:rPr>
              <a:t>9</a:t>
            </a:r>
            <a:r>
              <a:rPr lang="en-US" altLang="de-DE" dirty="0"/>
              <a:t> and </a:t>
            </a:r>
            <a:r>
              <a:rPr lang="en-US" altLang="de-DE" dirty="0">
                <a:solidFill>
                  <a:srgbClr val="FF0000"/>
                </a:solidFill>
              </a:rPr>
              <a:t>5.5·10</a:t>
            </a:r>
            <a:r>
              <a:rPr lang="en-US" altLang="de-DE" baseline="30000" dirty="0">
                <a:solidFill>
                  <a:srgbClr val="FF0000"/>
                </a:solidFill>
              </a:rPr>
              <a:t>8</a:t>
            </a:r>
            <a:r>
              <a:rPr lang="en-US" altLang="de-DE" dirty="0">
                <a:solidFill>
                  <a:srgbClr val="FF0000"/>
                </a:solidFill>
              </a:rPr>
              <a:t> </a:t>
            </a:r>
            <a:r>
              <a:rPr lang="en-US" altLang="de-DE" dirty="0" err="1">
                <a:solidFill>
                  <a:srgbClr val="FF0000"/>
                </a:solidFill>
              </a:rPr>
              <a:t>yr</a:t>
            </a:r>
            <a:r>
              <a:rPr lang="en-US" altLang="de-DE" dirty="0"/>
              <a:t>, respectively</a:t>
            </a:r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29A17480-9931-4D12-8CA6-B95B81900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0476" y="1700808"/>
            <a:ext cx="1347788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de-DE" altLang="de-DE" sz="1600" dirty="0">
                <a:solidFill>
                  <a:srgbClr val="0000FF"/>
                </a:solidFill>
              </a:rPr>
              <a:t>Hertzsprung </a:t>
            </a:r>
          </a:p>
        </p:txBody>
      </p:sp>
      <p:sp>
        <p:nvSpPr>
          <p:cNvPr id="6" name="Text Box 13">
            <a:extLst>
              <a:ext uri="{FF2B5EF4-FFF2-40B4-BE49-F238E27FC236}">
                <a16:creationId xmlns:a16="http://schemas.microsoft.com/office/drawing/2014/main" id="{2EE2CEEB-022A-4090-AF1B-C220BCEE5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8502" y="1916832"/>
            <a:ext cx="693738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US" altLang="de-DE" sz="1600" dirty="0">
                <a:solidFill>
                  <a:srgbClr val="0000FF"/>
                </a:solidFill>
              </a:rPr>
              <a:t>gap</a:t>
            </a:r>
            <a:r>
              <a:rPr lang="en-US" altLang="de-DE" sz="1600" dirty="0">
                <a:solidFill>
                  <a:schemeClr val="folHlink"/>
                </a:solidFill>
              </a:rPr>
              <a:t>  </a:t>
            </a:r>
            <a:r>
              <a:rPr lang="de-DE" altLang="de-DE" sz="1600" dirty="0">
                <a:solidFill>
                  <a:schemeClr val="folHlink"/>
                </a:solidFill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Text Box 2">
            <a:extLst>
              <a:ext uri="{FF2B5EF4-FFF2-40B4-BE49-F238E27FC236}">
                <a16:creationId xmlns:a16="http://schemas.microsoft.com/office/drawing/2014/main" id="{2AB3B46B-08BF-47FE-95AD-02622F99A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154113"/>
            <a:ext cx="8570913" cy="3765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u="sng" dirty="0">
                <a:solidFill>
                  <a:schemeClr val="accent2"/>
                </a:solidFill>
              </a:rPr>
              <a:t>Binary star evolution</a:t>
            </a:r>
          </a:p>
          <a:p>
            <a:endParaRPr lang="en-US" altLang="de-DE" u="sng" dirty="0">
              <a:solidFill>
                <a:schemeClr val="hlink"/>
              </a:solidFill>
            </a:endParaRPr>
          </a:p>
          <a:p>
            <a:r>
              <a:rPr lang="en-US" altLang="de-DE" dirty="0"/>
              <a:t>Components of a close binary system mutually affect their evolution by mass transfer.</a:t>
            </a:r>
          </a:p>
          <a:p>
            <a:endParaRPr lang="en-US" altLang="de-DE" dirty="0"/>
          </a:p>
          <a:p>
            <a:r>
              <a:rPr lang="en-US" altLang="de-DE" dirty="0"/>
              <a:t>Essential point: </a:t>
            </a:r>
            <a:r>
              <a:rPr lang="en-US" altLang="de-DE" dirty="0">
                <a:solidFill>
                  <a:srgbClr val="FF0000"/>
                </a:solidFill>
              </a:rPr>
              <a:t>more massive star evolves faster</a:t>
            </a:r>
          </a:p>
          <a:p>
            <a:endParaRPr lang="en-US" altLang="de-DE" dirty="0">
              <a:solidFill>
                <a:srgbClr val="FF0000"/>
              </a:solidFill>
            </a:endParaRPr>
          </a:p>
          <a:p>
            <a:r>
              <a:rPr lang="en-US" altLang="de-DE" dirty="0"/>
              <a:t>Qualitative description of two examples:</a:t>
            </a:r>
          </a:p>
          <a:p>
            <a:endParaRPr lang="en-US" altLang="de-DE" dirty="0"/>
          </a:p>
          <a:p>
            <a:r>
              <a:rPr lang="en-US" altLang="de-DE" dirty="0"/>
              <a:t>a) two massive stars with </a:t>
            </a:r>
            <a:r>
              <a:rPr lang="en-US" altLang="de-DE" dirty="0">
                <a:solidFill>
                  <a:srgbClr val="FF0000"/>
                </a:solidFill>
              </a:rPr>
              <a:t>8</a:t>
            </a:r>
            <a:r>
              <a:rPr lang="en-US" altLang="de-DE" dirty="0"/>
              <a:t> and </a:t>
            </a:r>
            <a:r>
              <a:rPr lang="en-US" altLang="de-DE" dirty="0">
                <a:solidFill>
                  <a:srgbClr val="FF0000"/>
                </a:solidFill>
              </a:rPr>
              <a:t>20 </a:t>
            </a:r>
            <a:r>
              <a:rPr lang="en-US" altLang="de-DE" dirty="0" err="1">
                <a:solidFill>
                  <a:srgbClr val="FF0000"/>
                </a:solidFill>
              </a:rPr>
              <a:t>M</a:t>
            </a:r>
            <a:r>
              <a:rPr lang="en-US" altLang="de-DE" baseline="-25000" dirty="0" err="1">
                <a:solidFill>
                  <a:srgbClr val="FF0000"/>
                </a:solidFill>
              </a:rPr>
              <a:t>ʘ</a:t>
            </a:r>
            <a:endParaRPr lang="en-US" altLang="de-DE" baseline="-25000" dirty="0">
              <a:solidFill>
                <a:srgbClr val="FF0000"/>
              </a:solidFill>
            </a:endParaRPr>
          </a:p>
          <a:p>
            <a:endParaRPr lang="en-US" altLang="de-DE" sz="800" baseline="-25000" dirty="0">
              <a:solidFill>
                <a:srgbClr val="FF0000"/>
              </a:solidFill>
            </a:endParaRPr>
          </a:p>
          <a:p>
            <a:r>
              <a:rPr lang="en-US" altLang="de-DE" dirty="0"/>
              <a:t>b) two low-mass stars with </a:t>
            </a:r>
            <a:r>
              <a:rPr lang="en-US" altLang="de-DE" dirty="0">
                <a:solidFill>
                  <a:srgbClr val="FF0000"/>
                </a:solidFill>
              </a:rPr>
              <a:t>2</a:t>
            </a:r>
            <a:r>
              <a:rPr lang="en-US" altLang="de-DE" dirty="0"/>
              <a:t> and </a:t>
            </a:r>
            <a:r>
              <a:rPr lang="en-US" altLang="de-DE" dirty="0">
                <a:solidFill>
                  <a:srgbClr val="FF0000"/>
                </a:solidFill>
              </a:rPr>
              <a:t>1 </a:t>
            </a:r>
            <a:r>
              <a:rPr lang="en-US" altLang="de-DE" dirty="0" err="1">
                <a:solidFill>
                  <a:srgbClr val="FF0000"/>
                </a:solidFill>
              </a:rPr>
              <a:t>M</a:t>
            </a:r>
            <a:r>
              <a:rPr lang="en-US" altLang="de-DE" baseline="-25000" dirty="0" err="1">
                <a:solidFill>
                  <a:srgbClr val="FF0000"/>
                </a:solidFill>
              </a:rPr>
              <a:t>ʘ</a:t>
            </a:r>
            <a:endParaRPr lang="en-US" altLang="de-DE" baseline="-25000" dirty="0">
              <a:solidFill>
                <a:srgbClr val="FF0000"/>
              </a:solidFill>
            </a:endParaRPr>
          </a:p>
          <a:p>
            <a:endParaRPr lang="en-US" altLang="de-DE" baseline="-25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>
            <a:extLst>
              <a:ext uri="{FF2B5EF4-FFF2-40B4-BE49-F238E27FC236}">
                <a16:creationId xmlns:a16="http://schemas.microsoft.com/office/drawing/2014/main" id="{D79B887E-5096-433E-A634-D4EAE1F54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06" r="61275" b="10127"/>
          <a:stretch>
            <a:fillRect/>
          </a:stretch>
        </p:blipFill>
        <p:spPr bwMode="auto">
          <a:xfrm>
            <a:off x="250825" y="765175"/>
            <a:ext cx="2406650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1" name="Text Box 3">
            <a:extLst>
              <a:ext uri="{FF2B5EF4-FFF2-40B4-BE49-F238E27FC236}">
                <a16:creationId xmlns:a16="http://schemas.microsoft.com/office/drawing/2014/main" id="{FF35799A-2560-4935-A15F-DD3B62485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1039813"/>
            <a:ext cx="6011862" cy="539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dirty="0"/>
              <a:t>MS phase, detached system</a:t>
            </a:r>
          </a:p>
          <a:p>
            <a:endParaRPr lang="en-US" altLang="de-DE" dirty="0"/>
          </a:p>
          <a:p>
            <a:endParaRPr lang="en-US" altLang="de-DE" dirty="0"/>
          </a:p>
          <a:p>
            <a:r>
              <a:rPr lang="en-US" altLang="de-DE" dirty="0"/>
              <a:t>2 </a:t>
            </a:r>
            <a:r>
              <a:rPr lang="en-US" altLang="de-DE" dirty="0" err="1"/>
              <a:t>M</a:t>
            </a:r>
            <a:r>
              <a:rPr lang="en-US" altLang="de-DE" baseline="-25000" dirty="0" err="1"/>
              <a:t>ʘ</a:t>
            </a:r>
            <a:r>
              <a:rPr lang="en-US" altLang="de-DE" dirty="0"/>
              <a:t> star expands: </a:t>
            </a:r>
            <a:r>
              <a:rPr lang="en-US" altLang="de-DE" dirty="0">
                <a:solidFill>
                  <a:srgbClr val="FF0000"/>
                </a:solidFill>
              </a:rPr>
              <a:t>mass transfer starts</a:t>
            </a:r>
          </a:p>
          <a:p>
            <a:endParaRPr lang="en-US" altLang="de-DE" dirty="0">
              <a:solidFill>
                <a:srgbClr val="FF0000"/>
              </a:solidFill>
            </a:endParaRPr>
          </a:p>
          <a:p>
            <a:r>
              <a:rPr lang="en-US" altLang="de-DE" dirty="0"/>
              <a:t>Low-mass subgiant + massive main sequence star</a:t>
            </a:r>
          </a:p>
          <a:p>
            <a:endParaRPr lang="en-US" altLang="de-DE" dirty="0"/>
          </a:p>
          <a:p>
            <a:endParaRPr lang="en-US" altLang="de-DE" dirty="0"/>
          </a:p>
          <a:p>
            <a:r>
              <a:rPr lang="en-US" altLang="de-DE" dirty="0"/>
              <a:t>WD + main sequence star</a:t>
            </a:r>
          </a:p>
          <a:p>
            <a:endParaRPr lang="en-US" altLang="de-DE" dirty="0"/>
          </a:p>
          <a:p>
            <a:endParaRPr lang="en-US" altLang="de-DE" sz="800" dirty="0"/>
          </a:p>
          <a:p>
            <a:endParaRPr lang="en-US" altLang="de-DE" sz="800" dirty="0"/>
          </a:p>
          <a:p>
            <a:endParaRPr lang="en-US" altLang="de-DE" sz="800" dirty="0"/>
          </a:p>
          <a:p>
            <a:endParaRPr lang="en-US" altLang="de-DE" sz="800" dirty="0"/>
          </a:p>
          <a:p>
            <a:r>
              <a:rPr lang="en-US" altLang="de-DE" dirty="0"/>
              <a:t>2</a:t>
            </a:r>
            <a:r>
              <a:rPr lang="en-US" altLang="de-DE" baseline="30000" dirty="0"/>
              <a:t>nd</a:t>
            </a:r>
            <a:r>
              <a:rPr lang="en-US" altLang="de-DE" dirty="0"/>
              <a:t> main sequence star evolves</a:t>
            </a:r>
          </a:p>
          <a:p>
            <a:r>
              <a:rPr lang="en-US" altLang="de-DE" dirty="0"/>
              <a:t>→ </a:t>
            </a:r>
            <a:r>
              <a:rPr lang="en-US" altLang="de-DE" dirty="0">
                <a:solidFill>
                  <a:srgbClr val="FF0000"/>
                </a:solidFill>
              </a:rPr>
              <a:t>mass transfer onto WD </a:t>
            </a:r>
            <a:r>
              <a:rPr lang="en-US" altLang="de-DE" dirty="0"/>
              <a:t>→ </a:t>
            </a:r>
            <a:r>
              <a:rPr lang="en-US" altLang="de-DE" dirty="0">
                <a:solidFill>
                  <a:schemeClr val="accent2"/>
                </a:solidFill>
              </a:rPr>
              <a:t>nova outbursts</a:t>
            </a:r>
          </a:p>
          <a:p>
            <a:endParaRPr lang="en-US" altLang="de-DE" dirty="0"/>
          </a:p>
          <a:p>
            <a:endParaRPr lang="en-US" altLang="de-DE" sz="800" dirty="0"/>
          </a:p>
          <a:p>
            <a:endParaRPr lang="en-US" altLang="de-DE" sz="800" dirty="0"/>
          </a:p>
          <a:p>
            <a:r>
              <a:rPr lang="en-US" altLang="de-DE" dirty="0"/>
              <a:t>Continuing mass transfer onto WD</a:t>
            </a:r>
          </a:p>
          <a:p>
            <a:r>
              <a:rPr lang="en-US" altLang="de-DE" dirty="0"/>
              <a:t>→ when M&gt;</a:t>
            </a:r>
            <a:r>
              <a:rPr lang="en-US" altLang="de-DE" dirty="0" err="1"/>
              <a:t>M</a:t>
            </a:r>
            <a:r>
              <a:rPr lang="en-US" altLang="de-DE" baseline="-25000" dirty="0" err="1"/>
              <a:t>Ch</a:t>
            </a:r>
            <a:r>
              <a:rPr lang="en-US" altLang="de-DE" dirty="0"/>
              <a:t>: </a:t>
            </a:r>
            <a:r>
              <a:rPr lang="en-US" altLang="de-DE" sz="1800" dirty="0">
                <a:solidFill>
                  <a:srgbClr val="FF0000"/>
                </a:solidFill>
              </a:rPr>
              <a:t>C detonation </a:t>
            </a:r>
            <a:r>
              <a:rPr lang="en-US" altLang="de-DE" dirty="0"/>
              <a:t>→ </a:t>
            </a:r>
            <a:r>
              <a:rPr lang="en-US" altLang="de-DE" dirty="0">
                <a:solidFill>
                  <a:schemeClr val="accent2"/>
                </a:solidFill>
              </a:rPr>
              <a:t>SN </a:t>
            </a:r>
            <a:r>
              <a:rPr lang="en-US" altLang="de-DE" dirty="0" err="1">
                <a:solidFill>
                  <a:schemeClr val="accent2"/>
                </a:solidFill>
              </a:rPr>
              <a:t>Ia</a:t>
            </a:r>
            <a:r>
              <a:rPr lang="en-US" altLang="de-DE" dirty="0">
                <a:solidFill>
                  <a:schemeClr val="accent2"/>
                </a:solidFill>
              </a:rPr>
              <a:t> explosion</a:t>
            </a:r>
          </a:p>
        </p:txBody>
      </p:sp>
      <p:sp>
        <p:nvSpPr>
          <p:cNvPr id="191492" name="Text Box 4">
            <a:extLst>
              <a:ext uri="{FF2B5EF4-FFF2-40B4-BE49-F238E27FC236}">
                <a16:creationId xmlns:a16="http://schemas.microsoft.com/office/drawing/2014/main" id="{763E212A-1C81-4F10-98A2-A254BF074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8" y="747713"/>
            <a:ext cx="30845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400" b="1" dirty="0">
                <a:solidFill>
                  <a:schemeClr val="accent2"/>
                </a:solidFill>
              </a:rPr>
              <a:t>Roche lobe (equipotential surface)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801D2ED-4473-4378-8F6E-B4EEB7A5FC62}"/>
              </a:ext>
            </a:extLst>
          </p:cNvPr>
          <p:cNvSpPr txBox="1"/>
          <p:nvPr/>
        </p:nvSpPr>
        <p:spPr>
          <a:xfrm>
            <a:off x="709857" y="3584049"/>
            <a:ext cx="47776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accent2"/>
                </a:solidFill>
              </a:rPr>
              <a:t>WD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>
            <a:extLst>
              <a:ext uri="{FF2B5EF4-FFF2-40B4-BE49-F238E27FC236}">
                <a16:creationId xmlns:a16="http://schemas.microsoft.com/office/drawing/2014/main" id="{2120902E-0587-4F9C-BD3E-F24A798C9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6" t="15393" r="51540" b="24306"/>
          <a:stretch>
            <a:fillRect/>
          </a:stretch>
        </p:blipFill>
        <p:spPr bwMode="auto">
          <a:xfrm rot="21540000">
            <a:off x="558800" y="693738"/>
            <a:ext cx="2308225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5" name="Text Box 3">
            <a:extLst>
              <a:ext uri="{FF2B5EF4-FFF2-40B4-BE49-F238E27FC236}">
                <a16:creationId xmlns:a16="http://schemas.microsoft.com/office/drawing/2014/main" id="{A2C3B51F-EA14-4FA1-B548-3115E2D54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5513" y="752475"/>
            <a:ext cx="5457825" cy="570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dirty="0"/>
              <a:t>MS phase</a:t>
            </a:r>
          </a:p>
          <a:p>
            <a:endParaRPr lang="en-US" altLang="de-DE" dirty="0"/>
          </a:p>
          <a:p>
            <a:r>
              <a:rPr lang="en-US" altLang="de-DE" dirty="0"/>
              <a:t>1</a:t>
            </a:r>
            <a:r>
              <a:rPr lang="en-US" altLang="de-DE" baseline="30000" dirty="0"/>
              <a:t>st</a:t>
            </a:r>
            <a:r>
              <a:rPr lang="en-US" altLang="de-DE" dirty="0"/>
              <a:t> mass transfer </a:t>
            </a:r>
            <a:r>
              <a:rPr lang="en-US" altLang="de-DE" dirty="0">
                <a:solidFill>
                  <a:schemeClr val="accent2"/>
                </a:solidFill>
              </a:rPr>
              <a:t>(Roche lobe overflow)</a:t>
            </a:r>
          </a:p>
          <a:p>
            <a:endParaRPr lang="en-US" altLang="de-DE" dirty="0">
              <a:solidFill>
                <a:schemeClr val="hlink"/>
              </a:solidFill>
            </a:endParaRPr>
          </a:p>
          <a:p>
            <a:r>
              <a:rPr lang="en-US" altLang="de-DE" dirty="0"/>
              <a:t>Termination of 1</a:t>
            </a:r>
            <a:r>
              <a:rPr lang="en-US" altLang="de-DE" baseline="30000" dirty="0"/>
              <a:t>st</a:t>
            </a:r>
            <a:r>
              <a:rPr lang="en-US" altLang="de-DE" dirty="0"/>
              <a:t> transfer</a:t>
            </a:r>
          </a:p>
          <a:p>
            <a:endParaRPr lang="en-US" altLang="de-DE" dirty="0"/>
          </a:p>
          <a:p>
            <a:r>
              <a:rPr lang="en-US" altLang="de-DE" dirty="0"/>
              <a:t>Helium star exploded as SN, </a:t>
            </a:r>
          </a:p>
          <a:p>
            <a:r>
              <a:rPr lang="en-US" altLang="de-DE" dirty="0"/>
              <a:t>compact remnant (NS or BH)</a:t>
            </a:r>
          </a:p>
          <a:p>
            <a:endParaRPr lang="en-US" altLang="de-DE" dirty="0"/>
          </a:p>
          <a:p>
            <a:r>
              <a:rPr lang="en-US" altLang="de-DE" dirty="0"/>
              <a:t>Accretion of matter from stellar wind → strong </a:t>
            </a:r>
          </a:p>
          <a:p>
            <a:r>
              <a:rPr lang="en-US" altLang="de-DE" dirty="0"/>
              <a:t>X-ray source </a:t>
            </a:r>
            <a:r>
              <a:rPr lang="en-US" altLang="de-DE" dirty="0">
                <a:solidFill>
                  <a:schemeClr val="accent2"/>
                </a:solidFill>
              </a:rPr>
              <a:t>(high-mass X-ray binary) </a:t>
            </a:r>
            <a:r>
              <a:rPr lang="en-US" altLang="de-DE" dirty="0" err="1">
                <a:solidFill>
                  <a:srgbClr val="FF0000"/>
                </a:solidFill>
              </a:rPr>
              <a:t>Cyg</a:t>
            </a:r>
            <a:r>
              <a:rPr lang="en-US" altLang="de-DE" dirty="0">
                <a:solidFill>
                  <a:srgbClr val="FF0000"/>
                </a:solidFill>
              </a:rPr>
              <a:t> X-1</a:t>
            </a:r>
          </a:p>
          <a:p>
            <a:endParaRPr lang="en-US" altLang="de-DE" dirty="0">
              <a:solidFill>
                <a:srgbClr val="FF0000"/>
              </a:solidFill>
            </a:endParaRPr>
          </a:p>
          <a:p>
            <a:endParaRPr lang="en-US" altLang="de-DE" dirty="0"/>
          </a:p>
          <a:p>
            <a:endParaRPr lang="en-US" altLang="de-DE" dirty="0"/>
          </a:p>
          <a:p>
            <a:r>
              <a:rPr lang="en-US" altLang="de-DE" dirty="0"/>
              <a:t>2</a:t>
            </a:r>
            <a:r>
              <a:rPr lang="en-US" altLang="de-DE" baseline="30000" dirty="0"/>
              <a:t>nd</a:t>
            </a:r>
            <a:r>
              <a:rPr lang="en-US" altLang="de-DE" dirty="0"/>
              <a:t> mass transfer → </a:t>
            </a:r>
            <a:r>
              <a:rPr lang="en-US" altLang="de-DE" dirty="0">
                <a:solidFill>
                  <a:srgbClr val="FF0000"/>
                </a:solidFill>
              </a:rPr>
              <a:t>system loses mass</a:t>
            </a:r>
          </a:p>
          <a:p>
            <a:endParaRPr lang="en-US" altLang="de-DE" dirty="0"/>
          </a:p>
          <a:p>
            <a:endParaRPr lang="en-US" altLang="de-DE" sz="800" dirty="0"/>
          </a:p>
          <a:p>
            <a:r>
              <a:rPr lang="en-US" altLang="de-DE" dirty="0"/>
              <a:t>Helium star, then → SN II</a:t>
            </a:r>
          </a:p>
          <a:p>
            <a:r>
              <a:rPr lang="en-US" altLang="de-DE" dirty="0"/>
              <a:t>Finally: </a:t>
            </a:r>
            <a:r>
              <a:rPr lang="en-US" altLang="de-DE" dirty="0">
                <a:solidFill>
                  <a:srgbClr val="FF0000"/>
                </a:solidFill>
              </a:rPr>
              <a:t>2 compact objects (NS or BH)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2989883-626D-A981-C7F5-4E621DA984D1}"/>
              </a:ext>
            </a:extLst>
          </p:cNvPr>
          <p:cNvSpPr txBox="1"/>
          <p:nvPr/>
        </p:nvSpPr>
        <p:spPr>
          <a:xfrm>
            <a:off x="107504" y="764704"/>
            <a:ext cx="903649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So-called helium rich </a:t>
            </a:r>
            <a:r>
              <a:rPr lang="en-US" dirty="0">
                <a:solidFill>
                  <a:srgbClr val="FF0000"/>
                </a:solidFill>
              </a:rPr>
              <a:t>hot subdwarfs </a:t>
            </a:r>
            <a:r>
              <a:rPr lang="en-US" dirty="0"/>
              <a:t>are hot He-burning stars (T</a:t>
            </a:r>
            <a:r>
              <a:rPr lang="en-US" baseline="-25000" dirty="0"/>
              <a:t>eff</a:t>
            </a:r>
            <a:r>
              <a:rPr lang="en-US" dirty="0"/>
              <a:t> ~ 50,000 K) below the main sequence, i.e., they are less luminous than usual hydrogen-burning stars of same temperature.</a:t>
            </a:r>
          </a:p>
          <a:p>
            <a:endParaRPr lang="en-US" sz="800" dirty="0"/>
          </a:p>
          <a:p>
            <a:r>
              <a:rPr lang="en-US" dirty="0"/>
              <a:t>They are probably the outcome of the </a:t>
            </a:r>
            <a:r>
              <a:rPr lang="en-US" dirty="0">
                <a:solidFill>
                  <a:srgbClr val="FF0000"/>
                </a:solidFill>
              </a:rPr>
              <a:t>merger of two helium-core white dwarfs</a:t>
            </a:r>
            <a:r>
              <a:rPr lang="en-US" dirty="0"/>
              <a:t>.</a:t>
            </a:r>
          </a:p>
          <a:p>
            <a:endParaRPr lang="en-US" sz="800" dirty="0"/>
          </a:p>
          <a:p>
            <a:r>
              <a:rPr lang="en-US" dirty="0"/>
              <a:t>We know such close binary WD systems, with orbital periods down to some minutes. They will merge due to gravitational-wave emission.</a:t>
            </a:r>
          </a:p>
        </p:txBody>
      </p:sp>
      <p:pic>
        <p:nvPicPr>
          <p:cNvPr id="3" name="Grafik 2" descr="Ein Bild, das Quallen enthält.&#10;&#10;Automatisch generierte Beschreibung">
            <a:extLst>
              <a:ext uri="{FF2B5EF4-FFF2-40B4-BE49-F238E27FC236}">
                <a16:creationId xmlns:a16="http://schemas.microsoft.com/office/drawing/2014/main" id="{8EA6B17C-2F7C-68AE-FA06-6D0A9690C1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762022"/>
            <a:ext cx="3240360" cy="265120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A11BED8-12E5-45BD-9DEA-992AF136D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2996952"/>
            <a:ext cx="3528392" cy="3510571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85216582-F751-715F-C5AB-78EFFC2053D2}"/>
              </a:ext>
            </a:extLst>
          </p:cNvPr>
          <p:cNvSpPr/>
          <p:nvPr/>
        </p:nvSpPr>
        <p:spPr bwMode="auto">
          <a:xfrm>
            <a:off x="1261902" y="3861048"/>
            <a:ext cx="573794" cy="648072"/>
          </a:xfrm>
          <a:prstGeom prst="ellipse">
            <a:avLst/>
          </a:prstGeom>
          <a:noFill/>
          <a:ln w="41275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85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95F4336-9C5B-8358-8EDC-B37F144A8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590" y="764704"/>
            <a:ext cx="8372819" cy="561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40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A62FF2FF-457A-60E9-06D2-5955B2990EC6}"/>
              </a:ext>
            </a:extLst>
          </p:cNvPr>
          <p:cNvSpPr txBox="1"/>
          <p:nvPr/>
        </p:nvSpPr>
        <p:spPr>
          <a:xfrm>
            <a:off x="61784" y="620688"/>
            <a:ext cx="908221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have recently discovered hot subdwarfs, that are </a:t>
            </a:r>
            <a:r>
              <a:rPr lang="en-US" dirty="0">
                <a:solidFill>
                  <a:srgbClr val="FF0000"/>
                </a:solidFill>
              </a:rPr>
              <a:t>covered by He-burning ash</a:t>
            </a:r>
            <a:r>
              <a:rPr lang="en-US" dirty="0"/>
              <a:t> (C and O rich)</a:t>
            </a:r>
          </a:p>
          <a:p>
            <a:endParaRPr lang="en-US" sz="800" dirty="0"/>
          </a:p>
          <a:p>
            <a:r>
              <a:rPr lang="en-US" dirty="0"/>
              <a:t>A He-core white dwarf as accreted a CO-core white dwarf</a:t>
            </a:r>
          </a:p>
          <a:p>
            <a:endParaRPr lang="en-US" sz="800" dirty="0"/>
          </a:p>
          <a:p>
            <a:r>
              <a:rPr lang="en-US" dirty="0"/>
              <a:t>Very strange, because CO-WDs are more massive than He-WDs. Therefore, vice versa, the CO WD should have shredded and accreted the He-WD.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75C0F5D-62D9-4089-C9F1-9E3B91982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575884"/>
            <a:ext cx="8532440" cy="344540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3437473-0289-6EAD-5B9B-06F2BD478116}"/>
              </a:ext>
            </a:extLst>
          </p:cNvPr>
          <p:cNvSpPr txBox="1"/>
          <p:nvPr/>
        </p:nvSpPr>
        <p:spPr>
          <a:xfrm>
            <a:off x="61784" y="6084004"/>
            <a:ext cx="8974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Spectrum and model-atmosphere fit reveals high amounts of C and O from 3</a:t>
            </a:r>
            <a:r>
              <a:rPr lang="el-GR" sz="1800" dirty="0">
                <a:solidFill>
                  <a:srgbClr val="FF0000"/>
                </a:solidFill>
              </a:rPr>
              <a:t>α</a:t>
            </a:r>
            <a:r>
              <a:rPr lang="en-US" sz="1800" dirty="0">
                <a:solidFill>
                  <a:srgbClr val="FF0000"/>
                </a:solidFill>
              </a:rPr>
              <a:t>-burning</a:t>
            </a:r>
          </a:p>
        </p:txBody>
      </p:sp>
    </p:spTree>
    <p:extLst>
      <p:ext uri="{BB962C8B-B14F-4D97-AF65-F5344CB8AC3E}">
        <p14:creationId xmlns:p14="http://schemas.microsoft.com/office/powerpoint/2010/main" val="387326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5E2963B9-2B28-D7C1-C114-99956E78B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039" y="692696"/>
            <a:ext cx="2670417" cy="5836975"/>
          </a:xfrm>
          <a:prstGeom prst="rect">
            <a:avLst/>
          </a:prstGeom>
        </p:spPr>
      </p:pic>
      <p:pic>
        <p:nvPicPr>
          <p:cNvPr id="3" name="Grafik 2" descr="Ein Bild, das Text, Baum, draußen, Schild enthält.&#10;&#10;Automatisch generierte Beschreibung">
            <a:extLst>
              <a:ext uri="{FF2B5EF4-FFF2-40B4-BE49-F238E27FC236}">
                <a16:creationId xmlns:a16="http://schemas.microsoft.com/office/drawing/2014/main" id="{BCF4E079-BF43-1DA2-EA35-2966FCBFA1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06742"/>
            <a:ext cx="3672408" cy="275430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28C00EDF-00A0-D77E-65C0-C90D50A03D53}"/>
              </a:ext>
            </a:extLst>
          </p:cNvPr>
          <p:cNvSpPr txBox="1"/>
          <p:nvPr/>
        </p:nvSpPr>
        <p:spPr>
          <a:xfrm>
            <a:off x="-36512" y="692696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Large Binocular Telescope (LBT, Mt. Graham, Arizona)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C649127-745A-0D70-5259-2F5707C0D9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958605"/>
            <a:ext cx="3672408" cy="244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04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>
            <a:extLst>
              <a:ext uri="{FF2B5EF4-FFF2-40B4-BE49-F238E27FC236}">
                <a16:creationId xmlns:a16="http://schemas.microsoft.com/office/drawing/2014/main" id="{4E2D1ECD-5EF7-4C0D-866A-B778B028E6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342900"/>
            <a:ext cx="184150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de-DE" baseline="30000"/>
          </a:p>
        </p:txBody>
      </p:sp>
      <p:sp>
        <p:nvSpPr>
          <p:cNvPr id="80899" name="Text Box 3">
            <a:extLst>
              <a:ext uri="{FF2B5EF4-FFF2-40B4-BE49-F238E27FC236}">
                <a16:creationId xmlns:a16="http://schemas.microsoft.com/office/drawing/2014/main" id="{90EA6565-AA01-42F0-B007-ECEB57C3D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765175"/>
            <a:ext cx="8496300" cy="5652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dirty="0">
                <a:solidFill>
                  <a:schemeClr val="accent2"/>
                </a:solidFill>
              </a:rPr>
              <a:t>Post-main sequence evolution: case distinction</a:t>
            </a:r>
          </a:p>
          <a:p>
            <a:endParaRPr lang="en-US" altLang="de-DE" sz="800" dirty="0">
              <a:solidFill>
                <a:schemeClr val="hlink"/>
              </a:solidFill>
            </a:endParaRPr>
          </a:p>
          <a:p>
            <a:r>
              <a:rPr lang="en-US" altLang="de-DE" dirty="0"/>
              <a:t>1. very low masses	</a:t>
            </a:r>
            <a:r>
              <a:rPr lang="en-US" altLang="de-DE" dirty="0">
                <a:solidFill>
                  <a:srgbClr val="FF0000"/>
                </a:solidFill>
              </a:rPr>
              <a:t>M/</a:t>
            </a:r>
            <a:r>
              <a:rPr lang="en-US" altLang="de-DE" dirty="0" err="1">
                <a:solidFill>
                  <a:srgbClr val="FF0000"/>
                </a:solidFill>
              </a:rPr>
              <a:t>M</a:t>
            </a:r>
            <a:r>
              <a:rPr lang="en-US" altLang="de-DE" baseline="-25000" dirty="0" err="1">
                <a:solidFill>
                  <a:srgbClr val="FF0000"/>
                </a:solidFill>
              </a:rPr>
              <a:t>ʘ</a:t>
            </a:r>
            <a:r>
              <a:rPr lang="en-US" altLang="de-DE" dirty="0">
                <a:solidFill>
                  <a:srgbClr val="FF0000"/>
                </a:solidFill>
              </a:rPr>
              <a:t> 	= 0.08 … 0.4 (only H burning)</a:t>
            </a:r>
          </a:p>
          <a:p>
            <a:r>
              <a:rPr lang="en-US" altLang="de-DE" dirty="0"/>
              <a:t>2. low-mass stars		</a:t>
            </a:r>
            <a:r>
              <a:rPr lang="en-US" altLang="de-DE" dirty="0">
                <a:solidFill>
                  <a:srgbClr val="FF0000"/>
                </a:solidFill>
              </a:rPr>
              <a:t>&lt; 8 </a:t>
            </a:r>
            <a:r>
              <a:rPr lang="en-US" altLang="de-DE" dirty="0" err="1">
                <a:solidFill>
                  <a:srgbClr val="FF0000"/>
                </a:solidFill>
              </a:rPr>
              <a:t>M</a:t>
            </a:r>
            <a:r>
              <a:rPr lang="en-US" altLang="de-DE" baseline="-25000" dirty="0" err="1">
                <a:solidFill>
                  <a:srgbClr val="FF0000"/>
                </a:solidFill>
              </a:rPr>
              <a:t>ʘ</a:t>
            </a:r>
            <a:r>
              <a:rPr lang="en-US" altLang="de-DE" baseline="-25000" dirty="0">
                <a:solidFill>
                  <a:srgbClr val="FF0000"/>
                </a:solidFill>
              </a:rPr>
              <a:t>                </a:t>
            </a:r>
            <a:r>
              <a:rPr lang="en-US" altLang="de-DE" dirty="0">
                <a:solidFill>
                  <a:srgbClr val="FF0000"/>
                </a:solidFill>
              </a:rPr>
              <a:t>(up to He burning)</a:t>
            </a:r>
            <a:endParaRPr lang="en-US" altLang="de-DE" baseline="-25000" dirty="0">
              <a:solidFill>
                <a:srgbClr val="FF0000"/>
              </a:solidFill>
            </a:endParaRPr>
          </a:p>
          <a:p>
            <a:r>
              <a:rPr lang="en-US" altLang="de-DE" dirty="0"/>
              <a:t>3. massive stars		</a:t>
            </a:r>
            <a:r>
              <a:rPr lang="en-US" altLang="de-DE" dirty="0">
                <a:solidFill>
                  <a:srgbClr val="FF0000"/>
                </a:solidFill>
              </a:rPr>
              <a:t>&gt; 8 </a:t>
            </a:r>
            <a:r>
              <a:rPr lang="en-US" altLang="de-DE" dirty="0" err="1">
                <a:solidFill>
                  <a:srgbClr val="FF0000"/>
                </a:solidFill>
              </a:rPr>
              <a:t>M</a:t>
            </a:r>
            <a:r>
              <a:rPr lang="en-US" altLang="de-DE" baseline="-25000" dirty="0" err="1">
                <a:solidFill>
                  <a:srgbClr val="FF0000"/>
                </a:solidFill>
              </a:rPr>
              <a:t>ʘ</a:t>
            </a:r>
            <a:r>
              <a:rPr lang="en-US" altLang="de-DE" baseline="-25000" dirty="0">
                <a:solidFill>
                  <a:srgbClr val="FF0000"/>
                </a:solidFill>
              </a:rPr>
              <a:t>                </a:t>
            </a:r>
            <a:r>
              <a:rPr lang="en-US" altLang="de-DE" dirty="0">
                <a:solidFill>
                  <a:srgbClr val="FF0000"/>
                </a:solidFill>
              </a:rPr>
              <a:t>(fusion through Fe)</a:t>
            </a:r>
          </a:p>
          <a:p>
            <a:endParaRPr lang="en-US" altLang="de-DE" baseline="-25000" dirty="0">
              <a:solidFill>
                <a:srgbClr val="FF0000"/>
              </a:solidFill>
            </a:endParaRPr>
          </a:p>
          <a:p>
            <a:r>
              <a:rPr lang="en-US" altLang="de-DE" dirty="0"/>
              <a:t>Generally:</a:t>
            </a:r>
          </a:p>
          <a:p>
            <a:r>
              <a:rPr lang="en-US" altLang="de-DE" dirty="0">
                <a:solidFill>
                  <a:schemeClr val="accent2"/>
                </a:solidFill>
              </a:rPr>
              <a:t>During their lifetime, stars lose a large fraction of their mass (stellar wind). </a:t>
            </a:r>
            <a:r>
              <a:rPr lang="en-US" altLang="de-DE" dirty="0"/>
              <a:t>Stars with initial masses</a:t>
            </a:r>
          </a:p>
          <a:p>
            <a:endParaRPr lang="en-US" altLang="de-DE" sz="800" dirty="0">
              <a:solidFill>
                <a:srgbClr val="FF0000"/>
              </a:solidFill>
            </a:endParaRPr>
          </a:p>
          <a:p>
            <a:r>
              <a:rPr lang="en-US" altLang="de-DE" dirty="0">
                <a:solidFill>
                  <a:srgbClr val="FF0000"/>
                </a:solidFill>
              </a:rPr>
              <a:t>         &lt; 8 </a:t>
            </a:r>
            <a:r>
              <a:rPr lang="en-US" altLang="de-DE" dirty="0" err="1">
                <a:solidFill>
                  <a:srgbClr val="FF0000"/>
                </a:solidFill>
              </a:rPr>
              <a:t>M</a:t>
            </a:r>
            <a:r>
              <a:rPr lang="en-US" altLang="de-DE" baseline="-25000" dirty="0" err="1">
                <a:solidFill>
                  <a:srgbClr val="FF0000"/>
                </a:solidFill>
              </a:rPr>
              <a:t>ʘ</a:t>
            </a:r>
            <a:r>
              <a:rPr lang="en-US" altLang="de-DE" baseline="-25000" dirty="0">
                <a:solidFill>
                  <a:srgbClr val="FF0000"/>
                </a:solidFill>
              </a:rPr>
              <a:t>  </a:t>
            </a:r>
            <a:r>
              <a:rPr lang="en-US" altLang="de-DE" dirty="0"/>
              <a:t>end as </a:t>
            </a:r>
            <a:r>
              <a:rPr lang="en-US" altLang="de-DE" u="sng" dirty="0"/>
              <a:t>WD</a:t>
            </a:r>
            <a:r>
              <a:rPr lang="en-US" altLang="de-DE" dirty="0"/>
              <a:t> with  </a:t>
            </a:r>
            <a:r>
              <a:rPr lang="en-US" altLang="de-DE" dirty="0">
                <a:solidFill>
                  <a:srgbClr val="FF0000"/>
                </a:solidFill>
              </a:rPr>
              <a:t>&lt; 1.4</a:t>
            </a:r>
            <a:r>
              <a:rPr lang="en-US" altLang="de-DE" dirty="0"/>
              <a:t> </a:t>
            </a:r>
            <a:r>
              <a:rPr lang="en-US" altLang="de-DE" dirty="0" err="1">
                <a:solidFill>
                  <a:srgbClr val="FF0000"/>
                </a:solidFill>
              </a:rPr>
              <a:t>M</a:t>
            </a:r>
            <a:r>
              <a:rPr lang="en-US" altLang="de-DE" baseline="-25000" dirty="0" err="1">
                <a:solidFill>
                  <a:srgbClr val="FF0000"/>
                </a:solidFill>
              </a:rPr>
              <a:t>ʘ</a:t>
            </a:r>
            <a:r>
              <a:rPr lang="en-US" altLang="de-DE" baseline="-25000" dirty="0">
                <a:solidFill>
                  <a:srgbClr val="FF0000"/>
                </a:solidFill>
              </a:rPr>
              <a:t>            </a:t>
            </a:r>
            <a:r>
              <a:rPr lang="en-US" altLang="de-DE" dirty="0">
                <a:solidFill>
                  <a:srgbClr val="FF0000"/>
                </a:solidFill>
              </a:rPr>
              <a:t>(=</a:t>
            </a:r>
            <a:r>
              <a:rPr lang="en-US" altLang="de-DE" dirty="0" err="1">
                <a:solidFill>
                  <a:srgbClr val="FF0000"/>
                </a:solidFill>
              </a:rPr>
              <a:t>M</a:t>
            </a:r>
            <a:r>
              <a:rPr lang="en-US" altLang="de-DE" baseline="-25000" dirty="0" err="1">
                <a:solidFill>
                  <a:srgbClr val="FF0000"/>
                </a:solidFill>
              </a:rPr>
              <a:t>Ch</a:t>
            </a:r>
            <a:r>
              <a:rPr lang="en-US" altLang="de-DE" dirty="0">
                <a:solidFill>
                  <a:srgbClr val="FF0000"/>
                </a:solidFill>
              </a:rPr>
              <a:t>)*</a:t>
            </a:r>
            <a:endParaRPr lang="en-US" altLang="de-DE" dirty="0"/>
          </a:p>
          <a:p>
            <a:r>
              <a:rPr lang="en-US" altLang="de-DE" dirty="0">
                <a:solidFill>
                  <a:srgbClr val="FF0000"/>
                </a:solidFill>
              </a:rPr>
              <a:t>    8 – 50 </a:t>
            </a:r>
            <a:r>
              <a:rPr lang="en-US" altLang="de-DE" dirty="0" err="1">
                <a:solidFill>
                  <a:srgbClr val="FF0000"/>
                </a:solidFill>
              </a:rPr>
              <a:t>M</a:t>
            </a:r>
            <a:r>
              <a:rPr lang="en-US" altLang="de-DE" baseline="-25000" dirty="0" err="1">
                <a:solidFill>
                  <a:srgbClr val="FF0000"/>
                </a:solidFill>
              </a:rPr>
              <a:t>ʘ</a:t>
            </a:r>
            <a:r>
              <a:rPr lang="en-US" altLang="de-DE" baseline="-25000" dirty="0">
                <a:solidFill>
                  <a:srgbClr val="FF0000"/>
                </a:solidFill>
              </a:rPr>
              <a:t>  </a:t>
            </a:r>
            <a:r>
              <a:rPr lang="en-US" altLang="de-DE" dirty="0"/>
              <a:t>end as </a:t>
            </a:r>
            <a:r>
              <a:rPr lang="en-US" altLang="de-DE" u="sng" dirty="0"/>
              <a:t>NS</a:t>
            </a:r>
            <a:r>
              <a:rPr lang="en-US" altLang="de-DE" dirty="0"/>
              <a:t> with   </a:t>
            </a:r>
            <a:r>
              <a:rPr lang="en-US" altLang="de-DE" dirty="0">
                <a:solidFill>
                  <a:srgbClr val="FF0000"/>
                </a:solidFill>
              </a:rPr>
              <a:t>≈ 1.4 – 2.3 </a:t>
            </a:r>
            <a:r>
              <a:rPr lang="en-US" altLang="de-DE" dirty="0" err="1">
                <a:solidFill>
                  <a:srgbClr val="FF0000"/>
                </a:solidFill>
              </a:rPr>
              <a:t>M</a:t>
            </a:r>
            <a:r>
              <a:rPr lang="en-US" altLang="de-DE" baseline="-25000" dirty="0" err="1">
                <a:solidFill>
                  <a:srgbClr val="FF0000"/>
                </a:solidFill>
              </a:rPr>
              <a:t>ʘ</a:t>
            </a:r>
            <a:r>
              <a:rPr lang="en-US" altLang="de-DE" dirty="0"/>
              <a:t>  </a:t>
            </a:r>
            <a:r>
              <a:rPr lang="en-US" altLang="de-DE" dirty="0">
                <a:solidFill>
                  <a:srgbClr val="FF0000"/>
                </a:solidFill>
              </a:rPr>
              <a:t>(=M</a:t>
            </a:r>
            <a:r>
              <a:rPr lang="en-US" altLang="de-DE" baseline="-25000" dirty="0">
                <a:solidFill>
                  <a:srgbClr val="FF0000"/>
                </a:solidFill>
              </a:rPr>
              <a:t>OV</a:t>
            </a:r>
            <a:r>
              <a:rPr lang="en-US" altLang="de-DE" dirty="0">
                <a:solidFill>
                  <a:srgbClr val="FF0000"/>
                </a:solidFill>
              </a:rPr>
              <a:t>)*</a:t>
            </a:r>
            <a:endParaRPr lang="en-US" altLang="de-DE" dirty="0"/>
          </a:p>
          <a:p>
            <a:r>
              <a:rPr lang="en-US" altLang="de-DE" dirty="0">
                <a:solidFill>
                  <a:srgbClr val="FF0000"/>
                </a:solidFill>
              </a:rPr>
              <a:t>50 – 140 </a:t>
            </a:r>
            <a:r>
              <a:rPr lang="en-US" altLang="de-DE" dirty="0" err="1">
                <a:solidFill>
                  <a:srgbClr val="FF0000"/>
                </a:solidFill>
              </a:rPr>
              <a:t>M</a:t>
            </a:r>
            <a:r>
              <a:rPr lang="en-US" altLang="de-DE" baseline="-25000" dirty="0" err="1">
                <a:solidFill>
                  <a:srgbClr val="FF0000"/>
                </a:solidFill>
              </a:rPr>
              <a:t>ʘ</a:t>
            </a:r>
            <a:r>
              <a:rPr lang="en-US" altLang="de-DE" baseline="-25000" dirty="0">
                <a:solidFill>
                  <a:srgbClr val="FF0000"/>
                </a:solidFill>
              </a:rPr>
              <a:t>  </a:t>
            </a:r>
            <a:r>
              <a:rPr lang="en-US" altLang="de-DE" dirty="0"/>
              <a:t>end as </a:t>
            </a:r>
            <a:r>
              <a:rPr lang="en-US" altLang="de-DE" u="sng" dirty="0"/>
              <a:t>BH</a:t>
            </a:r>
            <a:r>
              <a:rPr lang="en-US" altLang="de-DE" dirty="0"/>
              <a:t> with   </a:t>
            </a:r>
            <a:r>
              <a:rPr lang="en-US" altLang="de-DE" dirty="0">
                <a:solidFill>
                  <a:srgbClr val="FF0000"/>
                </a:solidFill>
              </a:rPr>
              <a:t>≈ 2.3 – 15 </a:t>
            </a:r>
            <a:r>
              <a:rPr lang="en-US" altLang="de-DE" dirty="0" err="1">
                <a:solidFill>
                  <a:srgbClr val="FF0000"/>
                </a:solidFill>
              </a:rPr>
              <a:t>M</a:t>
            </a:r>
            <a:r>
              <a:rPr lang="en-US" altLang="de-DE" baseline="-25000" dirty="0" err="1">
                <a:solidFill>
                  <a:srgbClr val="FF0000"/>
                </a:solidFill>
              </a:rPr>
              <a:t>ʘ</a:t>
            </a:r>
            <a:endParaRPr lang="en-US" altLang="de-DE" dirty="0">
              <a:solidFill>
                <a:srgbClr val="FF0000"/>
              </a:solidFill>
            </a:endParaRPr>
          </a:p>
          <a:p>
            <a:r>
              <a:rPr lang="en-US" altLang="de-DE" dirty="0">
                <a:solidFill>
                  <a:srgbClr val="FF0000"/>
                </a:solidFill>
              </a:rPr>
              <a:t>     &gt; 140 </a:t>
            </a:r>
            <a:r>
              <a:rPr lang="en-US" altLang="de-DE" dirty="0" err="1">
                <a:solidFill>
                  <a:srgbClr val="FF0000"/>
                </a:solidFill>
              </a:rPr>
              <a:t>M</a:t>
            </a:r>
            <a:r>
              <a:rPr lang="en-US" altLang="de-DE" baseline="-25000" dirty="0" err="1">
                <a:solidFill>
                  <a:srgbClr val="FF0000"/>
                </a:solidFill>
              </a:rPr>
              <a:t>ʘ</a:t>
            </a:r>
            <a:r>
              <a:rPr lang="en-US" altLang="de-DE" baseline="-25000" dirty="0">
                <a:solidFill>
                  <a:srgbClr val="FF0000"/>
                </a:solidFill>
              </a:rPr>
              <a:t>  </a:t>
            </a:r>
            <a:r>
              <a:rPr lang="en-US" altLang="de-DE" dirty="0"/>
              <a:t>are completely disrupted by explosive O &amp; Si – burning</a:t>
            </a:r>
          </a:p>
          <a:p>
            <a:endParaRPr lang="en-US" altLang="de-DE" dirty="0"/>
          </a:p>
          <a:p>
            <a:r>
              <a:rPr lang="en-US" altLang="de-DE" dirty="0"/>
              <a:t>                                                </a:t>
            </a:r>
            <a:r>
              <a:rPr lang="en-US" altLang="de-DE" sz="1600" dirty="0"/>
              <a:t>*Chandrasekhar and Oppenheimer-</a:t>
            </a:r>
            <a:r>
              <a:rPr lang="en-US" altLang="de-DE" sz="1600" dirty="0" err="1"/>
              <a:t>Volkoff</a:t>
            </a:r>
            <a:r>
              <a:rPr lang="en-US" altLang="de-DE" sz="1600" dirty="0"/>
              <a:t> mass limits</a:t>
            </a:r>
          </a:p>
          <a:p>
            <a:endParaRPr lang="en-US" altLang="de-DE" sz="1800" dirty="0">
              <a:solidFill>
                <a:schemeClr val="hlink"/>
              </a:solidFill>
            </a:endParaRPr>
          </a:p>
          <a:p>
            <a:r>
              <a:rPr lang="en-US" altLang="de-DE" sz="1800" dirty="0">
                <a:solidFill>
                  <a:schemeClr val="accent2"/>
                </a:solidFill>
              </a:rPr>
              <a:t>Remark: </a:t>
            </a:r>
            <a:r>
              <a:rPr lang="en-US" altLang="de-DE" sz="1800" dirty="0"/>
              <a:t>Stars with </a:t>
            </a:r>
            <a:r>
              <a:rPr lang="en-US" altLang="de-DE" sz="1800" dirty="0">
                <a:solidFill>
                  <a:srgbClr val="FF0000"/>
                </a:solidFill>
              </a:rPr>
              <a:t>M &gt; 140</a:t>
            </a:r>
            <a:r>
              <a:rPr lang="en-US" altLang="de-DE" sz="1800" dirty="0"/>
              <a:t> </a:t>
            </a:r>
            <a:r>
              <a:rPr lang="en-US" altLang="de-DE" sz="1800" dirty="0" err="1">
                <a:solidFill>
                  <a:srgbClr val="FF0000"/>
                </a:solidFill>
              </a:rPr>
              <a:t>M</a:t>
            </a:r>
            <a:r>
              <a:rPr lang="en-US" altLang="de-DE" sz="1800" baseline="-25000" dirty="0" err="1">
                <a:solidFill>
                  <a:srgbClr val="FF0000"/>
                </a:solidFill>
              </a:rPr>
              <a:t>ʘ</a:t>
            </a:r>
            <a:r>
              <a:rPr lang="en-US" altLang="de-DE" sz="1800" baseline="-25000" dirty="0">
                <a:solidFill>
                  <a:srgbClr val="FF0000"/>
                </a:solidFill>
              </a:rPr>
              <a:t> </a:t>
            </a:r>
            <a:r>
              <a:rPr lang="en-US" altLang="de-DE" sz="1800" dirty="0"/>
              <a:t>can exist only at low metallicities (i.e., not in our Galaxy, predominantly at earlier epochs  →  Explosions observed in distant galaxies: so-called pair-instability </a:t>
            </a:r>
            <a:r>
              <a:rPr lang="en-US" altLang="de-DE" sz="1800" dirty="0" err="1"/>
              <a:t>SNe</a:t>
            </a:r>
            <a:r>
              <a:rPr lang="en-US" altLang="de-DE" sz="1800" dirty="0"/>
              <a:t>; see slide 34)</a:t>
            </a:r>
          </a:p>
        </p:txBody>
      </p:sp>
      <p:sp>
        <p:nvSpPr>
          <p:cNvPr id="80900" name="Line 4">
            <a:extLst>
              <a:ext uri="{FF2B5EF4-FFF2-40B4-BE49-F238E27FC236}">
                <a16:creationId xmlns:a16="http://schemas.microsoft.com/office/drawing/2014/main" id="{1B416662-73B7-461B-B93B-26BC34D893F2}"/>
              </a:ext>
            </a:extLst>
          </p:cNvPr>
          <p:cNvSpPr>
            <a:spLocks noChangeShapeType="1"/>
          </p:cNvSpPr>
          <p:nvPr/>
        </p:nvSpPr>
        <p:spPr bwMode="auto">
          <a:xfrm>
            <a:off x="539750" y="5373688"/>
            <a:ext cx="8064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2813157-84B4-3589-C08F-EFEA2F7DA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639022"/>
            <a:ext cx="6899580" cy="588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63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488FA95-95B1-D094-AE3D-276A30664B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0" t="18200" r="45498" b="10401"/>
          <a:stretch/>
        </p:blipFill>
        <p:spPr>
          <a:xfrm>
            <a:off x="782401" y="692696"/>
            <a:ext cx="3501567" cy="5760640"/>
          </a:xfrm>
          <a:prstGeom prst="rect">
            <a:avLst/>
          </a:prstGeom>
        </p:spPr>
      </p:pic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12A38B8A-303E-5ECD-1E5F-B482EB9A63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23400" r="46851" b="5698"/>
          <a:stretch/>
        </p:blipFill>
        <p:spPr>
          <a:xfrm>
            <a:off x="5004048" y="794539"/>
            <a:ext cx="3240360" cy="565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0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Text enthält.&#10;&#10;Automatisch generierte Beschreibung">
            <a:extLst>
              <a:ext uri="{FF2B5EF4-FFF2-40B4-BE49-F238E27FC236}">
                <a16:creationId xmlns:a16="http://schemas.microsoft.com/office/drawing/2014/main" id="{16DB4BD3-51EA-816F-1B26-CE1FE93E99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26201" r="45275" b="9400"/>
          <a:stretch/>
        </p:blipFill>
        <p:spPr>
          <a:xfrm>
            <a:off x="5220072" y="667145"/>
            <a:ext cx="3923928" cy="5822597"/>
          </a:xfrm>
          <a:prstGeom prst="rect">
            <a:avLst/>
          </a:prstGeom>
        </p:spPr>
      </p:pic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1399905A-D1F4-9AB2-8773-DEA37FBBDB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23400" r="45275" b="22001"/>
          <a:stretch/>
        </p:blipFill>
        <p:spPr>
          <a:xfrm>
            <a:off x="310655" y="710614"/>
            <a:ext cx="4621385" cy="581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43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7" name="Text Box 7">
            <a:extLst>
              <a:ext uri="{FF2B5EF4-FFF2-40B4-BE49-F238E27FC236}">
                <a16:creationId xmlns:a16="http://schemas.microsoft.com/office/drawing/2014/main" id="{349050C2-D2C0-4EB9-86EA-F2B04E1E66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836712"/>
            <a:ext cx="900124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de-DE" dirty="0">
                <a:solidFill>
                  <a:schemeClr val="accent2"/>
                </a:solidFill>
              </a:rPr>
              <a:t>Interesting explosive phenomena occur during binary evolution.</a:t>
            </a:r>
          </a:p>
          <a:p>
            <a:endParaRPr lang="en-US" altLang="de-DE" dirty="0">
              <a:solidFill>
                <a:schemeClr val="hlink"/>
              </a:solidFill>
            </a:endParaRPr>
          </a:p>
          <a:p>
            <a:r>
              <a:rPr lang="en-US" altLang="de-DE" dirty="0"/>
              <a:t>More details on this and other stellar variability mechanisms follow now, in the upcoming chapter on “Variable Stars” on Dec. 6! Don’t miss out!!!</a:t>
            </a:r>
          </a:p>
        </p:txBody>
      </p:sp>
      <p:pic>
        <p:nvPicPr>
          <p:cNvPr id="194569" name="Picture 9" descr="Binary star systems">
            <a:extLst>
              <a:ext uri="{FF2B5EF4-FFF2-40B4-BE49-F238E27FC236}">
                <a16:creationId xmlns:a16="http://schemas.microsoft.com/office/drawing/2014/main" id="{BE70C22E-AB39-409C-9058-5ED13CC91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348880"/>
            <a:ext cx="5545137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70" name="Text Box 10">
            <a:extLst>
              <a:ext uri="{FF2B5EF4-FFF2-40B4-BE49-F238E27FC236}">
                <a16:creationId xmlns:a16="http://schemas.microsoft.com/office/drawing/2014/main" id="{98F07C4C-CB06-43D3-AD55-C72FA0834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8213" y="4797152"/>
            <a:ext cx="1855787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sz="1600" dirty="0"/>
              <a:t>Artist impression of a close binary system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>
            <a:extLst>
              <a:ext uri="{FF2B5EF4-FFF2-40B4-BE49-F238E27FC236}">
                <a16:creationId xmlns:a16="http://schemas.microsoft.com/office/drawing/2014/main" id="{9AF6AA81-A7E9-4BF8-BAAE-00F0E8D4EC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5" t="25463" r="27441" b="29977"/>
          <a:stretch/>
        </p:blipFill>
        <p:spPr bwMode="auto">
          <a:xfrm>
            <a:off x="1835150" y="674687"/>
            <a:ext cx="5545137" cy="55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3" name="Text Box 3">
            <a:extLst>
              <a:ext uri="{FF2B5EF4-FFF2-40B4-BE49-F238E27FC236}">
                <a16:creationId xmlns:a16="http://schemas.microsoft.com/office/drawing/2014/main" id="{C4B48353-4614-4B2B-80FF-5BACF57758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728663"/>
            <a:ext cx="5688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de-DE" dirty="0">
                <a:solidFill>
                  <a:schemeClr val="accent2"/>
                </a:solidFill>
              </a:rPr>
              <a:t>Evolution of a 1 </a:t>
            </a:r>
            <a:r>
              <a:rPr lang="en-US" altLang="de-DE" dirty="0" err="1">
                <a:solidFill>
                  <a:schemeClr val="accent2"/>
                </a:solidFill>
              </a:rPr>
              <a:t>M</a:t>
            </a:r>
            <a:r>
              <a:rPr lang="en-US" altLang="de-DE" baseline="-25000" dirty="0" err="1">
                <a:solidFill>
                  <a:schemeClr val="accent2"/>
                </a:solidFill>
              </a:rPr>
              <a:t>ʘ</a:t>
            </a:r>
            <a:r>
              <a:rPr lang="en-US" altLang="de-DE" baseline="-25000" dirty="0">
                <a:solidFill>
                  <a:schemeClr val="accent2"/>
                </a:solidFill>
              </a:rPr>
              <a:t> </a:t>
            </a:r>
            <a:r>
              <a:rPr lang="en-US" altLang="de-DE" dirty="0">
                <a:solidFill>
                  <a:schemeClr val="accent2"/>
                </a:solidFill>
              </a:rPr>
              <a:t>star</a:t>
            </a:r>
          </a:p>
        </p:txBody>
      </p:sp>
      <p:sp>
        <p:nvSpPr>
          <p:cNvPr id="122884" name="Text Box 4">
            <a:extLst>
              <a:ext uri="{FF2B5EF4-FFF2-40B4-BE49-F238E27FC236}">
                <a16:creationId xmlns:a16="http://schemas.microsoft.com/office/drawing/2014/main" id="{6C9B2385-13BE-4985-AE0F-A9D4D2DD52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2924175"/>
            <a:ext cx="1074737" cy="8842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de-DE" sz="3200"/>
              <a:t>↑</a:t>
            </a:r>
          </a:p>
          <a:p>
            <a:pPr algn="ctr"/>
            <a:r>
              <a:rPr lang="de-DE" altLang="de-DE"/>
              <a:t>log L/L</a:t>
            </a:r>
            <a:r>
              <a:rPr lang="de-DE" altLang="de-DE" baseline="-25000"/>
              <a:t>ʘ</a:t>
            </a:r>
          </a:p>
        </p:txBody>
      </p:sp>
      <p:sp>
        <p:nvSpPr>
          <p:cNvPr id="122885" name="Text Box 5">
            <a:extLst>
              <a:ext uri="{FF2B5EF4-FFF2-40B4-BE49-F238E27FC236}">
                <a16:creationId xmlns:a16="http://schemas.microsoft.com/office/drawing/2014/main" id="{AB2A8299-7026-4245-87F4-F6A73D0B5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5945188"/>
            <a:ext cx="1371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2800"/>
              <a:t>←</a:t>
            </a:r>
            <a:r>
              <a:rPr lang="de-DE" altLang="de-DE" sz="3200"/>
              <a:t> </a:t>
            </a:r>
            <a:r>
              <a:rPr lang="de-DE" altLang="de-DE"/>
              <a:t>T</a:t>
            </a:r>
            <a:r>
              <a:rPr lang="de-DE" altLang="de-DE" baseline="-25000"/>
              <a:t>eff</a:t>
            </a:r>
            <a:r>
              <a:rPr lang="de-DE" altLang="de-DE"/>
              <a:t> / K</a:t>
            </a:r>
          </a:p>
        </p:txBody>
      </p:sp>
      <p:sp>
        <p:nvSpPr>
          <p:cNvPr id="122886" name="Text Box 6">
            <a:extLst>
              <a:ext uri="{FF2B5EF4-FFF2-40B4-BE49-F238E27FC236}">
                <a16:creationId xmlns:a16="http://schemas.microsoft.com/office/drawing/2014/main" id="{D38DF2B2-CF5E-457B-84F0-DB212D441E31}"/>
              </a:ext>
            </a:extLst>
          </p:cNvPr>
          <p:cNvSpPr txBox="1">
            <a:spLocks noChangeArrowheads="1"/>
          </p:cNvSpPr>
          <p:nvPr/>
        </p:nvSpPr>
        <p:spPr bwMode="auto">
          <a:xfrm rot="2983239">
            <a:off x="3625850" y="4758697"/>
            <a:ext cx="1450975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600" b="1" dirty="0">
                <a:solidFill>
                  <a:srgbClr val="FF0000"/>
                </a:solidFill>
              </a:rPr>
              <a:t>White dwarfs</a:t>
            </a:r>
          </a:p>
        </p:txBody>
      </p:sp>
      <p:sp>
        <p:nvSpPr>
          <p:cNvPr id="122887" name="Text Box 7">
            <a:extLst>
              <a:ext uri="{FF2B5EF4-FFF2-40B4-BE49-F238E27FC236}">
                <a16:creationId xmlns:a16="http://schemas.microsoft.com/office/drawing/2014/main" id="{62B59DC4-287F-469C-AD0E-BA09B73E68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3380482"/>
            <a:ext cx="1911350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600" b="1" dirty="0">
                <a:solidFill>
                  <a:srgbClr val="FF0000"/>
                </a:solidFill>
              </a:rPr>
              <a:t>Horizontal branch</a:t>
            </a:r>
          </a:p>
        </p:txBody>
      </p:sp>
      <p:sp>
        <p:nvSpPr>
          <p:cNvPr id="122888" name="Text Box 8">
            <a:extLst>
              <a:ext uri="{FF2B5EF4-FFF2-40B4-BE49-F238E27FC236}">
                <a16:creationId xmlns:a16="http://schemas.microsoft.com/office/drawing/2014/main" id="{7003E415-BC3E-4E54-962C-9DDBFC076625}"/>
              </a:ext>
            </a:extLst>
          </p:cNvPr>
          <p:cNvSpPr txBox="1">
            <a:spLocks noChangeArrowheads="1"/>
          </p:cNvSpPr>
          <p:nvPr/>
        </p:nvSpPr>
        <p:spPr bwMode="auto">
          <a:xfrm rot="3096347">
            <a:off x="4879181" y="5058569"/>
            <a:ext cx="1639888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600" b="1">
                <a:solidFill>
                  <a:srgbClr val="FF0000"/>
                </a:solidFill>
              </a:rPr>
              <a:t>Main sequence</a:t>
            </a:r>
          </a:p>
        </p:txBody>
      </p:sp>
      <p:sp>
        <p:nvSpPr>
          <p:cNvPr id="122889" name="Text Box 9">
            <a:extLst>
              <a:ext uri="{FF2B5EF4-FFF2-40B4-BE49-F238E27FC236}">
                <a16:creationId xmlns:a16="http://schemas.microsoft.com/office/drawing/2014/main" id="{1D7235FC-EDBA-43DC-977B-D58CD9601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613" y="1900064"/>
            <a:ext cx="579437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400" b="1" dirty="0">
                <a:solidFill>
                  <a:srgbClr val="FF0000"/>
                </a:solidFill>
              </a:rPr>
              <a:t>AGB</a:t>
            </a:r>
          </a:p>
        </p:txBody>
      </p:sp>
      <p:sp>
        <p:nvSpPr>
          <p:cNvPr id="122890" name="Text Box 10">
            <a:extLst>
              <a:ext uri="{FF2B5EF4-FFF2-40B4-BE49-F238E27FC236}">
                <a16:creationId xmlns:a16="http://schemas.microsoft.com/office/drawing/2014/main" id="{E115E7CB-5151-45FA-B00E-D6C12175C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2764160"/>
            <a:ext cx="579437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400" b="1" dirty="0">
                <a:solidFill>
                  <a:srgbClr val="FF0000"/>
                </a:solidFill>
              </a:rPr>
              <a:t>RGB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ext Box 2">
            <a:extLst>
              <a:ext uri="{FF2B5EF4-FFF2-40B4-BE49-F238E27FC236}">
                <a16:creationId xmlns:a16="http://schemas.microsoft.com/office/drawing/2014/main" id="{868434E9-29EA-488D-BAF7-0FEDF3967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844550"/>
            <a:ext cx="8893175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u="sng" dirty="0">
                <a:solidFill>
                  <a:schemeClr val="accent2"/>
                </a:solidFill>
              </a:rPr>
              <a:t>Evolutionary phases of low-mass stars</a:t>
            </a:r>
          </a:p>
          <a:p>
            <a:endParaRPr lang="en-US" altLang="de-DE" sz="1800" u="sng" dirty="0">
              <a:solidFill>
                <a:schemeClr val="hlink"/>
              </a:solidFill>
            </a:endParaRPr>
          </a:p>
          <a:p>
            <a:r>
              <a:rPr lang="en-US" altLang="de-DE" sz="1800" dirty="0"/>
              <a:t>1. </a:t>
            </a:r>
            <a:r>
              <a:rPr lang="en-US" altLang="de-DE" sz="1800" dirty="0">
                <a:solidFill>
                  <a:srgbClr val="FF0000"/>
                </a:solidFill>
              </a:rPr>
              <a:t>Main sequence</a:t>
            </a:r>
            <a:r>
              <a:rPr lang="en-US" altLang="de-DE" sz="1800" dirty="0"/>
              <a:t> (MS): H core burning</a:t>
            </a:r>
          </a:p>
          <a:p>
            <a:endParaRPr lang="en-US" altLang="de-DE" sz="1800" dirty="0"/>
          </a:p>
          <a:p>
            <a:r>
              <a:rPr lang="en-US" altLang="de-DE" sz="1800" dirty="0"/>
              <a:t>2. </a:t>
            </a:r>
            <a:r>
              <a:rPr lang="en-US" altLang="de-DE" sz="1800" dirty="0">
                <a:solidFill>
                  <a:srgbClr val="FF0000"/>
                </a:solidFill>
              </a:rPr>
              <a:t>Red giant branch</a:t>
            </a:r>
            <a:r>
              <a:rPr lang="en-US" altLang="de-DE" sz="1800" dirty="0"/>
              <a:t> (RGB): H shell burning, He core contracts, HK timescale</a:t>
            </a:r>
          </a:p>
          <a:p>
            <a:endParaRPr lang="en-US" altLang="de-DE" sz="1800" dirty="0"/>
          </a:p>
          <a:p>
            <a:r>
              <a:rPr lang="en-US" altLang="de-DE" sz="1800" dirty="0"/>
              <a:t>3. </a:t>
            </a:r>
            <a:r>
              <a:rPr lang="en-US" altLang="de-DE" sz="1800" dirty="0">
                <a:solidFill>
                  <a:srgbClr val="FF0000"/>
                </a:solidFill>
              </a:rPr>
              <a:t>Helium flash</a:t>
            </a:r>
            <a:r>
              <a:rPr lang="en-US" altLang="de-DE" sz="1800" i="1" dirty="0"/>
              <a:t>:</a:t>
            </a:r>
            <a:r>
              <a:rPr lang="en-US" altLang="de-DE" sz="1800" dirty="0"/>
              <a:t> He ignites explosively in core, electrons degenerate (for M &lt; 2.5 </a:t>
            </a:r>
            <a:r>
              <a:rPr lang="en-US" altLang="de-DE" sz="1800" dirty="0" err="1"/>
              <a:t>M</a:t>
            </a:r>
            <a:r>
              <a:rPr lang="en-US" altLang="de-DE" sz="1800" baseline="-25000" dirty="0" err="1"/>
              <a:t>ʘ</a:t>
            </a:r>
            <a:r>
              <a:rPr lang="en-US" altLang="de-DE" sz="1800" dirty="0"/>
              <a:t>). Thermal runaway: EOS independent of T (see previous chapter, slide 18), star cannot react on T increase with expansion. T increases until degeneracy is lifted.</a:t>
            </a:r>
          </a:p>
          <a:p>
            <a:endParaRPr lang="en-US" altLang="de-DE" sz="1800" dirty="0"/>
          </a:p>
          <a:p>
            <a:r>
              <a:rPr lang="en-US" altLang="de-DE" sz="1800" dirty="0"/>
              <a:t>4. </a:t>
            </a:r>
            <a:r>
              <a:rPr lang="en-US" altLang="de-DE" sz="1800" dirty="0">
                <a:solidFill>
                  <a:srgbClr val="FF0000"/>
                </a:solidFill>
              </a:rPr>
              <a:t>Horizontal branch</a:t>
            </a:r>
            <a:r>
              <a:rPr lang="en-US" altLang="de-DE" sz="1800" dirty="0"/>
              <a:t> (HB): He core burning &amp; H shell burning</a:t>
            </a:r>
          </a:p>
          <a:p>
            <a:endParaRPr lang="en-US" altLang="de-DE" sz="1800" dirty="0"/>
          </a:p>
          <a:p>
            <a:r>
              <a:rPr lang="en-US" altLang="de-DE" sz="1800" dirty="0"/>
              <a:t>5. </a:t>
            </a:r>
            <a:r>
              <a:rPr lang="en-US" altLang="de-DE" sz="1800" dirty="0">
                <a:solidFill>
                  <a:srgbClr val="FF0000"/>
                </a:solidFill>
              </a:rPr>
              <a:t>Asymptotic giant branch</a:t>
            </a:r>
            <a:r>
              <a:rPr lang="en-US" altLang="de-DE" sz="1800" i="1" dirty="0"/>
              <a:t> (</a:t>
            </a:r>
            <a:r>
              <a:rPr lang="en-US" altLang="de-DE" sz="1800" dirty="0"/>
              <a:t>AGB): double shell burning (</a:t>
            </a:r>
            <a:r>
              <a:rPr lang="en-US" altLang="de-DE" sz="1800" dirty="0" err="1"/>
              <a:t>H+He</a:t>
            </a:r>
            <a:r>
              <a:rPr lang="en-US" altLang="de-DE" sz="1800" dirty="0"/>
              <a:t>), strong mass-loss</a:t>
            </a:r>
          </a:p>
          <a:p>
            <a:endParaRPr lang="en-US" altLang="de-DE" sz="1800" dirty="0"/>
          </a:p>
          <a:p>
            <a:r>
              <a:rPr lang="en-US" altLang="de-DE" sz="1800" dirty="0"/>
              <a:t>6. Envelope ejection → </a:t>
            </a:r>
            <a:r>
              <a:rPr lang="en-US" altLang="de-DE" sz="1800" dirty="0">
                <a:solidFill>
                  <a:srgbClr val="FF0000"/>
                </a:solidFill>
              </a:rPr>
              <a:t>planetary nebula</a:t>
            </a:r>
            <a:r>
              <a:rPr lang="en-US" altLang="de-DE" sz="1800" dirty="0"/>
              <a:t> (PN) M</a:t>
            </a:r>
            <a:r>
              <a:rPr lang="en-US" altLang="de-DE" sz="1800" baseline="-25000" dirty="0"/>
              <a:t>PN </a:t>
            </a:r>
            <a:r>
              <a:rPr lang="en-US" altLang="de-DE" sz="1800" dirty="0"/>
              <a:t>= 0.01…some </a:t>
            </a:r>
            <a:r>
              <a:rPr lang="en-US" altLang="de-DE" sz="1800" dirty="0" err="1"/>
              <a:t>M</a:t>
            </a:r>
            <a:r>
              <a:rPr lang="en-US" altLang="de-DE" sz="1800" baseline="-25000" dirty="0" err="1"/>
              <a:t>ʘ</a:t>
            </a:r>
            <a:endParaRPr lang="en-US" altLang="de-DE" sz="1800" baseline="-25000" dirty="0"/>
          </a:p>
          <a:p>
            <a:endParaRPr lang="en-US" altLang="de-DE" sz="1800" baseline="-25000" dirty="0"/>
          </a:p>
          <a:p>
            <a:r>
              <a:rPr lang="en-US" altLang="de-DE" sz="1800" dirty="0"/>
              <a:t>7. Cooling sequence of  </a:t>
            </a:r>
            <a:r>
              <a:rPr lang="en-US" altLang="de-DE" sz="1800" dirty="0">
                <a:solidFill>
                  <a:srgbClr val="FF0000"/>
                </a:solidFill>
              </a:rPr>
              <a:t>WDs</a:t>
            </a:r>
            <a:r>
              <a:rPr lang="en-US" altLang="de-DE" sz="1800" dirty="0"/>
              <a:t>; star “dead“ (no more fusion), cooling times several</a:t>
            </a:r>
          </a:p>
          <a:p>
            <a:r>
              <a:rPr lang="en-US" altLang="de-DE" sz="1800" dirty="0"/>
              <a:t>10</a:t>
            </a:r>
            <a:r>
              <a:rPr lang="en-US" altLang="de-DE" sz="1800" baseline="30000" dirty="0"/>
              <a:t>9 </a:t>
            </a:r>
            <a:r>
              <a:rPr lang="en-US" altLang="de-DE" sz="1800" dirty="0"/>
              <a:t>yr. Coolest WDs found: T</a:t>
            </a:r>
            <a:r>
              <a:rPr lang="en-US" altLang="de-DE" sz="1800" baseline="-25000" dirty="0"/>
              <a:t>eff </a:t>
            </a:r>
            <a:r>
              <a:rPr lang="en-US" altLang="de-DE" sz="1800" dirty="0"/>
              <a:t>= 4000 K (cooler ones non-existent, because cooling time &gt; age of Galaxy)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6_Master">
  <a:themeElements>
    <a:clrScheme name="1_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Master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1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ster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ster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ster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ster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ster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ster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4077</Words>
  <Application>Microsoft Office PowerPoint</Application>
  <PresentationFormat>Bildschirmpräsentation (4:3)</PresentationFormat>
  <Paragraphs>577</Paragraphs>
  <Slides>73</Slides>
  <Notes>10</Notes>
  <HiddenSlides>7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73</vt:i4>
      </vt:variant>
    </vt:vector>
  </HeadingPairs>
  <TitlesOfParts>
    <vt:vector size="78" baseType="lpstr">
      <vt:lpstr>Arial</vt:lpstr>
      <vt:lpstr>Arial Unicode MS</vt:lpstr>
      <vt:lpstr>Calibri</vt:lpstr>
      <vt:lpstr>Times New Roman</vt:lpstr>
      <vt:lpstr>6_Master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Klaus Werner</dc:creator>
  <cp:lastModifiedBy>Klaus Werner</cp:lastModifiedBy>
  <cp:revision>359</cp:revision>
  <cp:lastPrinted>2022-11-29T14:17:03Z</cp:lastPrinted>
  <dcterms:created xsi:type="dcterms:W3CDTF">2010-06-17T11:36:50Z</dcterms:created>
  <dcterms:modified xsi:type="dcterms:W3CDTF">2022-11-30T16:44:22Z</dcterms:modified>
</cp:coreProperties>
</file>