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  <p:sldMasterId id="2147483653" r:id="rId2"/>
    <p:sldMasterId id="2147483654" r:id="rId3"/>
    <p:sldMasterId id="2147483655" r:id="rId4"/>
  </p:sldMasterIdLst>
  <p:notesMasterIdLst>
    <p:notesMasterId r:id="rId65"/>
  </p:notesMasterIdLst>
  <p:handoutMasterIdLst>
    <p:handoutMasterId r:id="rId66"/>
  </p:handoutMasterIdLst>
  <p:sldIdLst>
    <p:sldId id="322" r:id="rId5"/>
    <p:sldId id="372" r:id="rId6"/>
    <p:sldId id="403" r:id="rId7"/>
    <p:sldId id="404" r:id="rId8"/>
    <p:sldId id="375" r:id="rId9"/>
    <p:sldId id="405" r:id="rId10"/>
    <p:sldId id="376" r:id="rId11"/>
    <p:sldId id="377" r:id="rId12"/>
    <p:sldId id="415" r:id="rId13"/>
    <p:sldId id="406" r:id="rId14"/>
    <p:sldId id="407" r:id="rId15"/>
    <p:sldId id="380" r:id="rId16"/>
    <p:sldId id="381" r:id="rId17"/>
    <p:sldId id="384" r:id="rId18"/>
    <p:sldId id="383" r:id="rId19"/>
    <p:sldId id="385" r:id="rId20"/>
    <p:sldId id="386" r:id="rId21"/>
    <p:sldId id="408" r:id="rId22"/>
    <p:sldId id="389" r:id="rId23"/>
    <p:sldId id="412" r:id="rId24"/>
    <p:sldId id="390" r:id="rId25"/>
    <p:sldId id="409" r:id="rId26"/>
    <p:sldId id="394" r:id="rId27"/>
    <p:sldId id="411" r:id="rId28"/>
    <p:sldId id="410" r:id="rId29"/>
    <p:sldId id="392" r:id="rId30"/>
    <p:sldId id="398" r:id="rId31"/>
    <p:sldId id="326" r:id="rId32"/>
    <p:sldId id="399" r:id="rId33"/>
    <p:sldId id="401" r:id="rId34"/>
    <p:sldId id="413" r:id="rId35"/>
    <p:sldId id="402" r:id="rId36"/>
    <p:sldId id="327" r:id="rId37"/>
    <p:sldId id="366" r:id="rId38"/>
    <p:sldId id="367" r:id="rId39"/>
    <p:sldId id="368" r:id="rId40"/>
    <p:sldId id="337" r:id="rId41"/>
    <p:sldId id="338" r:id="rId42"/>
    <p:sldId id="341" r:id="rId43"/>
    <p:sldId id="342" r:id="rId44"/>
    <p:sldId id="339" r:id="rId45"/>
    <p:sldId id="340" r:id="rId46"/>
    <p:sldId id="369" r:id="rId47"/>
    <p:sldId id="417" r:id="rId48"/>
    <p:sldId id="419" r:id="rId49"/>
    <p:sldId id="343" r:id="rId50"/>
    <p:sldId id="335" r:id="rId51"/>
    <p:sldId id="355" r:id="rId52"/>
    <p:sldId id="344" r:id="rId53"/>
    <p:sldId id="356" r:id="rId54"/>
    <p:sldId id="418" r:id="rId55"/>
    <p:sldId id="358" r:id="rId56"/>
    <p:sldId id="359" r:id="rId57"/>
    <p:sldId id="370" r:id="rId58"/>
    <p:sldId id="371" r:id="rId59"/>
    <p:sldId id="360" r:id="rId60"/>
    <p:sldId id="361" r:id="rId61"/>
    <p:sldId id="362" r:id="rId62"/>
    <p:sldId id="363" r:id="rId63"/>
    <p:sldId id="416" r:id="rId64"/>
  </p:sldIdLst>
  <p:sldSz cx="9144000" cy="6858000" type="screen4x3"/>
  <p:notesSz cx="7099300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FFFFFF"/>
    <a:srgbClr val="6699FF"/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5" autoAdjust="0"/>
    <p:restoredTop sz="96466" autoAdjust="0"/>
  </p:normalViewPr>
  <p:slideViewPr>
    <p:cSldViewPr>
      <p:cViewPr varScale="1">
        <p:scale>
          <a:sx n="62" d="100"/>
          <a:sy n="62" d="100"/>
        </p:scale>
        <p:origin x="142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36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>
            <a:extLst>
              <a:ext uri="{FF2B5EF4-FFF2-40B4-BE49-F238E27FC236}">
                <a16:creationId xmlns:a16="http://schemas.microsoft.com/office/drawing/2014/main" id="{B2DDA7B0-97B6-4991-AA14-1FAADE968EA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74" tIns="47337" rIns="94674" bIns="47337" numCol="1" anchor="t" anchorCtr="0" compatLnSpc="1">
            <a:prstTxWarp prst="textNoShape">
              <a:avLst/>
            </a:prstTxWarp>
          </a:bodyPr>
          <a:lstStyle>
            <a:lvl1pPr defTabSz="946150">
              <a:defRPr sz="1100"/>
            </a:lvl1pPr>
          </a:lstStyle>
          <a:p>
            <a:endParaRPr lang="de-DE" altLang="en-US"/>
          </a:p>
        </p:txBody>
      </p:sp>
      <p:sp>
        <p:nvSpPr>
          <p:cNvPr id="197635" name="Rectangle 3">
            <a:extLst>
              <a:ext uri="{FF2B5EF4-FFF2-40B4-BE49-F238E27FC236}">
                <a16:creationId xmlns:a16="http://schemas.microsoft.com/office/drawing/2014/main" id="{FF1AED36-9952-49FD-BFBC-616FB8BB1AD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74" tIns="47337" rIns="94674" bIns="47337" numCol="1" anchor="t" anchorCtr="0" compatLnSpc="1">
            <a:prstTxWarp prst="textNoShape">
              <a:avLst/>
            </a:prstTxWarp>
          </a:bodyPr>
          <a:lstStyle>
            <a:lvl1pPr algn="r" defTabSz="946150">
              <a:defRPr sz="1100"/>
            </a:lvl1pPr>
          </a:lstStyle>
          <a:p>
            <a:endParaRPr lang="de-DE" altLang="en-US"/>
          </a:p>
        </p:txBody>
      </p:sp>
      <p:sp>
        <p:nvSpPr>
          <p:cNvPr id="197636" name="Rectangle 4">
            <a:extLst>
              <a:ext uri="{FF2B5EF4-FFF2-40B4-BE49-F238E27FC236}">
                <a16:creationId xmlns:a16="http://schemas.microsoft.com/office/drawing/2014/main" id="{0DBAAD45-9C1C-40F1-B920-C8182DFF20F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74" tIns="47337" rIns="94674" bIns="47337" numCol="1" anchor="b" anchorCtr="0" compatLnSpc="1">
            <a:prstTxWarp prst="textNoShape">
              <a:avLst/>
            </a:prstTxWarp>
          </a:bodyPr>
          <a:lstStyle>
            <a:lvl1pPr defTabSz="946150">
              <a:defRPr sz="1100"/>
            </a:lvl1pPr>
          </a:lstStyle>
          <a:p>
            <a:endParaRPr lang="de-DE" altLang="en-US"/>
          </a:p>
        </p:txBody>
      </p:sp>
      <p:sp>
        <p:nvSpPr>
          <p:cNvPr id="197637" name="Rectangle 5">
            <a:extLst>
              <a:ext uri="{FF2B5EF4-FFF2-40B4-BE49-F238E27FC236}">
                <a16:creationId xmlns:a16="http://schemas.microsoft.com/office/drawing/2014/main" id="{F963F77D-40AB-46F1-BD50-00AE6C4EE5A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74" tIns="47337" rIns="94674" bIns="47337" numCol="1" anchor="b" anchorCtr="0" compatLnSpc="1">
            <a:prstTxWarp prst="textNoShape">
              <a:avLst/>
            </a:prstTxWarp>
          </a:bodyPr>
          <a:lstStyle>
            <a:lvl1pPr algn="r" defTabSz="946150">
              <a:defRPr sz="1100"/>
            </a:lvl1pPr>
          </a:lstStyle>
          <a:p>
            <a:fld id="{42ECD304-04CD-4413-9C9D-C2BA2065BFBB}" type="slidenum">
              <a:rPr lang="de-DE" altLang="en-US"/>
              <a:pPr/>
              <a:t>‹Nr.›</a:t>
            </a:fld>
            <a:endParaRPr lang="de-DE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85B669F0-E84A-4F38-B7E1-D45DA760DC3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74" tIns="47337" rIns="94674" bIns="47337" numCol="1" anchor="t" anchorCtr="0" compatLnSpc="1">
            <a:prstTxWarp prst="textNoShape">
              <a:avLst/>
            </a:prstTxWarp>
          </a:bodyPr>
          <a:lstStyle>
            <a:lvl1pPr defTabSz="946150">
              <a:spcBef>
                <a:spcPct val="50000"/>
              </a:spcBef>
              <a:defRPr sz="1100" b="1"/>
            </a:lvl1pPr>
          </a:lstStyle>
          <a:p>
            <a:endParaRPr lang="de-DE" altLang="en-US"/>
          </a:p>
        </p:txBody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31818F2D-6CA5-4E8F-8CF2-108802BE2E9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74" tIns="47337" rIns="94674" bIns="47337" numCol="1" anchor="t" anchorCtr="0" compatLnSpc="1">
            <a:prstTxWarp prst="textNoShape">
              <a:avLst/>
            </a:prstTxWarp>
          </a:bodyPr>
          <a:lstStyle>
            <a:lvl1pPr algn="r" defTabSz="946150">
              <a:spcBef>
                <a:spcPct val="50000"/>
              </a:spcBef>
              <a:defRPr sz="1100" b="1"/>
            </a:lvl1pPr>
          </a:lstStyle>
          <a:p>
            <a:endParaRPr lang="de-DE" altLang="en-US"/>
          </a:p>
        </p:txBody>
      </p:sp>
      <p:sp>
        <p:nvSpPr>
          <p:cNvPr id="105476" name="Rectangle 4">
            <a:extLst>
              <a:ext uri="{FF2B5EF4-FFF2-40B4-BE49-F238E27FC236}">
                <a16:creationId xmlns:a16="http://schemas.microsoft.com/office/drawing/2014/main" id="{C32F9063-5AFD-4E97-B826-95CF0ECE7538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996950" y="769938"/>
            <a:ext cx="5113338" cy="3835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5477" name="Rectangle 5">
            <a:extLst>
              <a:ext uri="{FF2B5EF4-FFF2-40B4-BE49-F238E27FC236}">
                <a16:creationId xmlns:a16="http://schemas.microsoft.com/office/drawing/2014/main" id="{E0DFCCA2-4723-4B44-AE49-B12CCA1D623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60925"/>
            <a:ext cx="5207000" cy="460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74" tIns="47337" rIns="94674" bIns="473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Klicken Sie, um die Formate des Vorlagentextes zu bearbeiten</a:t>
            </a:r>
          </a:p>
          <a:p>
            <a:pPr lvl="1"/>
            <a:r>
              <a:rPr lang="de-DE" altLang="en-US"/>
              <a:t>Zweite Ebene</a:t>
            </a:r>
          </a:p>
          <a:p>
            <a:pPr lvl="2"/>
            <a:r>
              <a:rPr lang="de-DE" altLang="en-US"/>
              <a:t>Dritte Ebene</a:t>
            </a:r>
          </a:p>
          <a:p>
            <a:pPr lvl="3"/>
            <a:r>
              <a:rPr lang="de-DE" altLang="en-US"/>
              <a:t>Vierte Ebene</a:t>
            </a:r>
          </a:p>
          <a:p>
            <a:pPr lvl="4"/>
            <a:r>
              <a:rPr lang="de-DE" altLang="en-US"/>
              <a:t>Fünfte Ebene</a:t>
            </a:r>
          </a:p>
        </p:txBody>
      </p:sp>
      <p:sp>
        <p:nvSpPr>
          <p:cNvPr id="105478" name="Rectangle 6">
            <a:extLst>
              <a:ext uri="{FF2B5EF4-FFF2-40B4-BE49-F238E27FC236}">
                <a16:creationId xmlns:a16="http://schemas.microsoft.com/office/drawing/2014/main" id="{A52A7C0E-DE49-479F-913E-14CF7FB8515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74" tIns="47337" rIns="94674" bIns="47337" numCol="1" anchor="b" anchorCtr="0" compatLnSpc="1">
            <a:prstTxWarp prst="textNoShape">
              <a:avLst/>
            </a:prstTxWarp>
          </a:bodyPr>
          <a:lstStyle>
            <a:lvl1pPr defTabSz="946150">
              <a:spcBef>
                <a:spcPct val="50000"/>
              </a:spcBef>
              <a:defRPr sz="1100" b="1"/>
            </a:lvl1pPr>
          </a:lstStyle>
          <a:p>
            <a:endParaRPr lang="de-DE" altLang="en-US"/>
          </a:p>
        </p:txBody>
      </p:sp>
      <p:sp>
        <p:nvSpPr>
          <p:cNvPr id="105479" name="Rectangle 7">
            <a:extLst>
              <a:ext uri="{FF2B5EF4-FFF2-40B4-BE49-F238E27FC236}">
                <a16:creationId xmlns:a16="http://schemas.microsoft.com/office/drawing/2014/main" id="{803C431F-15C4-44E0-A802-51D6335F55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74" tIns="47337" rIns="94674" bIns="47337" numCol="1" anchor="b" anchorCtr="0" compatLnSpc="1">
            <a:prstTxWarp prst="textNoShape">
              <a:avLst/>
            </a:prstTxWarp>
          </a:bodyPr>
          <a:lstStyle>
            <a:lvl1pPr algn="r" defTabSz="946150">
              <a:spcBef>
                <a:spcPct val="50000"/>
              </a:spcBef>
              <a:defRPr sz="1100" b="1"/>
            </a:lvl1pPr>
          </a:lstStyle>
          <a:p>
            <a:fld id="{76E149AA-7957-4496-84E8-A5338ED6A678}" type="slidenum">
              <a:rPr lang="de-DE" altLang="en-US"/>
              <a:pPr/>
              <a:t>‹Nr.›</a:t>
            </a:fld>
            <a:endParaRPr lang="de-DE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16E9CBE-63A2-49D1-A878-084EDCB511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8B23B6-DDB8-4CE0-814D-7904A6D7AE37}" type="slidenum">
              <a:rPr lang="de-DE" altLang="en-US"/>
              <a:pPr/>
              <a:t>1</a:t>
            </a:fld>
            <a:endParaRPr lang="de-DE" altLang="en-US"/>
          </a:p>
        </p:txBody>
      </p:sp>
      <p:sp>
        <p:nvSpPr>
          <p:cNvPr id="787458" name="Rectangle 2">
            <a:extLst>
              <a:ext uri="{FF2B5EF4-FFF2-40B4-BE49-F238E27FC236}">
                <a16:creationId xmlns:a16="http://schemas.microsoft.com/office/drawing/2014/main" id="{2409CC88-33CB-4536-BDAF-48599349B36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7459" name="Rectangle 3">
            <a:extLst>
              <a:ext uri="{FF2B5EF4-FFF2-40B4-BE49-F238E27FC236}">
                <a16:creationId xmlns:a16="http://schemas.microsoft.com/office/drawing/2014/main" id="{0353DA7B-C4C1-4878-AD58-E39C48076B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B2E0D94-BF49-4AF1-A32D-8B85469DD7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3D63D4-B7B0-4F9B-A090-D076E3D16B34}" type="slidenum">
              <a:rPr lang="de-DE" altLang="en-US"/>
              <a:pPr/>
              <a:t>10</a:t>
            </a:fld>
            <a:endParaRPr lang="de-DE" altLang="en-US"/>
          </a:p>
        </p:txBody>
      </p:sp>
      <p:sp>
        <p:nvSpPr>
          <p:cNvPr id="1035266" name="Folienbildplatzhalter 1">
            <a:extLst>
              <a:ext uri="{FF2B5EF4-FFF2-40B4-BE49-F238E27FC236}">
                <a16:creationId xmlns:a16="http://schemas.microsoft.com/office/drawing/2014/main" id="{4E45D272-6E75-4563-83FC-D1CDDF848ED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035267" name="Notizenplatzhalter 2">
            <a:extLst>
              <a:ext uri="{FF2B5EF4-FFF2-40B4-BE49-F238E27FC236}">
                <a16:creationId xmlns:a16="http://schemas.microsoft.com/office/drawing/2014/main" id="{C72F38BC-A1CD-43EF-8206-4296783DAA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9613" y="4862513"/>
            <a:ext cx="5680075" cy="4605337"/>
          </a:xfrm>
        </p:spPr>
        <p:txBody>
          <a:bodyPr lIns="97305" tIns="48653" rIns="97305" bIns="48653"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035268" name="Foliennummernplatzhalter 3">
            <a:extLst>
              <a:ext uri="{FF2B5EF4-FFF2-40B4-BE49-F238E27FC236}">
                <a16:creationId xmlns:a16="http://schemas.microsoft.com/office/drawing/2014/main" id="{EC552632-532C-4A51-A2CB-71BC4BCAC876}"/>
              </a:ext>
            </a:extLst>
          </p:cNvPr>
          <p:cNvSpPr txBox="1">
            <a:spLocks noGrp="1"/>
          </p:cNvSpPr>
          <p:nvPr/>
        </p:nvSpPr>
        <p:spPr bwMode="auto">
          <a:xfrm>
            <a:off x="4019550" y="9720263"/>
            <a:ext cx="307816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305" tIns="48653" rIns="97305" bIns="48653" anchor="b"/>
          <a:lstStyle>
            <a:lvl1pPr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90575" indent="-304800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17613" indent="-244475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01800" indent="-242888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90750" indent="-244475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479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051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623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195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A0726175-6B59-4FBB-8E60-D504CEF7021C}" type="slidenum">
              <a:rPr lang="de-DE" altLang="en-US" sz="1300">
                <a:latin typeface="Calibri" panose="020F0502020204030204" pitchFamily="34" charset="0"/>
              </a:rPr>
              <a:pPr algn="r"/>
              <a:t>10</a:t>
            </a:fld>
            <a:endParaRPr lang="de-DE" altLang="en-US" sz="13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701A381-8A00-4E85-8A27-F6DB577454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8A60D9-EBC4-4594-AA97-96929718C793}" type="slidenum">
              <a:rPr lang="de-DE" altLang="en-US"/>
              <a:pPr/>
              <a:t>11</a:t>
            </a:fld>
            <a:endParaRPr lang="de-DE" altLang="en-US"/>
          </a:p>
        </p:txBody>
      </p:sp>
      <p:sp>
        <p:nvSpPr>
          <p:cNvPr id="1039362" name="Rectangle 2">
            <a:extLst>
              <a:ext uri="{FF2B5EF4-FFF2-40B4-BE49-F238E27FC236}">
                <a16:creationId xmlns:a16="http://schemas.microsoft.com/office/drawing/2014/main" id="{E7CA0917-4E50-4768-9315-379DF476396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9363" name="Rectangle 3">
            <a:extLst>
              <a:ext uri="{FF2B5EF4-FFF2-40B4-BE49-F238E27FC236}">
                <a16:creationId xmlns:a16="http://schemas.microsoft.com/office/drawing/2014/main" id="{F75774F6-1E89-46F6-8022-920F3B5BD5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BC838F5-40F3-40F4-9A0A-B7E9182B13D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92C1FF-F85E-4F3D-A749-C97CD7C6BF3B}" type="slidenum">
              <a:rPr lang="de-DE" altLang="en-US"/>
              <a:pPr/>
              <a:t>12</a:t>
            </a:fld>
            <a:endParaRPr lang="de-DE" altLang="en-US"/>
          </a:p>
        </p:txBody>
      </p:sp>
      <p:sp>
        <p:nvSpPr>
          <p:cNvPr id="974850" name="Folienbildplatzhalter 1">
            <a:extLst>
              <a:ext uri="{FF2B5EF4-FFF2-40B4-BE49-F238E27FC236}">
                <a16:creationId xmlns:a16="http://schemas.microsoft.com/office/drawing/2014/main" id="{2F45E376-705E-44BE-9729-F7DD22E73D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974851" name="Notizenplatzhalter 2">
            <a:extLst>
              <a:ext uri="{FF2B5EF4-FFF2-40B4-BE49-F238E27FC236}">
                <a16:creationId xmlns:a16="http://schemas.microsoft.com/office/drawing/2014/main" id="{D1EFFB15-7741-41FC-A096-97B247F71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9613" y="4862513"/>
            <a:ext cx="5680075" cy="4605337"/>
          </a:xfrm>
        </p:spPr>
        <p:txBody>
          <a:bodyPr lIns="97305" tIns="48653" rIns="97305" bIns="48653"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974852" name="Foliennummernplatzhalter 3">
            <a:extLst>
              <a:ext uri="{FF2B5EF4-FFF2-40B4-BE49-F238E27FC236}">
                <a16:creationId xmlns:a16="http://schemas.microsoft.com/office/drawing/2014/main" id="{FBE14809-B995-4D0D-98B6-1B58C479E0C8}"/>
              </a:ext>
            </a:extLst>
          </p:cNvPr>
          <p:cNvSpPr txBox="1">
            <a:spLocks noGrp="1"/>
          </p:cNvSpPr>
          <p:nvPr/>
        </p:nvSpPr>
        <p:spPr bwMode="auto">
          <a:xfrm>
            <a:off x="4019550" y="9720263"/>
            <a:ext cx="307816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305" tIns="48653" rIns="97305" bIns="48653" anchor="b"/>
          <a:lstStyle>
            <a:lvl1pPr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90575" indent="-304800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17613" indent="-244475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01800" indent="-242888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90750" indent="-244475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479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051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623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195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03D9025D-2D0F-4C4F-89FA-A41DF58561D4}" type="slidenum">
              <a:rPr lang="de-DE" altLang="en-US" sz="1300">
                <a:latin typeface="Calibri" panose="020F0502020204030204" pitchFamily="34" charset="0"/>
              </a:rPr>
              <a:pPr algn="r"/>
              <a:t>12</a:t>
            </a:fld>
            <a:endParaRPr lang="de-DE" altLang="en-US" sz="13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F53833-8740-404C-9567-709EA878C0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F15571-6BA0-451F-BEAA-E45031722B4B}" type="slidenum">
              <a:rPr lang="de-DE" altLang="en-US"/>
              <a:pPr/>
              <a:t>13</a:t>
            </a:fld>
            <a:endParaRPr lang="de-DE" altLang="en-US"/>
          </a:p>
        </p:txBody>
      </p:sp>
      <p:sp>
        <p:nvSpPr>
          <p:cNvPr id="976898" name="Folienbildplatzhalter 1">
            <a:extLst>
              <a:ext uri="{FF2B5EF4-FFF2-40B4-BE49-F238E27FC236}">
                <a16:creationId xmlns:a16="http://schemas.microsoft.com/office/drawing/2014/main" id="{692EE38A-F602-4F2D-8751-E4DD04B39E2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976899" name="Notizenplatzhalter 2">
            <a:extLst>
              <a:ext uri="{FF2B5EF4-FFF2-40B4-BE49-F238E27FC236}">
                <a16:creationId xmlns:a16="http://schemas.microsoft.com/office/drawing/2014/main" id="{1A047BAC-98FC-4E62-B0CD-4F2EFB9697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9613" y="4862513"/>
            <a:ext cx="5680075" cy="4605337"/>
          </a:xfrm>
        </p:spPr>
        <p:txBody>
          <a:bodyPr lIns="97305" tIns="48653" rIns="97305" bIns="48653"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976900" name="Foliennummernplatzhalter 3">
            <a:extLst>
              <a:ext uri="{FF2B5EF4-FFF2-40B4-BE49-F238E27FC236}">
                <a16:creationId xmlns:a16="http://schemas.microsoft.com/office/drawing/2014/main" id="{C3B5E830-FADD-4ED6-A17D-35EEAA468173}"/>
              </a:ext>
            </a:extLst>
          </p:cNvPr>
          <p:cNvSpPr txBox="1">
            <a:spLocks noGrp="1"/>
          </p:cNvSpPr>
          <p:nvPr/>
        </p:nvSpPr>
        <p:spPr bwMode="auto">
          <a:xfrm>
            <a:off x="4019550" y="9720263"/>
            <a:ext cx="307816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305" tIns="48653" rIns="97305" bIns="48653" anchor="b"/>
          <a:lstStyle>
            <a:lvl1pPr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90575" indent="-304800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17613" indent="-244475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01800" indent="-242888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90750" indent="-244475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479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051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623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195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B5341901-4323-4790-9BB4-D57C0DEE29DD}" type="slidenum">
              <a:rPr lang="de-DE" altLang="en-US" sz="1300">
                <a:latin typeface="Calibri" panose="020F0502020204030204" pitchFamily="34" charset="0"/>
              </a:rPr>
              <a:pPr algn="r"/>
              <a:t>13</a:t>
            </a:fld>
            <a:endParaRPr lang="de-DE" altLang="en-US" sz="13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3D07645-7257-4B56-8C95-D67AC3EC4F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E1D24E-9246-4780-96AB-94F80A0DF5D8}" type="slidenum">
              <a:rPr lang="de-DE" altLang="en-US"/>
              <a:pPr/>
              <a:t>14</a:t>
            </a:fld>
            <a:endParaRPr lang="de-DE" altLang="en-US"/>
          </a:p>
        </p:txBody>
      </p:sp>
      <p:sp>
        <p:nvSpPr>
          <p:cNvPr id="983042" name="Folienbildplatzhalter 1">
            <a:extLst>
              <a:ext uri="{FF2B5EF4-FFF2-40B4-BE49-F238E27FC236}">
                <a16:creationId xmlns:a16="http://schemas.microsoft.com/office/drawing/2014/main" id="{DB62543B-028F-4CF3-9333-45C23B27D98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983043" name="Notizenplatzhalter 2">
            <a:extLst>
              <a:ext uri="{FF2B5EF4-FFF2-40B4-BE49-F238E27FC236}">
                <a16:creationId xmlns:a16="http://schemas.microsoft.com/office/drawing/2014/main" id="{6A78B896-AE02-429F-9214-C0613B4E9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9613" y="4862513"/>
            <a:ext cx="5680075" cy="4605337"/>
          </a:xfrm>
        </p:spPr>
        <p:txBody>
          <a:bodyPr lIns="97305" tIns="48653" rIns="97305" bIns="48653"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983044" name="Foliennummernplatzhalter 3">
            <a:extLst>
              <a:ext uri="{FF2B5EF4-FFF2-40B4-BE49-F238E27FC236}">
                <a16:creationId xmlns:a16="http://schemas.microsoft.com/office/drawing/2014/main" id="{BC916247-0D51-4804-A41F-3A0B83EF40EE}"/>
              </a:ext>
            </a:extLst>
          </p:cNvPr>
          <p:cNvSpPr txBox="1">
            <a:spLocks noGrp="1"/>
          </p:cNvSpPr>
          <p:nvPr/>
        </p:nvSpPr>
        <p:spPr bwMode="auto">
          <a:xfrm>
            <a:off x="4019550" y="9720263"/>
            <a:ext cx="307816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305" tIns="48653" rIns="97305" bIns="48653" anchor="b"/>
          <a:lstStyle>
            <a:lvl1pPr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90575" indent="-304800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17613" indent="-244475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01800" indent="-242888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90750" indent="-244475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479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051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623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195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24C9F0CE-AED5-432E-A926-34271E359286}" type="slidenum">
              <a:rPr lang="de-DE" altLang="en-US" sz="1300">
                <a:latin typeface="Calibri" panose="020F0502020204030204" pitchFamily="34" charset="0"/>
              </a:rPr>
              <a:pPr algn="r"/>
              <a:t>14</a:t>
            </a:fld>
            <a:endParaRPr lang="de-DE" altLang="en-US" sz="13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C04F4CC-BCA1-4D53-B27E-A2FC9D8E61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523ECA-2F8C-4C85-BB56-66198F5325C9}" type="slidenum">
              <a:rPr lang="de-DE" altLang="en-US"/>
              <a:pPr/>
              <a:t>15</a:t>
            </a:fld>
            <a:endParaRPr lang="de-DE" altLang="en-US"/>
          </a:p>
        </p:txBody>
      </p:sp>
      <p:sp>
        <p:nvSpPr>
          <p:cNvPr id="980994" name="Folienbildplatzhalter 1">
            <a:extLst>
              <a:ext uri="{FF2B5EF4-FFF2-40B4-BE49-F238E27FC236}">
                <a16:creationId xmlns:a16="http://schemas.microsoft.com/office/drawing/2014/main" id="{11647D93-9D3D-4273-BDDE-1B7D7E0D8BB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980995" name="Notizenplatzhalter 2">
            <a:extLst>
              <a:ext uri="{FF2B5EF4-FFF2-40B4-BE49-F238E27FC236}">
                <a16:creationId xmlns:a16="http://schemas.microsoft.com/office/drawing/2014/main" id="{E4C35A32-06FE-4196-A94A-CBE034C40C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9613" y="4862513"/>
            <a:ext cx="5680075" cy="4605337"/>
          </a:xfrm>
        </p:spPr>
        <p:txBody>
          <a:bodyPr lIns="97305" tIns="48653" rIns="97305" bIns="48653"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980996" name="Foliennummernplatzhalter 3">
            <a:extLst>
              <a:ext uri="{FF2B5EF4-FFF2-40B4-BE49-F238E27FC236}">
                <a16:creationId xmlns:a16="http://schemas.microsoft.com/office/drawing/2014/main" id="{EDCA781A-7B00-465A-A762-25E4271B87E0}"/>
              </a:ext>
            </a:extLst>
          </p:cNvPr>
          <p:cNvSpPr txBox="1">
            <a:spLocks noGrp="1"/>
          </p:cNvSpPr>
          <p:nvPr/>
        </p:nvSpPr>
        <p:spPr bwMode="auto">
          <a:xfrm>
            <a:off x="4019550" y="9720263"/>
            <a:ext cx="307816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305" tIns="48653" rIns="97305" bIns="48653" anchor="b"/>
          <a:lstStyle>
            <a:lvl1pPr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90575" indent="-304800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17613" indent="-244475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01800" indent="-242888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90750" indent="-244475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479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051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623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195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1D4BA64E-8B58-4C80-9D19-3A8B5DBDC976}" type="slidenum">
              <a:rPr lang="de-DE" altLang="en-US" sz="1300">
                <a:latin typeface="Calibri" panose="020F0502020204030204" pitchFamily="34" charset="0"/>
              </a:rPr>
              <a:pPr algn="r"/>
              <a:t>15</a:t>
            </a:fld>
            <a:endParaRPr lang="de-DE" altLang="en-US" sz="13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9F2A54B-148C-4F76-AF13-F8924066F3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D7B2A0-B91A-434A-8A6C-40A14759A4EF}" type="slidenum">
              <a:rPr lang="de-DE" altLang="en-US"/>
              <a:pPr/>
              <a:t>16</a:t>
            </a:fld>
            <a:endParaRPr lang="de-DE" altLang="en-US"/>
          </a:p>
        </p:txBody>
      </p:sp>
      <p:sp>
        <p:nvSpPr>
          <p:cNvPr id="985090" name="Folienbildplatzhalter 1">
            <a:extLst>
              <a:ext uri="{FF2B5EF4-FFF2-40B4-BE49-F238E27FC236}">
                <a16:creationId xmlns:a16="http://schemas.microsoft.com/office/drawing/2014/main" id="{6214B731-D3FA-46DB-B76E-C2D393F5B6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985091" name="Notizenplatzhalter 2">
            <a:extLst>
              <a:ext uri="{FF2B5EF4-FFF2-40B4-BE49-F238E27FC236}">
                <a16:creationId xmlns:a16="http://schemas.microsoft.com/office/drawing/2014/main" id="{B4B3A400-D479-4624-8097-D9812E9810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9613" y="4862513"/>
            <a:ext cx="5680075" cy="4605337"/>
          </a:xfrm>
        </p:spPr>
        <p:txBody>
          <a:bodyPr lIns="97305" tIns="48653" rIns="97305" bIns="48653"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985092" name="Foliennummernplatzhalter 3">
            <a:extLst>
              <a:ext uri="{FF2B5EF4-FFF2-40B4-BE49-F238E27FC236}">
                <a16:creationId xmlns:a16="http://schemas.microsoft.com/office/drawing/2014/main" id="{9A474D75-43F5-4434-944B-0B4800A4FE24}"/>
              </a:ext>
            </a:extLst>
          </p:cNvPr>
          <p:cNvSpPr txBox="1">
            <a:spLocks noGrp="1"/>
          </p:cNvSpPr>
          <p:nvPr/>
        </p:nvSpPr>
        <p:spPr bwMode="auto">
          <a:xfrm>
            <a:off x="4019550" y="9720263"/>
            <a:ext cx="307816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305" tIns="48653" rIns="97305" bIns="48653" anchor="b"/>
          <a:lstStyle>
            <a:lvl1pPr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90575" indent="-304800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17613" indent="-244475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01800" indent="-242888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90750" indent="-244475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479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051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623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195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91490797-8D89-4884-A4B0-DB3FC950591E}" type="slidenum">
              <a:rPr lang="de-DE" altLang="en-US" sz="1300">
                <a:latin typeface="Calibri" panose="020F0502020204030204" pitchFamily="34" charset="0"/>
              </a:rPr>
              <a:pPr algn="r"/>
              <a:t>16</a:t>
            </a:fld>
            <a:endParaRPr lang="de-DE" altLang="en-US" sz="13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91D7294-774B-4CE0-8690-C5B798E3C0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D2611F-68D9-4F4F-AA93-96F998F44707}" type="slidenum">
              <a:rPr lang="de-DE" altLang="en-US"/>
              <a:pPr/>
              <a:t>17</a:t>
            </a:fld>
            <a:endParaRPr lang="de-DE" altLang="en-US"/>
          </a:p>
        </p:txBody>
      </p:sp>
      <p:sp>
        <p:nvSpPr>
          <p:cNvPr id="987138" name="Folienbildplatzhalter 1">
            <a:extLst>
              <a:ext uri="{FF2B5EF4-FFF2-40B4-BE49-F238E27FC236}">
                <a16:creationId xmlns:a16="http://schemas.microsoft.com/office/drawing/2014/main" id="{2A3A66CF-8C1A-4965-A5C4-321E5561272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987139" name="Notizenplatzhalter 2">
            <a:extLst>
              <a:ext uri="{FF2B5EF4-FFF2-40B4-BE49-F238E27FC236}">
                <a16:creationId xmlns:a16="http://schemas.microsoft.com/office/drawing/2014/main" id="{72A53076-9614-4582-8318-E1C0492FD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9613" y="4862513"/>
            <a:ext cx="5680075" cy="4605337"/>
          </a:xfrm>
        </p:spPr>
        <p:txBody>
          <a:bodyPr lIns="97305" tIns="48653" rIns="97305" bIns="48653"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987140" name="Foliennummernplatzhalter 3">
            <a:extLst>
              <a:ext uri="{FF2B5EF4-FFF2-40B4-BE49-F238E27FC236}">
                <a16:creationId xmlns:a16="http://schemas.microsoft.com/office/drawing/2014/main" id="{571E671E-097A-4D39-8BD7-D63417977BD1}"/>
              </a:ext>
            </a:extLst>
          </p:cNvPr>
          <p:cNvSpPr txBox="1">
            <a:spLocks noGrp="1"/>
          </p:cNvSpPr>
          <p:nvPr/>
        </p:nvSpPr>
        <p:spPr bwMode="auto">
          <a:xfrm>
            <a:off x="4019550" y="9720263"/>
            <a:ext cx="307816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305" tIns="48653" rIns="97305" bIns="48653" anchor="b"/>
          <a:lstStyle>
            <a:lvl1pPr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90575" indent="-304800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17613" indent="-244475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01800" indent="-242888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90750" indent="-244475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479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051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623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195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B86979CC-0756-4930-A9DB-FDC0FB6249F7}" type="slidenum">
              <a:rPr lang="de-DE" altLang="en-US" sz="1300">
                <a:latin typeface="Calibri" panose="020F0502020204030204" pitchFamily="34" charset="0"/>
              </a:rPr>
              <a:pPr algn="r"/>
              <a:t>17</a:t>
            </a:fld>
            <a:endParaRPr lang="de-DE" altLang="en-US" sz="13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088A30F-D7E3-4E27-837B-339568468A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419CDF-5DB8-4951-8A36-9E88055F7B0F}" type="slidenum">
              <a:rPr lang="de-DE" altLang="en-US"/>
              <a:pPr/>
              <a:t>18</a:t>
            </a:fld>
            <a:endParaRPr lang="de-DE" altLang="en-US"/>
          </a:p>
        </p:txBody>
      </p:sp>
      <p:sp>
        <p:nvSpPr>
          <p:cNvPr id="1043458" name="Rectangle 2">
            <a:extLst>
              <a:ext uri="{FF2B5EF4-FFF2-40B4-BE49-F238E27FC236}">
                <a16:creationId xmlns:a16="http://schemas.microsoft.com/office/drawing/2014/main" id="{00CF73F8-AD72-4BEC-A2B2-83895B05260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3459" name="Rectangle 3">
            <a:extLst>
              <a:ext uri="{FF2B5EF4-FFF2-40B4-BE49-F238E27FC236}">
                <a16:creationId xmlns:a16="http://schemas.microsoft.com/office/drawing/2014/main" id="{F5D85776-65E9-4BEC-9853-125FBFFDCE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53672B6-0ED2-4166-88D0-89ADBDB20B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CF50E5-251F-4FA9-8A27-137A1D1C49E7}" type="slidenum">
              <a:rPr lang="de-DE" altLang="en-US"/>
              <a:pPr/>
              <a:t>19</a:t>
            </a:fld>
            <a:endParaRPr lang="de-DE" altLang="en-US"/>
          </a:p>
        </p:txBody>
      </p:sp>
      <p:sp>
        <p:nvSpPr>
          <p:cNvPr id="993282" name="Folienbildplatzhalter 1">
            <a:extLst>
              <a:ext uri="{FF2B5EF4-FFF2-40B4-BE49-F238E27FC236}">
                <a16:creationId xmlns:a16="http://schemas.microsoft.com/office/drawing/2014/main" id="{8C11698C-A56E-4505-8157-4099374D68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993283" name="Notizenplatzhalter 2">
            <a:extLst>
              <a:ext uri="{FF2B5EF4-FFF2-40B4-BE49-F238E27FC236}">
                <a16:creationId xmlns:a16="http://schemas.microsoft.com/office/drawing/2014/main" id="{E53C22F1-F52C-435E-834F-E955C2B19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9613" y="4862513"/>
            <a:ext cx="5680075" cy="4605337"/>
          </a:xfrm>
        </p:spPr>
        <p:txBody>
          <a:bodyPr lIns="97305" tIns="48653" rIns="97305" bIns="48653"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993284" name="Foliennummernplatzhalter 3">
            <a:extLst>
              <a:ext uri="{FF2B5EF4-FFF2-40B4-BE49-F238E27FC236}">
                <a16:creationId xmlns:a16="http://schemas.microsoft.com/office/drawing/2014/main" id="{28511A96-3E5C-4F02-94EB-809EFA2174A4}"/>
              </a:ext>
            </a:extLst>
          </p:cNvPr>
          <p:cNvSpPr txBox="1">
            <a:spLocks noGrp="1"/>
          </p:cNvSpPr>
          <p:nvPr/>
        </p:nvSpPr>
        <p:spPr bwMode="auto">
          <a:xfrm>
            <a:off x="4019550" y="9720263"/>
            <a:ext cx="307816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305" tIns="48653" rIns="97305" bIns="48653" anchor="b"/>
          <a:lstStyle>
            <a:lvl1pPr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90575" indent="-304800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17613" indent="-244475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01800" indent="-242888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90750" indent="-244475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479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051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623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195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E820D67B-58A8-403C-9DF4-B84C0037C879}" type="slidenum">
              <a:rPr lang="de-DE" altLang="en-US" sz="1300">
                <a:latin typeface="Calibri" panose="020F0502020204030204" pitchFamily="34" charset="0"/>
              </a:rPr>
              <a:pPr algn="r"/>
              <a:t>19</a:t>
            </a:fld>
            <a:endParaRPr lang="de-DE" altLang="en-US" sz="13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B294583-E216-4CEA-95AC-F73ACE4A74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DFD6DB-016C-4C74-B545-EF24779CC37E}" type="slidenum">
              <a:rPr lang="de-DE" altLang="en-US"/>
              <a:pPr/>
              <a:t>2</a:t>
            </a:fld>
            <a:endParaRPr lang="de-DE" altLang="en-US"/>
          </a:p>
        </p:txBody>
      </p:sp>
      <p:sp>
        <p:nvSpPr>
          <p:cNvPr id="958466" name="Folienbildplatzhalter 1">
            <a:extLst>
              <a:ext uri="{FF2B5EF4-FFF2-40B4-BE49-F238E27FC236}">
                <a16:creationId xmlns:a16="http://schemas.microsoft.com/office/drawing/2014/main" id="{CBE08B6A-28D4-48D6-86FE-C6DFB9B4EF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958467" name="Notizenplatzhalter 2">
            <a:extLst>
              <a:ext uri="{FF2B5EF4-FFF2-40B4-BE49-F238E27FC236}">
                <a16:creationId xmlns:a16="http://schemas.microsoft.com/office/drawing/2014/main" id="{561E8680-E3E2-4770-ABDC-EB0FA45C8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9613" y="4862513"/>
            <a:ext cx="5680075" cy="4605337"/>
          </a:xfrm>
        </p:spPr>
        <p:txBody>
          <a:bodyPr lIns="97305" tIns="48653" rIns="97305" bIns="48653"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958468" name="Foliennummernplatzhalter 3">
            <a:extLst>
              <a:ext uri="{FF2B5EF4-FFF2-40B4-BE49-F238E27FC236}">
                <a16:creationId xmlns:a16="http://schemas.microsoft.com/office/drawing/2014/main" id="{8CF4A4A0-2006-4B52-951A-ED741E3817A7}"/>
              </a:ext>
            </a:extLst>
          </p:cNvPr>
          <p:cNvSpPr txBox="1">
            <a:spLocks noGrp="1"/>
          </p:cNvSpPr>
          <p:nvPr/>
        </p:nvSpPr>
        <p:spPr bwMode="auto">
          <a:xfrm>
            <a:off x="4019550" y="9720263"/>
            <a:ext cx="307816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305" tIns="48653" rIns="97305" bIns="48653" anchor="b"/>
          <a:lstStyle>
            <a:lvl1pPr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90575" indent="-304800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17613" indent="-244475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01800" indent="-242888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90750" indent="-244475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479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051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623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195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8B5C7EA3-85DC-42D1-B0FB-ADA84994EECA}" type="slidenum">
              <a:rPr lang="de-DE" altLang="en-US" sz="1300">
                <a:latin typeface="Calibri" panose="020F0502020204030204" pitchFamily="34" charset="0"/>
              </a:rPr>
              <a:pPr algn="r"/>
              <a:t>2</a:t>
            </a:fld>
            <a:endParaRPr lang="de-DE" altLang="en-US" sz="13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0187EF6-90ED-43EC-BE54-96B7D4B15E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E39A49-2600-41E7-B28A-5DCF21DBD24B}" type="slidenum">
              <a:rPr lang="de-DE" altLang="en-US"/>
              <a:pPr/>
              <a:t>20</a:t>
            </a:fld>
            <a:endParaRPr lang="de-DE" altLang="en-US"/>
          </a:p>
        </p:txBody>
      </p:sp>
      <p:sp>
        <p:nvSpPr>
          <p:cNvPr id="1059842" name="Rectangle 2">
            <a:extLst>
              <a:ext uri="{FF2B5EF4-FFF2-40B4-BE49-F238E27FC236}">
                <a16:creationId xmlns:a16="http://schemas.microsoft.com/office/drawing/2014/main" id="{B4C74A29-9AA7-4236-BAAD-DD2D1143918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9843" name="Rectangle 3">
            <a:extLst>
              <a:ext uri="{FF2B5EF4-FFF2-40B4-BE49-F238E27FC236}">
                <a16:creationId xmlns:a16="http://schemas.microsoft.com/office/drawing/2014/main" id="{669BBBE5-0539-4F9B-BB7C-7F7C7DECDF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326F6A-1657-4E4B-9872-036D2D51B1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A65038-0F85-41FD-9A39-B0FF40D49978}" type="slidenum">
              <a:rPr lang="de-DE" altLang="en-US"/>
              <a:pPr/>
              <a:t>21</a:t>
            </a:fld>
            <a:endParaRPr lang="de-DE" altLang="en-US"/>
          </a:p>
        </p:txBody>
      </p:sp>
      <p:sp>
        <p:nvSpPr>
          <p:cNvPr id="995330" name="Folienbildplatzhalter 1">
            <a:extLst>
              <a:ext uri="{FF2B5EF4-FFF2-40B4-BE49-F238E27FC236}">
                <a16:creationId xmlns:a16="http://schemas.microsoft.com/office/drawing/2014/main" id="{6AD03B4B-04BD-4A96-BA82-045BDDD104C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995331" name="Notizenplatzhalter 2">
            <a:extLst>
              <a:ext uri="{FF2B5EF4-FFF2-40B4-BE49-F238E27FC236}">
                <a16:creationId xmlns:a16="http://schemas.microsoft.com/office/drawing/2014/main" id="{08FBB723-7866-41F0-B160-10FE4D2B01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9613" y="4862513"/>
            <a:ext cx="5680075" cy="4605337"/>
          </a:xfrm>
        </p:spPr>
        <p:txBody>
          <a:bodyPr lIns="97305" tIns="48653" rIns="97305" bIns="48653"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995332" name="Foliennummernplatzhalter 3">
            <a:extLst>
              <a:ext uri="{FF2B5EF4-FFF2-40B4-BE49-F238E27FC236}">
                <a16:creationId xmlns:a16="http://schemas.microsoft.com/office/drawing/2014/main" id="{98651289-5A1B-4647-A36B-F78752FFBA79}"/>
              </a:ext>
            </a:extLst>
          </p:cNvPr>
          <p:cNvSpPr txBox="1">
            <a:spLocks noGrp="1"/>
          </p:cNvSpPr>
          <p:nvPr/>
        </p:nvSpPr>
        <p:spPr bwMode="auto">
          <a:xfrm>
            <a:off x="4019550" y="9720263"/>
            <a:ext cx="307816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305" tIns="48653" rIns="97305" bIns="48653" anchor="b"/>
          <a:lstStyle>
            <a:lvl1pPr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90575" indent="-304800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17613" indent="-244475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01800" indent="-242888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90750" indent="-244475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479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051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623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195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C08097D1-1232-4970-B196-28B4746D4C05}" type="slidenum">
              <a:rPr lang="de-DE" altLang="en-US" sz="1300">
                <a:latin typeface="Calibri" panose="020F0502020204030204" pitchFamily="34" charset="0"/>
              </a:rPr>
              <a:pPr algn="r"/>
              <a:t>21</a:t>
            </a:fld>
            <a:endParaRPr lang="de-DE" altLang="en-US" sz="13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27453D1-C0B1-417B-9C2C-256250E2C0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262935-25BE-4098-8B62-CE79BAC77997}" type="slidenum">
              <a:rPr lang="de-DE" altLang="en-US"/>
              <a:pPr/>
              <a:t>22</a:t>
            </a:fld>
            <a:endParaRPr lang="de-DE" altLang="en-US"/>
          </a:p>
        </p:txBody>
      </p:sp>
      <p:sp>
        <p:nvSpPr>
          <p:cNvPr id="1053698" name="Rectangle 2">
            <a:extLst>
              <a:ext uri="{FF2B5EF4-FFF2-40B4-BE49-F238E27FC236}">
                <a16:creationId xmlns:a16="http://schemas.microsoft.com/office/drawing/2014/main" id="{7A56785B-141F-4FB1-AB72-B7BEA0CBC66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3699" name="Rectangle 3">
            <a:extLst>
              <a:ext uri="{FF2B5EF4-FFF2-40B4-BE49-F238E27FC236}">
                <a16:creationId xmlns:a16="http://schemas.microsoft.com/office/drawing/2014/main" id="{5FEE1114-76E9-46E3-B9A1-7EEF717E62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01414E6-5E16-4CB0-B2D8-260C52CBC1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B64D96-FF29-4F02-881D-F2961D9619C4}" type="slidenum">
              <a:rPr lang="de-DE" altLang="en-US"/>
              <a:pPr/>
              <a:t>23</a:t>
            </a:fld>
            <a:endParaRPr lang="de-DE" altLang="en-US"/>
          </a:p>
        </p:txBody>
      </p:sp>
      <p:sp>
        <p:nvSpPr>
          <p:cNvPr id="1003522" name="Folienbildplatzhalter 1">
            <a:extLst>
              <a:ext uri="{FF2B5EF4-FFF2-40B4-BE49-F238E27FC236}">
                <a16:creationId xmlns:a16="http://schemas.microsoft.com/office/drawing/2014/main" id="{5A1EFF62-8656-4F62-88AF-EEBD52247FF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003523" name="Notizenplatzhalter 2">
            <a:extLst>
              <a:ext uri="{FF2B5EF4-FFF2-40B4-BE49-F238E27FC236}">
                <a16:creationId xmlns:a16="http://schemas.microsoft.com/office/drawing/2014/main" id="{584508A9-919D-44D8-A1FA-07321E84DD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9613" y="4862513"/>
            <a:ext cx="5680075" cy="4605337"/>
          </a:xfrm>
        </p:spPr>
        <p:txBody>
          <a:bodyPr lIns="97305" tIns="48653" rIns="97305" bIns="48653"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003524" name="Foliennummernplatzhalter 3">
            <a:extLst>
              <a:ext uri="{FF2B5EF4-FFF2-40B4-BE49-F238E27FC236}">
                <a16:creationId xmlns:a16="http://schemas.microsoft.com/office/drawing/2014/main" id="{A064E56F-65A0-434B-966F-9DEFD9B0D6D8}"/>
              </a:ext>
            </a:extLst>
          </p:cNvPr>
          <p:cNvSpPr txBox="1">
            <a:spLocks noGrp="1"/>
          </p:cNvSpPr>
          <p:nvPr/>
        </p:nvSpPr>
        <p:spPr bwMode="auto">
          <a:xfrm>
            <a:off x="4019550" y="9720263"/>
            <a:ext cx="307816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305" tIns="48653" rIns="97305" bIns="48653" anchor="b"/>
          <a:lstStyle>
            <a:lvl1pPr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90575" indent="-304800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17613" indent="-244475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01800" indent="-242888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90750" indent="-244475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479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051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623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195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4429E2A5-843A-4E94-BBBA-031FBCC787E9}" type="slidenum">
              <a:rPr lang="de-DE" altLang="en-US" sz="1300">
                <a:latin typeface="Calibri" panose="020F0502020204030204" pitchFamily="34" charset="0"/>
              </a:rPr>
              <a:pPr algn="r"/>
              <a:t>23</a:t>
            </a:fld>
            <a:endParaRPr lang="de-DE" altLang="en-US" sz="13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46F78A1-5AC6-4E55-B185-9DC8D64EC9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48657D-CEAD-4029-B2BD-4309BC908F4A}" type="slidenum">
              <a:rPr lang="de-DE" altLang="en-US"/>
              <a:pPr/>
              <a:t>24</a:t>
            </a:fld>
            <a:endParaRPr lang="de-DE" altLang="en-US"/>
          </a:p>
        </p:txBody>
      </p:sp>
      <p:sp>
        <p:nvSpPr>
          <p:cNvPr id="1057794" name="Rectangle 2">
            <a:extLst>
              <a:ext uri="{FF2B5EF4-FFF2-40B4-BE49-F238E27FC236}">
                <a16:creationId xmlns:a16="http://schemas.microsoft.com/office/drawing/2014/main" id="{BF008C80-9005-45C1-AA31-E40A9A567F6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7795" name="Rectangle 3">
            <a:extLst>
              <a:ext uri="{FF2B5EF4-FFF2-40B4-BE49-F238E27FC236}">
                <a16:creationId xmlns:a16="http://schemas.microsoft.com/office/drawing/2014/main" id="{5D300A92-73FD-486B-BB41-3C267B051A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B954E2A-14FB-48F2-B27D-B852F4427E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A0F6B7-C41E-4F26-AFC7-07A7F39B9127}" type="slidenum">
              <a:rPr lang="de-DE" altLang="en-US"/>
              <a:pPr/>
              <a:t>25</a:t>
            </a:fld>
            <a:endParaRPr lang="de-DE" altLang="en-US"/>
          </a:p>
        </p:txBody>
      </p:sp>
      <p:sp>
        <p:nvSpPr>
          <p:cNvPr id="1055746" name="Rectangle 2">
            <a:extLst>
              <a:ext uri="{FF2B5EF4-FFF2-40B4-BE49-F238E27FC236}">
                <a16:creationId xmlns:a16="http://schemas.microsoft.com/office/drawing/2014/main" id="{0ECF1572-CB0D-41CF-AFF8-5A3125B0D91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5747" name="Rectangle 3">
            <a:extLst>
              <a:ext uri="{FF2B5EF4-FFF2-40B4-BE49-F238E27FC236}">
                <a16:creationId xmlns:a16="http://schemas.microsoft.com/office/drawing/2014/main" id="{7F60B306-E69B-4A75-86A1-C16ABBA5D6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D1F02F5-2B16-4303-91B9-72E2914E7E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377D46-3030-4F81-BE83-133E541EEBBC}" type="slidenum">
              <a:rPr lang="de-DE" altLang="en-US"/>
              <a:pPr/>
              <a:t>26</a:t>
            </a:fld>
            <a:endParaRPr lang="de-DE" altLang="en-US"/>
          </a:p>
        </p:txBody>
      </p:sp>
      <p:sp>
        <p:nvSpPr>
          <p:cNvPr id="999426" name="Folienbildplatzhalter 1">
            <a:extLst>
              <a:ext uri="{FF2B5EF4-FFF2-40B4-BE49-F238E27FC236}">
                <a16:creationId xmlns:a16="http://schemas.microsoft.com/office/drawing/2014/main" id="{41DC24D3-7EB3-42C8-80EF-D4E2A907CA6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999427" name="Notizenplatzhalter 2">
            <a:extLst>
              <a:ext uri="{FF2B5EF4-FFF2-40B4-BE49-F238E27FC236}">
                <a16:creationId xmlns:a16="http://schemas.microsoft.com/office/drawing/2014/main" id="{3F32E85D-02BF-4762-A29F-45A80AC80D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9613" y="4862513"/>
            <a:ext cx="5680075" cy="4605337"/>
          </a:xfrm>
        </p:spPr>
        <p:txBody>
          <a:bodyPr lIns="97305" tIns="48653" rIns="97305" bIns="48653"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999428" name="Foliennummernplatzhalter 3">
            <a:extLst>
              <a:ext uri="{FF2B5EF4-FFF2-40B4-BE49-F238E27FC236}">
                <a16:creationId xmlns:a16="http://schemas.microsoft.com/office/drawing/2014/main" id="{F69E00A5-9BE9-4083-AED8-787532552828}"/>
              </a:ext>
            </a:extLst>
          </p:cNvPr>
          <p:cNvSpPr txBox="1">
            <a:spLocks noGrp="1"/>
          </p:cNvSpPr>
          <p:nvPr/>
        </p:nvSpPr>
        <p:spPr bwMode="auto">
          <a:xfrm>
            <a:off x="4019550" y="9720263"/>
            <a:ext cx="307816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305" tIns="48653" rIns="97305" bIns="48653" anchor="b"/>
          <a:lstStyle>
            <a:lvl1pPr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90575" indent="-304800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17613" indent="-244475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01800" indent="-242888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90750" indent="-244475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479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051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623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195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983CBA88-DCF5-4FF6-A958-941E20D451C5}" type="slidenum">
              <a:rPr lang="de-DE" altLang="en-US" sz="1300">
                <a:latin typeface="Calibri" panose="020F0502020204030204" pitchFamily="34" charset="0"/>
              </a:rPr>
              <a:pPr algn="r"/>
              <a:t>26</a:t>
            </a:fld>
            <a:endParaRPr lang="de-DE" altLang="en-US" sz="13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2744CB6-461B-4E73-9E3A-BC9F094637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8E41E6-F314-4F09-85C0-B146D4BCF8CB}" type="slidenum">
              <a:rPr lang="de-DE" altLang="en-US"/>
              <a:pPr/>
              <a:t>27</a:t>
            </a:fld>
            <a:endParaRPr lang="de-DE" altLang="en-US"/>
          </a:p>
        </p:txBody>
      </p:sp>
      <p:sp>
        <p:nvSpPr>
          <p:cNvPr id="1011714" name="Folienbildplatzhalter 1">
            <a:extLst>
              <a:ext uri="{FF2B5EF4-FFF2-40B4-BE49-F238E27FC236}">
                <a16:creationId xmlns:a16="http://schemas.microsoft.com/office/drawing/2014/main" id="{78CE0712-E29C-44BB-A3D4-8CB286C1912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011715" name="Notizenplatzhalter 2">
            <a:extLst>
              <a:ext uri="{FF2B5EF4-FFF2-40B4-BE49-F238E27FC236}">
                <a16:creationId xmlns:a16="http://schemas.microsoft.com/office/drawing/2014/main" id="{4DB9FE3A-D882-42DF-92FC-8D23868F8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9613" y="4862513"/>
            <a:ext cx="5680075" cy="4605337"/>
          </a:xfrm>
        </p:spPr>
        <p:txBody>
          <a:bodyPr lIns="97305" tIns="48653" rIns="97305" bIns="48653"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011716" name="Foliennummernplatzhalter 3">
            <a:extLst>
              <a:ext uri="{FF2B5EF4-FFF2-40B4-BE49-F238E27FC236}">
                <a16:creationId xmlns:a16="http://schemas.microsoft.com/office/drawing/2014/main" id="{A827A566-6AB7-4242-AB33-452DFCA7B028}"/>
              </a:ext>
            </a:extLst>
          </p:cNvPr>
          <p:cNvSpPr txBox="1">
            <a:spLocks noGrp="1"/>
          </p:cNvSpPr>
          <p:nvPr/>
        </p:nvSpPr>
        <p:spPr bwMode="auto">
          <a:xfrm>
            <a:off x="4019550" y="9720263"/>
            <a:ext cx="307816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305" tIns="48653" rIns="97305" bIns="48653" anchor="b"/>
          <a:lstStyle>
            <a:lvl1pPr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90575" indent="-304800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17613" indent="-244475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01800" indent="-242888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90750" indent="-244475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479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051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623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195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8A65BCCC-B176-4AAB-A77B-E74A3905EA88}" type="slidenum">
              <a:rPr lang="de-DE" altLang="en-US" sz="1300">
                <a:latin typeface="Calibri" panose="020F0502020204030204" pitchFamily="34" charset="0"/>
              </a:rPr>
              <a:pPr algn="r"/>
              <a:t>27</a:t>
            </a:fld>
            <a:endParaRPr lang="de-DE" altLang="en-US" sz="13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A8B9E00-1AF9-467B-B16B-10D7284BAD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BC68E6-44B0-4D30-9B1B-B819781F9A4F}" type="slidenum">
              <a:rPr lang="de-DE" altLang="en-US"/>
              <a:pPr/>
              <a:t>28</a:t>
            </a:fld>
            <a:endParaRPr lang="de-DE" altLang="en-US"/>
          </a:p>
        </p:txBody>
      </p:sp>
      <p:sp>
        <p:nvSpPr>
          <p:cNvPr id="907266" name="Rectangle 2">
            <a:extLst>
              <a:ext uri="{FF2B5EF4-FFF2-40B4-BE49-F238E27FC236}">
                <a16:creationId xmlns:a16="http://schemas.microsoft.com/office/drawing/2014/main" id="{DE76B42E-F234-4818-8E46-B4BA5623B4E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7267" name="Rectangle 3">
            <a:extLst>
              <a:ext uri="{FF2B5EF4-FFF2-40B4-BE49-F238E27FC236}">
                <a16:creationId xmlns:a16="http://schemas.microsoft.com/office/drawing/2014/main" id="{AB96CEFA-DEFD-451F-AD5A-5773E1AE90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E445E07-A2C0-454C-8134-327EFD0EF5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C363CD-5118-48B0-AC19-2E119DA36D27}" type="slidenum">
              <a:rPr lang="de-DE" altLang="en-US"/>
              <a:pPr/>
              <a:t>29</a:t>
            </a:fld>
            <a:endParaRPr lang="de-DE" altLang="en-US"/>
          </a:p>
        </p:txBody>
      </p:sp>
      <p:sp>
        <p:nvSpPr>
          <p:cNvPr id="1013762" name="Folienbildplatzhalter 1">
            <a:extLst>
              <a:ext uri="{FF2B5EF4-FFF2-40B4-BE49-F238E27FC236}">
                <a16:creationId xmlns:a16="http://schemas.microsoft.com/office/drawing/2014/main" id="{F45C11C7-1928-4815-BF52-0A95D2ECB17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013763" name="Notizenplatzhalter 2">
            <a:extLst>
              <a:ext uri="{FF2B5EF4-FFF2-40B4-BE49-F238E27FC236}">
                <a16:creationId xmlns:a16="http://schemas.microsoft.com/office/drawing/2014/main" id="{687FAF80-5A78-4DEF-BE79-D8A09442A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9613" y="4862513"/>
            <a:ext cx="5680075" cy="4605337"/>
          </a:xfrm>
        </p:spPr>
        <p:txBody>
          <a:bodyPr lIns="97305" tIns="48653" rIns="97305" bIns="48653"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013764" name="Foliennummernplatzhalter 3">
            <a:extLst>
              <a:ext uri="{FF2B5EF4-FFF2-40B4-BE49-F238E27FC236}">
                <a16:creationId xmlns:a16="http://schemas.microsoft.com/office/drawing/2014/main" id="{524A76AC-DDC0-496D-BDD3-1894B5C7EAD3}"/>
              </a:ext>
            </a:extLst>
          </p:cNvPr>
          <p:cNvSpPr txBox="1">
            <a:spLocks noGrp="1"/>
          </p:cNvSpPr>
          <p:nvPr/>
        </p:nvSpPr>
        <p:spPr bwMode="auto">
          <a:xfrm>
            <a:off x="4019550" y="9720263"/>
            <a:ext cx="307816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305" tIns="48653" rIns="97305" bIns="48653" anchor="b"/>
          <a:lstStyle>
            <a:lvl1pPr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90575" indent="-304800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17613" indent="-244475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01800" indent="-242888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90750" indent="-244475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479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051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623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195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43297283-AE6A-4BE5-B4DA-F119A8AA420F}" type="slidenum">
              <a:rPr lang="de-DE" altLang="en-US" sz="1300">
                <a:latin typeface="Calibri" panose="020F0502020204030204" pitchFamily="34" charset="0"/>
              </a:rPr>
              <a:pPr algn="r"/>
              <a:t>29</a:t>
            </a:fld>
            <a:endParaRPr lang="de-DE" altLang="en-US" sz="13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677DFED-AAFF-4982-A360-5748432B80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B1C6DC-7583-44F5-989B-B9577C2FF63C}" type="slidenum">
              <a:rPr lang="de-DE" altLang="en-US"/>
              <a:pPr/>
              <a:t>3</a:t>
            </a:fld>
            <a:endParaRPr lang="de-DE" altLang="en-US"/>
          </a:p>
        </p:txBody>
      </p:sp>
      <p:sp>
        <p:nvSpPr>
          <p:cNvPr id="1026050" name="Rectangle 2">
            <a:extLst>
              <a:ext uri="{FF2B5EF4-FFF2-40B4-BE49-F238E27FC236}">
                <a16:creationId xmlns:a16="http://schemas.microsoft.com/office/drawing/2014/main" id="{8553A4DA-86D8-4CCF-81E5-8780F98F533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6051" name="Rectangle 3">
            <a:extLst>
              <a:ext uri="{FF2B5EF4-FFF2-40B4-BE49-F238E27FC236}">
                <a16:creationId xmlns:a16="http://schemas.microsoft.com/office/drawing/2014/main" id="{18D78530-C762-47B6-A4F2-0D6B64F91E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CB97609-A062-47D1-946A-81FF6A4A26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5659B1-A644-4B1C-928D-0E14DEE3B96F}" type="slidenum">
              <a:rPr lang="de-DE" altLang="en-US"/>
              <a:pPr/>
              <a:t>30</a:t>
            </a:fld>
            <a:endParaRPr lang="de-DE" altLang="en-US"/>
          </a:p>
        </p:txBody>
      </p:sp>
      <p:sp>
        <p:nvSpPr>
          <p:cNvPr id="1017858" name="Folienbildplatzhalter 1">
            <a:extLst>
              <a:ext uri="{FF2B5EF4-FFF2-40B4-BE49-F238E27FC236}">
                <a16:creationId xmlns:a16="http://schemas.microsoft.com/office/drawing/2014/main" id="{6EC3F08B-EAE8-4786-8298-125B2BE7250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017859" name="Notizenplatzhalter 2">
            <a:extLst>
              <a:ext uri="{FF2B5EF4-FFF2-40B4-BE49-F238E27FC236}">
                <a16:creationId xmlns:a16="http://schemas.microsoft.com/office/drawing/2014/main" id="{B8B91B66-6F65-490A-BB71-B6ECA072A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9613" y="4862513"/>
            <a:ext cx="5680075" cy="4605337"/>
          </a:xfrm>
        </p:spPr>
        <p:txBody>
          <a:bodyPr lIns="97305" tIns="48653" rIns="97305" bIns="48653"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017860" name="Foliennummernplatzhalter 3">
            <a:extLst>
              <a:ext uri="{FF2B5EF4-FFF2-40B4-BE49-F238E27FC236}">
                <a16:creationId xmlns:a16="http://schemas.microsoft.com/office/drawing/2014/main" id="{879CDB88-76E1-42FE-9609-E70B02EDA65E}"/>
              </a:ext>
            </a:extLst>
          </p:cNvPr>
          <p:cNvSpPr txBox="1">
            <a:spLocks noGrp="1"/>
          </p:cNvSpPr>
          <p:nvPr/>
        </p:nvSpPr>
        <p:spPr bwMode="auto">
          <a:xfrm>
            <a:off x="4019550" y="9720263"/>
            <a:ext cx="307816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305" tIns="48653" rIns="97305" bIns="48653" anchor="b"/>
          <a:lstStyle>
            <a:lvl1pPr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90575" indent="-304800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17613" indent="-244475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01800" indent="-242888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90750" indent="-244475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479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051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623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195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38F7F57F-08B1-4990-9B83-1F8E08D3A6DC}" type="slidenum">
              <a:rPr lang="de-DE" altLang="en-US" sz="1300">
                <a:latin typeface="Calibri" panose="020F0502020204030204" pitchFamily="34" charset="0"/>
              </a:rPr>
              <a:pPr algn="r"/>
              <a:t>30</a:t>
            </a:fld>
            <a:endParaRPr lang="de-DE" altLang="en-US" sz="13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D7FB867-A999-4616-B8A6-471C56F133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629CB1-F982-43D8-8AE4-8D23F48CFBA2}" type="slidenum">
              <a:rPr lang="de-DE" altLang="en-US"/>
              <a:pPr/>
              <a:t>31</a:t>
            </a:fld>
            <a:endParaRPr lang="de-DE" altLang="en-US"/>
          </a:p>
        </p:txBody>
      </p:sp>
      <p:sp>
        <p:nvSpPr>
          <p:cNvPr id="1063938" name="Folienbildplatzhalter 1">
            <a:extLst>
              <a:ext uri="{FF2B5EF4-FFF2-40B4-BE49-F238E27FC236}">
                <a16:creationId xmlns:a16="http://schemas.microsoft.com/office/drawing/2014/main" id="{69B067E7-66E7-4FC7-A571-38E9E5695DA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063939" name="Notizenplatzhalter 2">
            <a:extLst>
              <a:ext uri="{FF2B5EF4-FFF2-40B4-BE49-F238E27FC236}">
                <a16:creationId xmlns:a16="http://schemas.microsoft.com/office/drawing/2014/main" id="{059DF388-49AF-4C8A-B8C2-A0C801279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9613" y="4862513"/>
            <a:ext cx="5680075" cy="4605337"/>
          </a:xfrm>
        </p:spPr>
        <p:txBody>
          <a:bodyPr lIns="97305" tIns="48653" rIns="97305" bIns="48653"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063940" name="Foliennummernplatzhalter 3">
            <a:extLst>
              <a:ext uri="{FF2B5EF4-FFF2-40B4-BE49-F238E27FC236}">
                <a16:creationId xmlns:a16="http://schemas.microsoft.com/office/drawing/2014/main" id="{F38DE8A4-C5D8-4EE9-944D-4B0A19456920}"/>
              </a:ext>
            </a:extLst>
          </p:cNvPr>
          <p:cNvSpPr txBox="1">
            <a:spLocks noGrp="1"/>
          </p:cNvSpPr>
          <p:nvPr/>
        </p:nvSpPr>
        <p:spPr bwMode="auto">
          <a:xfrm>
            <a:off x="4019550" y="9720263"/>
            <a:ext cx="307816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305" tIns="48653" rIns="97305" bIns="48653" anchor="b"/>
          <a:lstStyle>
            <a:lvl1pPr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90575" indent="-304800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17613" indent="-244475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01800" indent="-242888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90750" indent="-244475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479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051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623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195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FD956040-9D40-4A16-BC4E-2B9A31BA2F5B}" type="slidenum">
              <a:rPr lang="de-DE" altLang="en-US" sz="1300">
                <a:latin typeface="Calibri" panose="020F0502020204030204" pitchFamily="34" charset="0"/>
              </a:rPr>
              <a:pPr algn="r"/>
              <a:t>31</a:t>
            </a:fld>
            <a:endParaRPr lang="de-DE" altLang="en-US" sz="13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CDCD51-EB22-4ED4-AD20-8D111EAE18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0835EB-7849-45A6-ACA6-9C4F5098E695}" type="slidenum">
              <a:rPr lang="de-DE" altLang="en-US"/>
              <a:pPr/>
              <a:t>32</a:t>
            </a:fld>
            <a:endParaRPr lang="de-DE" altLang="en-US"/>
          </a:p>
        </p:txBody>
      </p:sp>
      <p:sp>
        <p:nvSpPr>
          <p:cNvPr id="1019906" name="Folienbildplatzhalter 1">
            <a:extLst>
              <a:ext uri="{FF2B5EF4-FFF2-40B4-BE49-F238E27FC236}">
                <a16:creationId xmlns:a16="http://schemas.microsoft.com/office/drawing/2014/main" id="{0D7EF083-4C5F-43D1-805B-875385EB7A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019907" name="Notizenplatzhalter 2">
            <a:extLst>
              <a:ext uri="{FF2B5EF4-FFF2-40B4-BE49-F238E27FC236}">
                <a16:creationId xmlns:a16="http://schemas.microsoft.com/office/drawing/2014/main" id="{71254A05-C1A1-476B-BE12-7AFC6052A3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9613" y="4862513"/>
            <a:ext cx="5680075" cy="4605337"/>
          </a:xfrm>
        </p:spPr>
        <p:txBody>
          <a:bodyPr lIns="97305" tIns="48653" rIns="97305" bIns="48653"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019908" name="Foliennummernplatzhalter 3">
            <a:extLst>
              <a:ext uri="{FF2B5EF4-FFF2-40B4-BE49-F238E27FC236}">
                <a16:creationId xmlns:a16="http://schemas.microsoft.com/office/drawing/2014/main" id="{49A4DFA6-C970-48D7-AAC7-DDEEAF14A129}"/>
              </a:ext>
            </a:extLst>
          </p:cNvPr>
          <p:cNvSpPr txBox="1">
            <a:spLocks noGrp="1"/>
          </p:cNvSpPr>
          <p:nvPr/>
        </p:nvSpPr>
        <p:spPr bwMode="auto">
          <a:xfrm>
            <a:off x="4019550" y="9720263"/>
            <a:ext cx="307816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305" tIns="48653" rIns="97305" bIns="48653" anchor="b"/>
          <a:lstStyle>
            <a:lvl1pPr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90575" indent="-304800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17613" indent="-244475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01800" indent="-242888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90750" indent="-244475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479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051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623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195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767B1D4F-D866-4530-93DC-32A845DBB45F}" type="slidenum">
              <a:rPr lang="de-DE" altLang="en-US" sz="1300">
                <a:latin typeface="Calibri" panose="020F0502020204030204" pitchFamily="34" charset="0"/>
              </a:rPr>
              <a:pPr algn="r"/>
              <a:t>32</a:t>
            </a:fld>
            <a:endParaRPr lang="de-DE" altLang="en-US" sz="13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C524D78-D508-4337-9F2D-975A037178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66D60A-1345-417A-BD12-F3A99E488076}" type="slidenum">
              <a:rPr lang="de-DE" altLang="en-US"/>
              <a:pPr/>
              <a:t>33</a:t>
            </a:fld>
            <a:endParaRPr lang="de-DE" altLang="en-US"/>
          </a:p>
        </p:txBody>
      </p:sp>
      <p:sp>
        <p:nvSpPr>
          <p:cNvPr id="908290" name="Rectangle 2">
            <a:extLst>
              <a:ext uri="{FF2B5EF4-FFF2-40B4-BE49-F238E27FC236}">
                <a16:creationId xmlns:a16="http://schemas.microsoft.com/office/drawing/2014/main" id="{755A7F1B-FA6F-4F6D-889B-2935BE48EFF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8291" name="Rectangle 3">
            <a:extLst>
              <a:ext uri="{FF2B5EF4-FFF2-40B4-BE49-F238E27FC236}">
                <a16:creationId xmlns:a16="http://schemas.microsoft.com/office/drawing/2014/main" id="{781B2E07-BCA5-4DEA-BA08-D8F06EB30C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1A3A16C-AEF5-46D5-868A-B559F4D54E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9B594A-2055-4237-86F3-4F2333CC49D2}" type="slidenum">
              <a:rPr lang="de-DE" altLang="en-US"/>
              <a:pPr/>
              <a:t>37</a:t>
            </a:fld>
            <a:endParaRPr lang="de-DE" altLang="en-US"/>
          </a:p>
        </p:txBody>
      </p:sp>
      <p:sp>
        <p:nvSpPr>
          <p:cNvPr id="909314" name="Rectangle 2">
            <a:extLst>
              <a:ext uri="{FF2B5EF4-FFF2-40B4-BE49-F238E27FC236}">
                <a16:creationId xmlns:a16="http://schemas.microsoft.com/office/drawing/2014/main" id="{50FE6132-E9FF-4FBA-9A74-7B948DC4828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9315" name="Rectangle 3">
            <a:extLst>
              <a:ext uri="{FF2B5EF4-FFF2-40B4-BE49-F238E27FC236}">
                <a16:creationId xmlns:a16="http://schemas.microsoft.com/office/drawing/2014/main" id="{82A2B3CC-3FEA-42C9-80B6-9A80C99B7E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F4033E2-3826-4AA7-8702-2CC36B00A0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EA6DD8-E44A-46FA-8E68-63919E245A2B}" type="slidenum">
              <a:rPr lang="de-DE" altLang="en-US"/>
              <a:pPr/>
              <a:t>38</a:t>
            </a:fld>
            <a:endParaRPr lang="de-DE" altLang="en-US"/>
          </a:p>
        </p:txBody>
      </p:sp>
      <p:sp>
        <p:nvSpPr>
          <p:cNvPr id="910338" name="Rectangle 2">
            <a:extLst>
              <a:ext uri="{FF2B5EF4-FFF2-40B4-BE49-F238E27FC236}">
                <a16:creationId xmlns:a16="http://schemas.microsoft.com/office/drawing/2014/main" id="{EC911F6D-D364-4D5F-8EAC-4C64C56263F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0339" name="Rectangle 3">
            <a:extLst>
              <a:ext uri="{FF2B5EF4-FFF2-40B4-BE49-F238E27FC236}">
                <a16:creationId xmlns:a16="http://schemas.microsoft.com/office/drawing/2014/main" id="{7A42E274-CBFE-44F3-9438-52DB4A5005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1377DAD-C557-430D-A58B-6DCD39A028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466562-918F-4C00-BA1C-16E79B95F877}" type="slidenum">
              <a:rPr lang="de-DE" altLang="en-US"/>
              <a:pPr/>
              <a:t>39</a:t>
            </a:fld>
            <a:endParaRPr lang="de-DE" altLang="en-US"/>
          </a:p>
        </p:txBody>
      </p:sp>
      <p:sp>
        <p:nvSpPr>
          <p:cNvPr id="913410" name="Rectangle 2">
            <a:extLst>
              <a:ext uri="{FF2B5EF4-FFF2-40B4-BE49-F238E27FC236}">
                <a16:creationId xmlns:a16="http://schemas.microsoft.com/office/drawing/2014/main" id="{542B5F86-5FB5-45FD-9876-2AECC512ACB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3411" name="Rectangle 3">
            <a:extLst>
              <a:ext uri="{FF2B5EF4-FFF2-40B4-BE49-F238E27FC236}">
                <a16:creationId xmlns:a16="http://schemas.microsoft.com/office/drawing/2014/main" id="{2A9066DB-57EB-4379-85FE-86474C137A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DB1E329-9F70-4FAA-9F79-37BBA1F184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712E1C-4E87-4976-BA1E-1459CF218182}" type="slidenum">
              <a:rPr lang="de-DE" altLang="en-US"/>
              <a:pPr/>
              <a:t>40</a:t>
            </a:fld>
            <a:endParaRPr lang="de-DE" altLang="en-US"/>
          </a:p>
        </p:txBody>
      </p:sp>
      <p:sp>
        <p:nvSpPr>
          <p:cNvPr id="914434" name="Rectangle 2">
            <a:extLst>
              <a:ext uri="{FF2B5EF4-FFF2-40B4-BE49-F238E27FC236}">
                <a16:creationId xmlns:a16="http://schemas.microsoft.com/office/drawing/2014/main" id="{CCC1B688-B6C0-4842-97FA-0E72CE83C7D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4435" name="Rectangle 3">
            <a:extLst>
              <a:ext uri="{FF2B5EF4-FFF2-40B4-BE49-F238E27FC236}">
                <a16:creationId xmlns:a16="http://schemas.microsoft.com/office/drawing/2014/main" id="{D3A2CD18-B283-46F2-A11A-2A6510C45A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797356D-4939-4216-A8B2-9C7828BBF6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E7AB46-6DF0-4C00-90DC-037F495B69DB}" type="slidenum">
              <a:rPr lang="de-DE" altLang="en-US"/>
              <a:pPr/>
              <a:t>41</a:t>
            </a:fld>
            <a:endParaRPr lang="de-DE" altLang="en-US"/>
          </a:p>
        </p:txBody>
      </p:sp>
      <p:sp>
        <p:nvSpPr>
          <p:cNvPr id="911362" name="Rectangle 2">
            <a:extLst>
              <a:ext uri="{FF2B5EF4-FFF2-40B4-BE49-F238E27FC236}">
                <a16:creationId xmlns:a16="http://schemas.microsoft.com/office/drawing/2014/main" id="{6A6032F5-E3ED-4EEE-992A-EFE245B372D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63" name="Rectangle 3">
            <a:extLst>
              <a:ext uri="{FF2B5EF4-FFF2-40B4-BE49-F238E27FC236}">
                <a16:creationId xmlns:a16="http://schemas.microsoft.com/office/drawing/2014/main" id="{C7E7D45B-C309-45F4-9CAD-F82BD0DF9F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ECD8801-728F-4765-8D5A-E6DBE11586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132707-E85D-4C2B-87BC-D56B502780B0}" type="slidenum">
              <a:rPr lang="de-DE" altLang="en-US"/>
              <a:pPr/>
              <a:t>42</a:t>
            </a:fld>
            <a:endParaRPr lang="de-DE" altLang="en-US"/>
          </a:p>
        </p:txBody>
      </p:sp>
      <p:sp>
        <p:nvSpPr>
          <p:cNvPr id="912386" name="Rectangle 2">
            <a:extLst>
              <a:ext uri="{FF2B5EF4-FFF2-40B4-BE49-F238E27FC236}">
                <a16:creationId xmlns:a16="http://schemas.microsoft.com/office/drawing/2014/main" id="{E2D74757-3119-4205-9B66-03393B957EE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2387" name="Rectangle 3">
            <a:extLst>
              <a:ext uri="{FF2B5EF4-FFF2-40B4-BE49-F238E27FC236}">
                <a16:creationId xmlns:a16="http://schemas.microsoft.com/office/drawing/2014/main" id="{C712A29C-046A-4CB7-9DA9-1972ACB54A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5BD5373-FA0F-45D0-B5B0-C6C7FEA967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EC0072-1653-4BE0-BA8A-19ED2BC19D63}" type="slidenum">
              <a:rPr lang="de-DE" altLang="en-US"/>
              <a:pPr/>
              <a:t>4</a:t>
            </a:fld>
            <a:endParaRPr lang="de-DE" altLang="en-US"/>
          </a:p>
        </p:txBody>
      </p:sp>
      <p:sp>
        <p:nvSpPr>
          <p:cNvPr id="1028098" name="Rectangle 2">
            <a:extLst>
              <a:ext uri="{FF2B5EF4-FFF2-40B4-BE49-F238E27FC236}">
                <a16:creationId xmlns:a16="http://schemas.microsoft.com/office/drawing/2014/main" id="{D6D8E504-37CF-45A9-9FD5-8BA109B6868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8099" name="Rectangle 3">
            <a:extLst>
              <a:ext uri="{FF2B5EF4-FFF2-40B4-BE49-F238E27FC236}">
                <a16:creationId xmlns:a16="http://schemas.microsoft.com/office/drawing/2014/main" id="{03E12819-9A6B-47F0-8FFD-9E4AA7483A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6AD2E40-1AF9-4E01-BA50-B99F69F0AA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EA4C6D-C8E0-4F7C-88A7-9EBD0AAD6A30}" type="slidenum">
              <a:rPr lang="de-DE" altLang="en-US"/>
              <a:pPr/>
              <a:t>46</a:t>
            </a:fld>
            <a:endParaRPr lang="de-DE" altLang="en-US"/>
          </a:p>
        </p:txBody>
      </p:sp>
      <p:sp>
        <p:nvSpPr>
          <p:cNvPr id="915458" name="Rectangle 2">
            <a:extLst>
              <a:ext uri="{FF2B5EF4-FFF2-40B4-BE49-F238E27FC236}">
                <a16:creationId xmlns:a16="http://schemas.microsoft.com/office/drawing/2014/main" id="{1935B92C-F752-4502-962D-670595FBAEE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5459" name="Rectangle 3">
            <a:extLst>
              <a:ext uri="{FF2B5EF4-FFF2-40B4-BE49-F238E27FC236}">
                <a16:creationId xmlns:a16="http://schemas.microsoft.com/office/drawing/2014/main" id="{76F526A2-47CA-4A60-8126-85EE84F1F1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B342929-BDA3-443E-B287-C5969432E0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78528C-6AAC-4BD8-A588-A10D615CA9BC}" type="slidenum">
              <a:rPr lang="de-DE" altLang="en-US"/>
              <a:pPr/>
              <a:t>47</a:t>
            </a:fld>
            <a:endParaRPr lang="de-DE" altLang="en-US"/>
          </a:p>
        </p:txBody>
      </p:sp>
      <p:sp>
        <p:nvSpPr>
          <p:cNvPr id="917506" name="Rectangle 2">
            <a:extLst>
              <a:ext uri="{FF2B5EF4-FFF2-40B4-BE49-F238E27FC236}">
                <a16:creationId xmlns:a16="http://schemas.microsoft.com/office/drawing/2014/main" id="{8B8128F9-7BE9-4A65-9014-5AD45C5C310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7507" name="Rectangle 3">
            <a:extLst>
              <a:ext uri="{FF2B5EF4-FFF2-40B4-BE49-F238E27FC236}">
                <a16:creationId xmlns:a16="http://schemas.microsoft.com/office/drawing/2014/main" id="{33322F52-37C8-435A-8C07-18722502A7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6A86D1A-642C-46FD-A10A-AAE363C015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2F67A0-8503-4692-AC83-FC73DBDF3064}" type="slidenum">
              <a:rPr lang="de-DE" altLang="en-US"/>
              <a:pPr/>
              <a:t>48</a:t>
            </a:fld>
            <a:endParaRPr lang="de-DE" altLang="en-US"/>
          </a:p>
        </p:txBody>
      </p:sp>
      <p:sp>
        <p:nvSpPr>
          <p:cNvPr id="918530" name="Rectangle 2">
            <a:extLst>
              <a:ext uri="{FF2B5EF4-FFF2-40B4-BE49-F238E27FC236}">
                <a16:creationId xmlns:a16="http://schemas.microsoft.com/office/drawing/2014/main" id="{38DC66F8-1E04-4EBC-9976-7BA8303DB69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8531" name="Rectangle 3">
            <a:extLst>
              <a:ext uri="{FF2B5EF4-FFF2-40B4-BE49-F238E27FC236}">
                <a16:creationId xmlns:a16="http://schemas.microsoft.com/office/drawing/2014/main" id="{4C1A7B29-9C12-4FB1-9CAC-1E386BF459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EC71DCD-0CE1-42D5-BDFB-627CF49927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4667E3-04D9-4179-BE5D-BB98B8B12FF4}" type="slidenum">
              <a:rPr lang="de-DE" altLang="en-US"/>
              <a:pPr/>
              <a:t>49</a:t>
            </a:fld>
            <a:endParaRPr lang="de-DE" altLang="en-US"/>
          </a:p>
        </p:txBody>
      </p:sp>
      <p:sp>
        <p:nvSpPr>
          <p:cNvPr id="916482" name="Rectangle 2">
            <a:extLst>
              <a:ext uri="{FF2B5EF4-FFF2-40B4-BE49-F238E27FC236}">
                <a16:creationId xmlns:a16="http://schemas.microsoft.com/office/drawing/2014/main" id="{B5A8501A-65AD-4689-869B-7FA8F9EFF97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6483" name="Rectangle 3">
            <a:extLst>
              <a:ext uri="{FF2B5EF4-FFF2-40B4-BE49-F238E27FC236}">
                <a16:creationId xmlns:a16="http://schemas.microsoft.com/office/drawing/2014/main" id="{0697F5CE-3EF2-4F54-B822-5B69A6F531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FB2D6B3-3035-4365-807C-EB92300F9D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E6F9A6-293E-4EB0-913E-C11BB5D875E6}" type="slidenum">
              <a:rPr lang="de-DE" altLang="en-US"/>
              <a:pPr/>
              <a:t>50</a:t>
            </a:fld>
            <a:endParaRPr lang="de-DE" altLang="en-US"/>
          </a:p>
        </p:txBody>
      </p:sp>
      <p:sp>
        <p:nvSpPr>
          <p:cNvPr id="919554" name="Rectangle 2">
            <a:extLst>
              <a:ext uri="{FF2B5EF4-FFF2-40B4-BE49-F238E27FC236}">
                <a16:creationId xmlns:a16="http://schemas.microsoft.com/office/drawing/2014/main" id="{6A045316-081A-4A42-A348-71CEB4DF93D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9555" name="Rectangle 3">
            <a:extLst>
              <a:ext uri="{FF2B5EF4-FFF2-40B4-BE49-F238E27FC236}">
                <a16:creationId xmlns:a16="http://schemas.microsoft.com/office/drawing/2014/main" id="{D7F05133-652F-43EB-87A8-96030A08AD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EFAD4E0-9EC1-4229-8C61-B23EAD9CDA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33C9D4-18A4-4999-93BC-FB0586809588}" type="slidenum">
              <a:rPr lang="de-DE" altLang="en-US"/>
              <a:pPr/>
              <a:t>51</a:t>
            </a:fld>
            <a:endParaRPr lang="de-DE" altLang="en-US"/>
          </a:p>
        </p:txBody>
      </p:sp>
      <p:sp>
        <p:nvSpPr>
          <p:cNvPr id="1083394" name="Rectangle 2">
            <a:extLst>
              <a:ext uri="{FF2B5EF4-FFF2-40B4-BE49-F238E27FC236}">
                <a16:creationId xmlns:a16="http://schemas.microsoft.com/office/drawing/2014/main" id="{6C9E8853-5449-4809-B7BD-2894E4C03B0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3395" name="Rectangle 3">
            <a:extLst>
              <a:ext uri="{FF2B5EF4-FFF2-40B4-BE49-F238E27FC236}">
                <a16:creationId xmlns:a16="http://schemas.microsoft.com/office/drawing/2014/main" id="{F32D665F-04CF-4093-BCF1-E89E8B2EE2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380E102-AA77-4104-928B-8A4034DC69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E25643-F226-4CAF-9121-961B4A4322F2}" type="slidenum">
              <a:rPr lang="de-DE" altLang="en-US"/>
              <a:pPr/>
              <a:t>52</a:t>
            </a:fld>
            <a:endParaRPr lang="de-DE" altLang="en-US"/>
          </a:p>
        </p:txBody>
      </p:sp>
      <p:sp>
        <p:nvSpPr>
          <p:cNvPr id="921602" name="Rectangle 2">
            <a:extLst>
              <a:ext uri="{FF2B5EF4-FFF2-40B4-BE49-F238E27FC236}">
                <a16:creationId xmlns:a16="http://schemas.microsoft.com/office/drawing/2014/main" id="{0D6BE897-EA7C-4DFE-B969-6B7BABBB14F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03" name="Rectangle 3">
            <a:extLst>
              <a:ext uri="{FF2B5EF4-FFF2-40B4-BE49-F238E27FC236}">
                <a16:creationId xmlns:a16="http://schemas.microsoft.com/office/drawing/2014/main" id="{1CA57122-C32E-4ABE-862F-8824959B53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B0CD85D-CE36-46E5-BF2A-DF56B84DD4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B1589A-0F3B-48EA-B05A-22728A7EC0AB}" type="slidenum">
              <a:rPr lang="de-DE" altLang="en-US"/>
              <a:pPr/>
              <a:t>53</a:t>
            </a:fld>
            <a:endParaRPr lang="de-DE" altLang="en-US"/>
          </a:p>
        </p:txBody>
      </p:sp>
      <p:sp>
        <p:nvSpPr>
          <p:cNvPr id="922626" name="Rectangle 2">
            <a:extLst>
              <a:ext uri="{FF2B5EF4-FFF2-40B4-BE49-F238E27FC236}">
                <a16:creationId xmlns:a16="http://schemas.microsoft.com/office/drawing/2014/main" id="{5FCA2BC6-2928-42C3-8005-CCD7D363982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627" name="Rectangle 3">
            <a:extLst>
              <a:ext uri="{FF2B5EF4-FFF2-40B4-BE49-F238E27FC236}">
                <a16:creationId xmlns:a16="http://schemas.microsoft.com/office/drawing/2014/main" id="{5287540B-BEF6-4041-BBD1-E1CA5CF897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48C9A0A-202F-4F57-8E50-F0D33C907B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15953D-DEA7-4779-A638-C25BFDCAD063}" type="slidenum">
              <a:rPr lang="de-DE" altLang="en-US"/>
              <a:pPr/>
              <a:t>54</a:t>
            </a:fld>
            <a:endParaRPr lang="de-DE" altLang="en-US"/>
          </a:p>
        </p:txBody>
      </p:sp>
      <p:sp>
        <p:nvSpPr>
          <p:cNvPr id="950274" name="Rectangle 2">
            <a:extLst>
              <a:ext uri="{FF2B5EF4-FFF2-40B4-BE49-F238E27FC236}">
                <a16:creationId xmlns:a16="http://schemas.microsoft.com/office/drawing/2014/main" id="{D540B91B-FA53-4BD3-AC44-52B85DA10B8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0275" name="Rectangle 3">
            <a:extLst>
              <a:ext uri="{FF2B5EF4-FFF2-40B4-BE49-F238E27FC236}">
                <a16:creationId xmlns:a16="http://schemas.microsoft.com/office/drawing/2014/main" id="{AED525B6-FAA9-468B-87C7-BB47881FB7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147A4EB-9836-4351-AFC8-197D4436CD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B264DD-D2D1-489B-ABAB-D98BD3298F16}" type="slidenum">
              <a:rPr lang="de-DE" altLang="en-US"/>
              <a:pPr/>
              <a:t>55</a:t>
            </a:fld>
            <a:endParaRPr lang="de-DE" altLang="en-US"/>
          </a:p>
        </p:txBody>
      </p:sp>
      <p:sp>
        <p:nvSpPr>
          <p:cNvPr id="954370" name="Rectangle 2">
            <a:extLst>
              <a:ext uri="{FF2B5EF4-FFF2-40B4-BE49-F238E27FC236}">
                <a16:creationId xmlns:a16="http://schemas.microsoft.com/office/drawing/2014/main" id="{940D5317-B594-41DB-9624-4D9382B628F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4371" name="Rectangle 3">
            <a:extLst>
              <a:ext uri="{FF2B5EF4-FFF2-40B4-BE49-F238E27FC236}">
                <a16:creationId xmlns:a16="http://schemas.microsoft.com/office/drawing/2014/main" id="{01891953-1B59-41D9-8FCF-6ED20519C7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DD0A4DD-B70E-46FD-B4D8-C10D583256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385FF8-EB5E-4C6B-B595-88BC1243541C}" type="slidenum">
              <a:rPr lang="de-DE" altLang="en-US"/>
              <a:pPr/>
              <a:t>5</a:t>
            </a:fld>
            <a:endParaRPr lang="de-DE" altLang="en-US"/>
          </a:p>
        </p:txBody>
      </p:sp>
      <p:sp>
        <p:nvSpPr>
          <p:cNvPr id="964610" name="Folienbildplatzhalter 1">
            <a:extLst>
              <a:ext uri="{FF2B5EF4-FFF2-40B4-BE49-F238E27FC236}">
                <a16:creationId xmlns:a16="http://schemas.microsoft.com/office/drawing/2014/main" id="{4806C16D-34A4-4FDC-916F-6971714893E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964611" name="Notizenplatzhalter 2">
            <a:extLst>
              <a:ext uri="{FF2B5EF4-FFF2-40B4-BE49-F238E27FC236}">
                <a16:creationId xmlns:a16="http://schemas.microsoft.com/office/drawing/2014/main" id="{99FD25DF-B0CC-4F7A-A38E-95F6C387E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9613" y="4862513"/>
            <a:ext cx="5680075" cy="4605337"/>
          </a:xfrm>
        </p:spPr>
        <p:txBody>
          <a:bodyPr lIns="97305" tIns="48653" rIns="97305" bIns="48653"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964612" name="Foliennummernplatzhalter 3">
            <a:extLst>
              <a:ext uri="{FF2B5EF4-FFF2-40B4-BE49-F238E27FC236}">
                <a16:creationId xmlns:a16="http://schemas.microsoft.com/office/drawing/2014/main" id="{C46E714E-4B59-4F63-B10D-C024E95E03A0}"/>
              </a:ext>
            </a:extLst>
          </p:cNvPr>
          <p:cNvSpPr txBox="1">
            <a:spLocks noGrp="1"/>
          </p:cNvSpPr>
          <p:nvPr/>
        </p:nvSpPr>
        <p:spPr bwMode="auto">
          <a:xfrm>
            <a:off x="4019550" y="9720263"/>
            <a:ext cx="307816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305" tIns="48653" rIns="97305" bIns="48653" anchor="b"/>
          <a:lstStyle>
            <a:lvl1pPr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90575" indent="-304800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17613" indent="-244475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01800" indent="-242888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90750" indent="-244475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479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051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623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195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E30C84C2-BF79-4CC1-9F6B-36AC5DED88B2}" type="slidenum">
              <a:rPr lang="de-DE" altLang="en-US" sz="1300">
                <a:latin typeface="Calibri" panose="020F0502020204030204" pitchFamily="34" charset="0"/>
              </a:rPr>
              <a:pPr algn="r"/>
              <a:t>5</a:t>
            </a:fld>
            <a:endParaRPr lang="de-DE" altLang="en-US" sz="13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9793DB1-A1FD-4CFB-820A-EAFBD435D6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381C98-6D85-4ACC-9337-7FEABF90E312}" type="slidenum">
              <a:rPr lang="de-DE" altLang="en-US"/>
              <a:pPr/>
              <a:t>56</a:t>
            </a:fld>
            <a:endParaRPr lang="de-DE" altLang="en-US"/>
          </a:p>
        </p:txBody>
      </p:sp>
      <p:sp>
        <p:nvSpPr>
          <p:cNvPr id="923650" name="Rectangle 2">
            <a:extLst>
              <a:ext uri="{FF2B5EF4-FFF2-40B4-BE49-F238E27FC236}">
                <a16:creationId xmlns:a16="http://schemas.microsoft.com/office/drawing/2014/main" id="{3D01FB92-0B26-4175-B7E8-42220DD901D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3651" name="Rectangle 3">
            <a:extLst>
              <a:ext uri="{FF2B5EF4-FFF2-40B4-BE49-F238E27FC236}">
                <a16:creationId xmlns:a16="http://schemas.microsoft.com/office/drawing/2014/main" id="{7F211724-85CE-4FA0-A8F7-D2709C72C8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E854D6E-5C54-4B8F-B4AD-A4F2724E76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C077FB-BA3A-464B-9214-73251C353B0B}" type="slidenum">
              <a:rPr lang="de-DE" altLang="en-US"/>
              <a:pPr/>
              <a:t>57</a:t>
            </a:fld>
            <a:endParaRPr lang="de-DE" altLang="en-US"/>
          </a:p>
        </p:txBody>
      </p:sp>
      <p:sp>
        <p:nvSpPr>
          <p:cNvPr id="924674" name="Rectangle 2">
            <a:extLst>
              <a:ext uri="{FF2B5EF4-FFF2-40B4-BE49-F238E27FC236}">
                <a16:creationId xmlns:a16="http://schemas.microsoft.com/office/drawing/2014/main" id="{EEC62EFC-CAC7-4DF8-925E-2362B107DA5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4675" name="Rectangle 3">
            <a:extLst>
              <a:ext uri="{FF2B5EF4-FFF2-40B4-BE49-F238E27FC236}">
                <a16:creationId xmlns:a16="http://schemas.microsoft.com/office/drawing/2014/main" id="{ED6D8364-E905-45A6-BE64-6E7CB89125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ECBB681-2155-4069-BEE3-F6C147250A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F63C03-CAAA-4773-8989-9DF3F93001F3}" type="slidenum">
              <a:rPr lang="de-DE" altLang="en-US"/>
              <a:pPr/>
              <a:t>58</a:t>
            </a:fld>
            <a:endParaRPr lang="de-DE" altLang="en-US"/>
          </a:p>
        </p:txBody>
      </p:sp>
      <p:sp>
        <p:nvSpPr>
          <p:cNvPr id="925698" name="Rectangle 2">
            <a:extLst>
              <a:ext uri="{FF2B5EF4-FFF2-40B4-BE49-F238E27FC236}">
                <a16:creationId xmlns:a16="http://schemas.microsoft.com/office/drawing/2014/main" id="{AACC9D19-0040-445C-854C-46C1E6F5906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5699" name="Rectangle 3">
            <a:extLst>
              <a:ext uri="{FF2B5EF4-FFF2-40B4-BE49-F238E27FC236}">
                <a16:creationId xmlns:a16="http://schemas.microsoft.com/office/drawing/2014/main" id="{30BBEDE0-0CEC-42DA-A7AB-D06C644705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6C001C7-821B-4F27-B05D-AE5A8493B1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3C6275-F649-4875-92BE-C0ABB1C83E84}" type="slidenum">
              <a:rPr lang="de-DE" altLang="en-US"/>
              <a:pPr/>
              <a:t>59</a:t>
            </a:fld>
            <a:endParaRPr lang="de-DE" altLang="en-US"/>
          </a:p>
        </p:txBody>
      </p:sp>
      <p:sp>
        <p:nvSpPr>
          <p:cNvPr id="926722" name="Rectangle 2">
            <a:extLst>
              <a:ext uri="{FF2B5EF4-FFF2-40B4-BE49-F238E27FC236}">
                <a16:creationId xmlns:a16="http://schemas.microsoft.com/office/drawing/2014/main" id="{7112C00C-7F83-4CB0-B2C6-7F3A7EBDBD1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6723" name="Rectangle 3">
            <a:extLst>
              <a:ext uri="{FF2B5EF4-FFF2-40B4-BE49-F238E27FC236}">
                <a16:creationId xmlns:a16="http://schemas.microsoft.com/office/drawing/2014/main" id="{94B51B72-71F8-4ABB-9B22-9EDABCFA9B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FC22409-D222-4C2C-810F-1DB98A3802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A11C83-442B-48F7-80C8-D67093B19B28}" type="slidenum">
              <a:rPr lang="de-DE" altLang="en-US"/>
              <a:pPr/>
              <a:t>60</a:t>
            </a:fld>
            <a:endParaRPr lang="de-DE" altLang="en-US"/>
          </a:p>
        </p:txBody>
      </p:sp>
      <p:sp>
        <p:nvSpPr>
          <p:cNvPr id="1077250" name="Rectangle 2">
            <a:extLst>
              <a:ext uri="{FF2B5EF4-FFF2-40B4-BE49-F238E27FC236}">
                <a16:creationId xmlns:a16="http://schemas.microsoft.com/office/drawing/2014/main" id="{D792600A-81B3-4971-A2E7-D5959904F2C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7251" name="Rectangle 3">
            <a:extLst>
              <a:ext uri="{FF2B5EF4-FFF2-40B4-BE49-F238E27FC236}">
                <a16:creationId xmlns:a16="http://schemas.microsoft.com/office/drawing/2014/main" id="{57A253E6-2C17-4575-B5CC-AF0216F027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BFABEA9-0A1D-41C4-AD9F-D335E010E3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4281BC-1E5C-457E-B203-A42330B97042}" type="slidenum">
              <a:rPr lang="de-DE" altLang="en-US"/>
              <a:pPr/>
              <a:t>6</a:t>
            </a:fld>
            <a:endParaRPr lang="de-DE" altLang="en-US"/>
          </a:p>
        </p:txBody>
      </p:sp>
      <p:sp>
        <p:nvSpPr>
          <p:cNvPr id="1033218" name="Folienbildplatzhalter 1">
            <a:extLst>
              <a:ext uri="{FF2B5EF4-FFF2-40B4-BE49-F238E27FC236}">
                <a16:creationId xmlns:a16="http://schemas.microsoft.com/office/drawing/2014/main" id="{0F931505-0A71-4F46-B56C-FA7F6F5B4AC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1033219" name="Notizenplatzhalter 2">
            <a:extLst>
              <a:ext uri="{FF2B5EF4-FFF2-40B4-BE49-F238E27FC236}">
                <a16:creationId xmlns:a16="http://schemas.microsoft.com/office/drawing/2014/main" id="{9091D44D-456D-466F-AA9D-3048F96D9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9613" y="4862513"/>
            <a:ext cx="5680075" cy="4605337"/>
          </a:xfrm>
        </p:spPr>
        <p:txBody>
          <a:bodyPr lIns="97305" tIns="48653" rIns="97305" bIns="48653"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033220" name="Foliennummernplatzhalter 3">
            <a:extLst>
              <a:ext uri="{FF2B5EF4-FFF2-40B4-BE49-F238E27FC236}">
                <a16:creationId xmlns:a16="http://schemas.microsoft.com/office/drawing/2014/main" id="{98F8FDE0-B817-4308-82B0-2F9368C966BA}"/>
              </a:ext>
            </a:extLst>
          </p:cNvPr>
          <p:cNvSpPr txBox="1">
            <a:spLocks noGrp="1"/>
          </p:cNvSpPr>
          <p:nvPr/>
        </p:nvSpPr>
        <p:spPr bwMode="auto">
          <a:xfrm>
            <a:off x="4019550" y="9720263"/>
            <a:ext cx="307816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305" tIns="48653" rIns="97305" bIns="48653" anchor="b"/>
          <a:lstStyle>
            <a:lvl1pPr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90575" indent="-304800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17613" indent="-244475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01800" indent="-242888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90750" indent="-244475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479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051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623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195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AFB18DEB-36EC-471B-ADED-7920D0B6BDF2}" type="slidenum">
              <a:rPr lang="de-DE" altLang="en-US" sz="1300">
                <a:latin typeface="Calibri" panose="020F0502020204030204" pitchFamily="34" charset="0"/>
              </a:rPr>
              <a:pPr algn="r"/>
              <a:t>6</a:t>
            </a:fld>
            <a:endParaRPr lang="de-DE" altLang="en-US" sz="13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3EE4FB-33EA-41CB-A1A5-6A8FF84DF4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36B971-64DB-4BED-9604-8F7F7A603D51}" type="slidenum">
              <a:rPr lang="de-DE" altLang="en-US"/>
              <a:pPr/>
              <a:t>7</a:t>
            </a:fld>
            <a:endParaRPr lang="de-DE" altLang="en-US"/>
          </a:p>
        </p:txBody>
      </p:sp>
      <p:sp>
        <p:nvSpPr>
          <p:cNvPr id="966658" name="Folienbildplatzhalter 1">
            <a:extLst>
              <a:ext uri="{FF2B5EF4-FFF2-40B4-BE49-F238E27FC236}">
                <a16:creationId xmlns:a16="http://schemas.microsoft.com/office/drawing/2014/main" id="{A45D4311-7BB6-4F3A-8FB5-DCEF6F8676C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966659" name="Notizenplatzhalter 2">
            <a:extLst>
              <a:ext uri="{FF2B5EF4-FFF2-40B4-BE49-F238E27FC236}">
                <a16:creationId xmlns:a16="http://schemas.microsoft.com/office/drawing/2014/main" id="{DCD85A91-7E3C-4B57-9558-1E96DAD23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9613" y="4862513"/>
            <a:ext cx="5680075" cy="4605337"/>
          </a:xfrm>
        </p:spPr>
        <p:txBody>
          <a:bodyPr lIns="97305" tIns="48653" rIns="97305" bIns="48653"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966660" name="Foliennummernplatzhalter 3">
            <a:extLst>
              <a:ext uri="{FF2B5EF4-FFF2-40B4-BE49-F238E27FC236}">
                <a16:creationId xmlns:a16="http://schemas.microsoft.com/office/drawing/2014/main" id="{01BCD848-ABAA-40B0-A93C-4B9FA601C5F9}"/>
              </a:ext>
            </a:extLst>
          </p:cNvPr>
          <p:cNvSpPr txBox="1">
            <a:spLocks noGrp="1"/>
          </p:cNvSpPr>
          <p:nvPr/>
        </p:nvSpPr>
        <p:spPr bwMode="auto">
          <a:xfrm>
            <a:off x="4019550" y="9720263"/>
            <a:ext cx="307816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305" tIns="48653" rIns="97305" bIns="48653" anchor="b"/>
          <a:lstStyle>
            <a:lvl1pPr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90575" indent="-304800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17613" indent="-244475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01800" indent="-242888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90750" indent="-244475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479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051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623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195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0F1FA07D-B6E2-4F2D-81D1-D8D1EA1B7EEE}" type="slidenum">
              <a:rPr lang="de-DE" altLang="en-US" sz="1300">
                <a:latin typeface="Calibri" panose="020F0502020204030204" pitchFamily="34" charset="0"/>
              </a:rPr>
              <a:pPr algn="r"/>
              <a:t>7</a:t>
            </a:fld>
            <a:endParaRPr lang="de-DE" altLang="en-US" sz="13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2B13B11-5EEB-4C62-A9A4-6E72517F3B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8FB48C-56B2-43C6-BFEF-BA6EDCB3AFAF}" type="slidenum">
              <a:rPr lang="de-DE" altLang="en-US"/>
              <a:pPr/>
              <a:t>8</a:t>
            </a:fld>
            <a:endParaRPr lang="de-DE" altLang="en-US"/>
          </a:p>
        </p:txBody>
      </p:sp>
      <p:sp>
        <p:nvSpPr>
          <p:cNvPr id="968706" name="Folienbildplatzhalter 1">
            <a:extLst>
              <a:ext uri="{FF2B5EF4-FFF2-40B4-BE49-F238E27FC236}">
                <a16:creationId xmlns:a16="http://schemas.microsoft.com/office/drawing/2014/main" id="{360DAAAD-24B9-4F29-963A-82877A162C4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90600" y="766763"/>
            <a:ext cx="5118100" cy="3838575"/>
          </a:xfrm>
          <a:ln/>
        </p:spPr>
      </p:sp>
      <p:sp>
        <p:nvSpPr>
          <p:cNvPr id="968707" name="Notizenplatzhalter 2">
            <a:extLst>
              <a:ext uri="{FF2B5EF4-FFF2-40B4-BE49-F238E27FC236}">
                <a16:creationId xmlns:a16="http://schemas.microsoft.com/office/drawing/2014/main" id="{78734E6B-9449-4153-A76A-3CA4EF722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9613" y="4862513"/>
            <a:ext cx="5680075" cy="4605337"/>
          </a:xfrm>
        </p:spPr>
        <p:txBody>
          <a:bodyPr lIns="97305" tIns="48653" rIns="97305" bIns="48653"/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968708" name="Foliennummernplatzhalter 3">
            <a:extLst>
              <a:ext uri="{FF2B5EF4-FFF2-40B4-BE49-F238E27FC236}">
                <a16:creationId xmlns:a16="http://schemas.microsoft.com/office/drawing/2014/main" id="{166FE20A-F79D-4096-BEA1-9E45E28E6809}"/>
              </a:ext>
            </a:extLst>
          </p:cNvPr>
          <p:cNvSpPr txBox="1">
            <a:spLocks noGrp="1"/>
          </p:cNvSpPr>
          <p:nvPr/>
        </p:nvSpPr>
        <p:spPr bwMode="auto">
          <a:xfrm>
            <a:off x="4019550" y="9720263"/>
            <a:ext cx="307816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305" tIns="48653" rIns="97305" bIns="48653" anchor="b"/>
          <a:lstStyle>
            <a:lvl1pPr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90575" indent="-304800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17613" indent="-244475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01800" indent="-242888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90750" indent="-244475" defTabSz="9731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479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051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623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19550" indent="-244475" defTabSz="9731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43E6C347-533A-4ADC-B1CD-FEB01ECCC0FA}" type="slidenum">
              <a:rPr lang="de-DE" altLang="en-US" sz="1300">
                <a:latin typeface="Calibri" panose="020F0502020204030204" pitchFamily="34" charset="0"/>
              </a:rPr>
              <a:pPr algn="r"/>
              <a:t>8</a:t>
            </a:fld>
            <a:endParaRPr lang="de-DE" altLang="en-US" sz="13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25A3E80-489D-4287-A8F3-F331B79C35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E7B03F-AFB4-45A2-B1F9-F101C8C35993}" type="slidenum">
              <a:rPr lang="de-DE" altLang="en-US"/>
              <a:pPr/>
              <a:t>9</a:t>
            </a:fld>
            <a:endParaRPr lang="de-DE" altLang="en-US"/>
          </a:p>
        </p:txBody>
      </p:sp>
      <p:sp>
        <p:nvSpPr>
          <p:cNvPr id="1072130" name="Rectangle 2">
            <a:extLst>
              <a:ext uri="{FF2B5EF4-FFF2-40B4-BE49-F238E27FC236}">
                <a16:creationId xmlns:a16="http://schemas.microsoft.com/office/drawing/2014/main" id="{9D764946-E6BD-48CD-99CF-F26599CA9F9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2131" name="Rectangle 3">
            <a:extLst>
              <a:ext uri="{FF2B5EF4-FFF2-40B4-BE49-F238E27FC236}">
                <a16:creationId xmlns:a16="http://schemas.microsoft.com/office/drawing/2014/main" id="{CE71DFBF-3B87-4CA4-9E0B-BCE64C1A8E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B932D6-2FB2-48EF-9069-A476C0DAFA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D8CB260-2F32-4511-89F1-AD93F7DCAF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B161C60-4682-4C4C-97D3-19191DCD1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/>
              <a:t>06. Dez. 2006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850055B-20E4-4854-8165-CF488A93D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Mars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8C6E7BB-7665-4610-B1ED-F55CA406A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6E5BF2-A868-4EB2-A2A9-BEA2348A0829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252003098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1CE057-45A7-45E8-BD42-25B21F579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2895D24-C26E-46C6-A128-9EACB5A74D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E065085-DF9B-40EB-AB7E-D9B278610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/>
              <a:t>06. Dez. 2006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8361589-AA0F-4CAC-8F5A-82A6C0F64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Mars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3239616-C804-4395-9CA5-169CC757B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EB2D93-3C28-4752-B618-44C594E247A9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428959804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C984EE4-E571-48CB-9F97-6295BE0902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30B5107-1607-4A1F-9C63-9BE0CD1AF9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CD7ACC5-3886-43B6-834D-35D48E3BD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/>
              <a:t>06. Dez. 2006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53E4098-37C8-4D50-93E1-418D0E38E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Mars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4BA01CA-CDC3-428E-BC82-9CF850D21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272BB3-9D81-470F-BE1B-4FF9C4BE0C27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346176664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7D5B43-65F9-4854-9F5A-41C9082FD0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02AE80B-0C35-4120-8B27-5500C17CCF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DC3C0DD-F350-43FC-8ADC-320444C96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/>
              <a:t>06. Dez. 2006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550BF8F-C97A-4C54-8D40-679191C73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Mars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422099A-E355-41EC-AFE1-D9F30F94D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38D7B6-C1E7-4A40-A59D-A38BD65D544A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748668819"/>
      </p:ext>
    </p:extLst>
  </p:cSld>
  <p:clrMapOvr>
    <a:masterClrMapping/>
  </p:clrMapOvr>
  <p:transition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9ACB08-7D10-4631-A01C-1ECB182C4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D6D7916-A7BF-4A50-9770-05D35F896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6949BA2-D94A-49A1-8008-4D945437D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/>
              <a:t>06. Dez. 2006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85BF2F7-E0CA-4A3F-9F9D-6060224CC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Mars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BB3BD8E-0285-4A3F-BE0C-AE4F1B128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F517A6-94C2-4CDA-9591-1F469BF9C3F5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365930182"/>
      </p:ext>
    </p:extLst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2F187E-42A4-48A7-9195-1D227129C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2C16A11-B58B-4CC4-9400-31C170F719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E6E75AE-E7A1-4B30-B8DA-1F5564B56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/>
              <a:t>06. Dez. 2006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3F7EBAA-130B-44C1-B06B-9CE783A5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Mars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423A2AA-4B54-45CC-A518-ADE2B6046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020984-CAC6-4CB6-BDED-71A8E7A3F3CF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989999907"/>
      </p:ext>
    </p:extLst>
  </p:cSld>
  <p:clrMapOvr>
    <a:masterClrMapping/>
  </p:clrMapOvr>
  <p:transition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4F1FCF-67CD-45A8-8F4D-CDD321A83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79F9F75-2EE6-4B24-867D-1F32D22552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8094F72-CC74-41C5-9426-196C79F24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A104DC8-AAF2-467A-B887-77C33FEE1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/>
              <a:t>06. Dez. 2006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6654E9-EB15-4311-880E-6800A82D4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Mars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2A875B9-BFAD-4E5F-954C-8C890A14E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06E5B4-6992-4E75-B1E4-95DED8428175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121446225"/>
      </p:ext>
    </p:extLst>
  </p:cSld>
  <p:clrMapOvr>
    <a:masterClrMapping/>
  </p:clrMapOvr>
  <p:transition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1B6641-EF1A-44E0-88D9-21D15B3E0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205FEC4-0AAC-4173-A3C0-675FBDED5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226B87E-3C92-46CD-AF9E-A739482A61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3CB3466-493D-40C4-9441-BA668A9720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4B06069-FB6F-45CB-8766-3B21019145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210AB6C-A054-42E5-AFF3-116DA05BC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/>
              <a:t>06. Dez. 2006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97C4351-FB79-4AEA-920E-02DFDEAAA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Mars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AB139A8-FEB4-4BDF-811A-A996B0F01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970543-E651-40EE-A0BD-D529504CFD20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110637016"/>
      </p:ext>
    </p:extLst>
  </p:cSld>
  <p:clrMapOvr>
    <a:masterClrMapping/>
  </p:clrMapOvr>
  <p:transition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098C53-8930-4B20-8E39-CB8A4A415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EA6601E-E3C0-4EEA-BEC5-63794186D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/>
              <a:t>06. Dez. 2006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477410A-2BB5-47B8-89FE-B0A7743A9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Mars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A342C57-E621-481D-B599-14F543F4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B146C0-5DAF-4E56-B636-85E22247262D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379670382"/>
      </p:ext>
    </p:extLst>
  </p:cSld>
  <p:clrMapOvr>
    <a:masterClrMapping/>
  </p:clrMapOvr>
  <p:transition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1B72AB0-47CE-4F48-8FC1-5D3264205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/>
              <a:t>06. Dez. 2006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901A71F-EBCF-40AA-8D91-661ADAF7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Mars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359E561-0ABB-4517-8905-F129CBEB6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982473-9AE4-4454-A9CD-A94362440A73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406540976"/>
      </p:ext>
    </p:extLst>
  </p:cSld>
  <p:clrMapOvr>
    <a:masterClrMapping/>
  </p:clrMapOvr>
  <p:transition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292935-413D-46F2-8DCB-4EF48DD35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CF1FB3A-29FD-4D41-A112-4EADA1A8A0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039E6FB-3AD1-4910-A364-A1B1E308CA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A1D5C55-D231-42DA-8B50-5C148E6C1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/>
              <a:t>06. Dez. 2006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64ED98F-C3B6-4964-9B7A-B76ABC24F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Mars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B06D238-E473-484D-AD55-5F7F03517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A9DC08-E552-4AA1-95E5-F8154CAEE652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765980762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99B9A8-2323-40D8-837D-55E8C3319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0B27B7-DEA3-4949-A928-5B970253D9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D74A3D5-F9AB-4FB7-B280-B451F7CB6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/>
              <a:t>06. Dez. 2006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88BA490-3AA5-4249-9D88-1E5C2FCDE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Mars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3858D61-F658-4BB6-A833-F853D7B57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E902A0-68C5-4888-9ED7-05AEAC5005A0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23949324"/>
      </p:ext>
    </p:extLst>
  </p:cSld>
  <p:clrMapOvr>
    <a:masterClrMapping/>
  </p:clrMapOvr>
  <p:transition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674567-199F-4B97-9992-64071CEE8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4E232AC-9042-4026-9801-0F79247E27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990C800-2437-4D75-8C65-56630D7971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8749D37-7FF1-4204-BA16-D18007236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/>
              <a:t>06. Dez. 2006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1529684-B6D7-4D16-A13B-2504BAEEA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Mars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16A0AB5-E6C3-4971-9174-201AB516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7074BD-DBA8-4AE2-867C-56B73872AFDB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81705427"/>
      </p:ext>
    </p:extLst>
  </p:cSld>
  <p:clrMapOvr>
    <a:masterClrMapping/>
  </p:clrMapOvr>
  <p:transition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4477D7-1DE8-4A72-B820-81312E0C8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3BD5ACE-CEA6-45E7-97D7-FE964E5DC6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AC06EA0-B320-4068-9ABE-89FEE8A1A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/>
              <a:t>06. Dez. 2006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28955BC-0027-4F7D-ACDA-9EE131022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Mars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1212CB4-894E-4A1B-B645-9AB489877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FEC48E-E4FD-47B0-A289-A8AC1EECA850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692062054"/>
      </p:ext>
    </p:extLst>
  </p:cSld>
  <p:clrMapOvr>
    <a:masterClrMapping/>
  </p:clrMapOvr>
  <p:transition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3339C2F-3EFD-4057-9DEC-DAB724D3D4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23F4CF8-E09E-40F6-A633-53F6EAE0B6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BC0C632-829D-43F9-B7F5-B8FBE42CA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/>
              <a:t>06. Dez. 2006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62E24FB-3C28-4CE2-9969-5691550D4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Mars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5DFAA81-A76A-4F19-A125-AF695E608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DF992E-B687-4237-BA18-DC56A4AA9674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922627605"/>
      </p:ext>
    </p:extLst>
  </p:cSld>
  <p:clrMapOvr>
    <a:masterClrMapping/>
  </p:clrMapOvr>
  <p:transition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FDD71C-50A1-4C26-9979-CABFF4EF12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6F6FB29-C5BB-4EA6-AC55-42AD7DA16B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F75D2B9-A5A1-416E-AC5D-EEDDEE167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20.11.2002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8E077B2-3B1B-4D66-BEA3-49A43BFFF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543FFAA-5348-4A7F-8AEC-CC2C828FB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F48E1B-8D2A-4A76-943D-BBE840F18C3D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4789283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E8DB23-EB8B-42D3-B619-E3D0E157E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11DD9CF-D2FF-4360-80B4-158925B940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FFC2F4C-E485-4D03-8009-585FE1161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20.11.2002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254B76B-A79D-46C6-A87B-8F2290E60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1684B88-FC30-488F-A68A-4C3793C2F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1BAE98-7AAA-463D-B7EF-D26C875B0029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7826088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BE15AA-B375-463B-86CF-57ED09F82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A344BDD-AC63-4AFC-889C-5C2DDDCD9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C4E4BA2-6522-4C7C-AC86-9F7566E05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20.11.2002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90666BB-C5E1-479C-A5D3-FF7A92B16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8BEE319-1438-4C07-BB8F-AFE61E3FD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7B688B-ED8B-4CB6-85C8-50E3FC64CFBB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0414030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A949EF-0789-4BCC-BCFD-B03541B03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A4DA702-0897-4BC2-8396-7E81B2C9C1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B9539F2-726F-4658-BA6E-311499ED9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ECADF85-5299-4D65-A972-5E16C0939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20.11.2002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42F9C2F-BA88-49C9-B512-92265A1D9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5567931-E44C-400A-8F56-4F1897274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D14AB3-0329-4FA1-A9E0-0E368CECF768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4087165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3DADE-C6B5-4488-9FE4-03F3BFD99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C86B487-23A9-4DE4-884B-B45794752B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B530F1D-91C3-4404-9EB5-54DF238B83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98BDBCD-2C41-4E5D-9A76-E7605DA605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EDB754E-05C6-4560-BEAE-8AEF587893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397793F1-8FAD-4388-A190-8C49A6E53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20.11.2002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14034C6-E53F-4062-B436-506F67A65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65B8186-39BB-4985-A096-EBC7FC1A3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2CDBBF-6C7F-42B0-8199-CAB751FB829A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2906135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5CBF31-061E-4BA1-8F16-B0550F86F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E093048-820E-4257-9FDE-E98CB7845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20.11.2002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960D89B-826E-4D22-839B-0E68686FE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E808318-B3C8-49E7-90F9-E19B580D4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CAB6FA-E86E-4C98-9867-8420DBDBDA3D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3893313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D394D1E-7914-4FEE-A98C-A5D6349B7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20.11.2002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21073CE-0256-4F93-81E6-CE925A479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A7305CE-7074-4EA0-A4D6-6BA86348F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426BC1-7B67-473B-ABD4-136146DBBEAC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723824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BCAA18-F1C2-48FA-840C-2CCCBDDF8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810CA38-A99C-4BAF-9048-D71504021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2DEA469-F94B-4BAA-9789-23D9B371A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/>
              <a:t>06. Dez. 2006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CAC9DB8-F8B2-47E9-8A31-A745F373C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Mars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5A4E9CA-1980-416B-A3D3-0596B45FB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1A8EAF-B575-4A58-805E-A7586AAC38F2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920056194"/>
      </p:ext>
    </p:extLst>
  </p:cSld>
  <p:clrMapOvr>
    <a:masterClrMapping/>
  </p:clrMapOvr>
  <p:transition>
    <p:zo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EA60F2-7360-4465-B776-0E96B2D3E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3B63910-66FE-405F-8D35-ED79F849F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1593AE7-9B1D-4ACB-B3DE-64A0439ED4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673FBAD-514C-4BC1-9EDB-E3D59BDCA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20.11.2002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BAD4F7D-D12A-4FE8-B772-CE820A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DE0FA38-2C4C-41AB-803F-A1A238B8B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7BDAD7-A73F-4CD9-B1AF-5238BC282A73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6179393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91006B-A6AA-4E38-B6B7-AC32CBB32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3BF84C1-9987-4DB3-AEAC-0B355C98E9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57E3F99-1008-4E82-A783-A2BB23BA02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0F4716D-A25E-41C2-846B-C6A2167D0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20.11.2002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0CF6702-989C-42FF-9DC6-DB3D9110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ECED024-AED8-446D-AEB0-B671B7BE0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121FC0-79DE-4368-B9E2-0AB29D710ACE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2777844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2CB921-C52C-46C1-9E1B-E94306916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59A3490-8F7F-441B-A833-D6162080C5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383659A-A778-4D50-88F4-42E0A4CED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20.11.2002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9104D2C-4544-40D2-B3FB-3797CCF67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BAA4094-AE24-4F39-AEF2-7966E7C27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80E5C1-B32F-4B35-B61F-330EE78FD0AD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1088987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066D987-41C7-49C1-88A9-9147541068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561F7A8-346C-4C19-B4FC-BDA5F52805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8837A5D-E767-4908-AA64-5387B4BAD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20.11.2002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32027E-CDA0-4F2B-975F-1D557200C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71AB570-2F8B-4A6A-B5AB-7D964732A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3B345-8F4E-42C5-8BFC-4D8B242E311A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9753937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7B4E70-8B13-4820-8349-4654AC8204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3CAD39C-578E-472C-A117-EAD75505D3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93CA2F9-AB50-44F3-BF93-7EAD2CF35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20.11.2002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467CFF6-6E4C-4D84-8466-BC020DDE8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B362951-ABCF-4D56-8596-15EB465D3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06EEE1-04BD-478F-939C-A9BD37DC3942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0778414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9B7C0-4B7E-4870-8219-F03900899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4AE71AF-33F7-4FBD-8CDB-9E841E282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4B13323-4F33-4B6E-9C31-04B2BFE44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20.11.2002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01D070-DCE4-489D-A55B-E02BF7254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2FC6C82-C572-4E4D-994D-CDEF68AC2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1ACF1D-1F5A-4AC2-8480-AF0046BD117C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3111617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F5E3EE-CA5F-4548-AD68-AB5F0F9B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C14EE07-9EE9-493D-9943-A718EA6F3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B7164B3-AAED-4562-912B-04DEFFBFB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20.11.2002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974C4B5-4E14-44E9-9381-8980E71C5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937CCEB-7656-4A19-B2E4-3AC778B5F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41E6B9-98A3-4CA2-92CA-CFA28442416F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1957960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3FB4C7-2596-4C5C-B6DA-7B2C79B97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D22F12-C44C-4EEF-8000-F904159CF8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DA4BB41-58DC-4E46-8F1E-D9FD2309B4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8D7DF1E-C51A-4B98-B194-AA99F3914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20.11.2002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05FB458-F3BF-4D36-93CE-818048D28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B3DE6EB-BE45-41AC-A501-8706A8576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41DAE6-5B02-4565-997E-F28693534F56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25122358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62012F-12D6-4D87-B46C-4D52C24C2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4E430FE-CE39-4BF8-9EBB-35FE3C255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461EE7B-BC14-4F2E-BE75-823478748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B7EC3CE-0B3F-4E4A-BDA0-C306170830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AEC6060-7B1C-479A-B029-9392ADADC2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BF4893C-F0D8-42BD-BF98-D330BC840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20.11.2002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1D3E6AC-F910-4328-B95E-FDC94011C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BA758DE5-901B-418F-B29F-9F9805830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CDC75F-89ED-40EC-83F6-768EF7E15167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2553492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A3A476-206F-4814-A9EB-9D694A67B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B828FDF-557E-4239-9A68-505D0FBAF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20.11.2002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0B73F8A-1D27-46EA-8B0F-629AD7A4A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764919F-B107-4690-B7D6-BAF12C2E9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2FE132-6B63-464E-957C-5AA227BD13CA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457861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B3DC5A-BA49-4B0E-9792-C5F75F126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60D5772-2ADA-4659-BA68-E5D948967E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A42898A-F9AC-433D-B11E-7B2F1CCDB8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F0A2200-01E4-429C-9915-EF27DB096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/>
              <a:t>06. Dez. 2006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106F35A-6B73-4D71-8CFC-BA2F273EE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Mars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E23093-F594-4F60-8BC5-7A704FDAA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63067D-4E81-4267-8D4F-846F918D19C9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4274214565"/>
      </p:ext>
    </p:extLst>
  </p:cSld>
  <p:clrMapOvr>
    <a:masterClrMapping/>
  </p:clrMapOvr>
  <p:transition>
    <p:zo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15B7003-86AB-48EB-81C3-38B2C47F6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20.11.2002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A4F1FBF-1343-48BE-A5F4-14C65C244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602D624-BA9D-4662-945C-EF3E6116E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AB0C73-BFB3-4F98-8149-DC44A49FF764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1100699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FFDE6C-B7C3-4F81-968B-B8DA66C78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59F1C0D-0239-4BDF-91EF-D97976F33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2ECE608-E748-45FE-A9E9-713FA41C36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DAF7349-675A-4980-BEFC-2CE1D07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20.11.2002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A0147A8-3E4D-434B-8D75-EC364951D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F528419-B84C-4DAD-A727-77022E8EB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D287DF-8C29-4FD0-BA4A-AB7E220710E0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2565996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A1D8AF-18EF-47CF-AA8F-ED54021A0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14ABA40-AA49-408B-8EF9-9E72343ABD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6997D8D-1E02-4687-8CF3-4BE13F5142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51A4E07-9486-44F2-8D8C-43187B74F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20.11.2002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7DD27DD-A49A-435A-BF6E-35C31981A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653E71E-CA88-4B2C-B1E1-78136E13C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6431D8-E92C-42D7-A150-BB5902DBA87B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5058353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18A85A-E624-4E4F-9087-D4BEFB1EA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B4F9B63-562B-4166-9B3F-CA716E1CCF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FB4D545-B1D6-4882-949B-56BC5D7E0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20.11.2002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A567E8D-4568-46E7-9E50-2F8B7CB0A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C73327D-DD04-46A9-BE4F-57E79ADF4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9BB2C3-1903-4A30-A745-69E031453271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2338581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8F42D6C-67DC-4BF0-81B3-DBCA216A06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617C16C-F0BE-4716-A0C2-12A7B4D3E5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ABF153F-B6A7-4263-97F3-2DF904203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20.11.2002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3D24FDE-09FA-467E-ADA9-7D611FDEF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906D4EE-3DD5-4E58-81E8-A658F44D2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1E5BE7-E4FE-4965-AE82-284B2904F09D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33397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494CE6-78DB-4664-885B-E4D0C6D09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7324B07-67CD-47DA-A866-1BE28EB8C9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70EEA62-8292-4276-9529-8BE0D5045B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365CCC9-9FBF-41E2-B82C-F066909400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81879A3-C8E8-4E12-A8E2-B30BD47FB9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C4F7102-5751-4D47-993E-7C379EEF5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/>
              <a:t>06. Dez. 2006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BF0B829-B42E-4A87-B4CD-E98381FA0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Mars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C4459EF-C15B-4F24-9205-69FB0B18A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7E425C-444C-425E-BE15-6D51B9A5D0D6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620306361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E48757-82E0-4BE0-99B6-E16930CE8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50BFF45-346A-4BF6-AC72-D457F5008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/>
              <a:t>06. Dez. 2006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6D24D0F-75B2-486B-9594-96964A3DB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Mars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35DEC43-5694-481B-9817-2DADE35EC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458372-BB3D-476D-A634-E98677834379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977205806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9389B70-F20D-474C-96ED-66D9E91A7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/>
              <a:t>06. Dez. 2006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5690ADE-0732-4296-A314-1E50BB8B5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Mars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02D3D09-3044-4F2C-BC76-69B2AC08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11F0A2-5F80-41FE-B7B0-C66A3D79D485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233321523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F15E18-6485-421A-B677-E808B3DD1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6AD0679-F79F-408C-8B7D-7D90784FC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61FE33C-B3F7-4BFB-879D-C0A0993127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91BDE10-D5B3-403F-8ABD-83A24AAEF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/>
              <a:t>06. Dez. 2006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CDA3F2B-84DC-45FA-88C2-C74E7413C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Mars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32B4239-785C-4FFC-94B5-FEBD3E6CF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B7019E-A17A-4328-ABAE-3BBABF040714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531926011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16B085-EEC6-4177-B546-3FA93E4E7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F65BA20-B5CB-42BE-94E5-F35C2DDFD1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32F7ACC-9F2F-40E4-877F-B06178D11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0C93A89-7263-4FD9-BD36-DEC781D22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altLang="en-US"/>
              <a:t>06. Dez. 2006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016D145-0BB7-4319-BC28-C451207BE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Mars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7D2AFA0-50CA-4B73-8460-5DED8FB97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1D6948-9064-4B38-8880-2A3B8436C119}" type="slidenum">
              <a:rPr lang="de-DE" altLang="en-US"/>
              <a:pPr/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18900762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" Target="../slides/slid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" Target="../slides/slide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>
            <a:extLst>
              <a:ext uri="{FF2B5EF4-FFF2-40B4-BE49-F238E27FC236}">
                <a16:creationId xmlns:a16="http://schemas.microsoft.com/office/drawing/2014/main" id="{D201DA9E-0D32-4A88-9D3D-573BE51E0E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Hier klicken, um Master-Titelformat zu bearbeiten.</a:t>
            </a:r>
          </a:p>
        </p:txBody>
      </p:sp>
      <p:sp>
        <p:nvSpPr>
          <p:cNvPr id="193539" name="Rectangle 3">
            <a:extLst>
              <a:ext uri="{FF2B5EF4-FFF2-40B4-BE49-F238E27FC236}">
                <a16:creationId xmlns:a16="http://schemas.microsoft.com/office/drawing/2014/main" id="{E9D71038-3C24-4ACA-8AB9-592CB7F1F6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Hier klicken, um Master-Textformat zu bearbeiten.</a:t>
            </a:r>
          </a:p>
          <a:p>
            <a:pPr lvl="1"/>
            <a:r>
              <a:rPr lang="de-DE" altLang="en-US"/>
              <a:t>Zweite Ebene</a:t>
            </a:r>
          </a:p>
          <a:p>
            <a:pPr lvl="2"/>
            <a:r>
              <a:rPr lang="de-DE" altLang="en-US"/>
              <a:t>Dritte Ebene</a:t>
            </a:r>
          </a:p>
          <a:p>
            <a:pPr lvl="3"/>
            <a:r>
              <a:rPr lang="de-DE" altLang="en-US"/>
              <a:t>Vierte Ebene</a:t>
            </a:r>
          </a:p>
          <a:p>
            <a:pPr lvl="4"/>
            <a:r>
              <a:rPr lang="de-DE" altLang="en-US"/>
              <a:t>Fünfte Ebene</a:t>
            </a:r>
          </a:p>
        </p:txBody>
      </p:sp>
      <p:sp>
        <p:nvSpPr>
          <p:cNvPr id="193540" name="Rectangle 4">
            <a:extLst>
              <a:ext uri="{FF2B5EF4-FFF2-40B4-BE49-F238E27FC236}">
                <a16:creationId xmlns:a16="http://schemas.microsoft.com/office/drawing/2014/main" id="{58DBB532-CE6D-4512-8EAF-C033BE8CC4F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4213" y="6237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anose="02020603050405020304" pitchFamily="18" charset="0"/>
              </a:defRPr>
            </a:lvl1pPr>
          </a:lstStyle>
          <a:p>
            <a:r>
              <a:rPr lang="de-DE" altLang="en-US"/>
              <a:t>06. Dez. 2006</a:t>
            </a:r>
          </a:p>
        </p:txBody>
      </p:sp>
      <p:sp>
        <p:nvSpPr>
          <p:cNvPr id="193541" name="Rectangle 5">
            <a:extLst>
              <a:ext uri="{FF2B5EF4-FFF2-40B4-BE49-F238E27FC236}">
                <a16:creationId xmlns:a16="http://schemas.microsoft.com/office/drawing/2014/main" id="{290F2465-A974-4890-A0A8-4BEE661110F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anose="02020603050405020304" pitchFamily="18" charset="0"/>
              </a:defRPr>
            </a:lvl1pPr>
          </a:lstStyle>
          <a:p>
            <a:r>
              <a:rPr lang="en-US" altLang="en-US"/>
              <a:t>Mars</a:t>
            </a:r>
          </a:p>
        </p:txBody>
      </p:sp>
      <p:sp>
        <p:nvSpPr>
          <p:cNvPr id="193542" name="Rectangle 6">
            <a:extLst>
              <a:ext uri="{FF2B5EF4-FFF2-40B4-BE49-F238E27FC236}">
                <a16:creationId xmlns:a16="http://schemas.microsoft.com/office/drawing/2014/main" id="{52354C83-FFBE-4952-B7FA-EFE9489A79B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1">
                <a:latin typeface="Times New Roman" panose="02020603050405020304" pitchFamily="18" charset="0"/>
              </a:defRPr>
            </a:lvl1pPr>
          </a:lstStyle>
          <a:p>
            <a:fld id="{5CC00B0C-ECD7-4C2E-9FBC-A0ED4FF37F98}" type="slidenum">
              <a:rPr lang="de-DE" altLang="en-US"/>
              <a:pPr/>
              <a:t>‹Nr.›</a:t>
            </a:fld>
            <a:endParaRPr lang="de-DE" altLang="en-US"/>
          </a:p>
        </p:txBody>
      </p:sp>
      <p:pic>
        <p:nvPicPr>
          <p:cNvPr id="193543" name="Picture 7">
            <a:extLst>
              <a:ext uri="{FF2B5EF4-FFF2-40B4-BE49-F238E27FC236}">
                <a16:creationId xmlns:a16="http://schemas.microsoft.com/office/drawing/2014/main" id="{2A7CED84-AC47-436F-834B-3B8F70AF0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3544" name="Rectangle 8">
            <a:extLst>
              <a:ext uri="{FF2B5EF4-FFF2-40B4-BE49-F238E27FC236}">
                <a16:creationId xmlns:a16="http://schemas.microsoft.com/office/drawing/2014/main" id="{9201EC6D-FE9B-4910-B13D-BEFAE8283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76200"/>
            <a:ext cx="7772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en-US" altLang="en-US" sz="1400" u="sng">
                <a:latin typeface="Times New Roman" panose="02020603050405020304" pitchFamily="18" charset="0"/>
              </a:rPr>
              <a:t>Institut für Astronomie und Astrophysik, Universität Tübingen</a:t>
            </a:r>
          </a:p>
        </p:txBody>
      </p:sp>
      <p:pic>
        <p:nvPicPr>
          <p:cNvPr id="193550" name="Picture 14">
            <a:hlinkClick r:id="rId14" action="ppaction://hlinksldjump"/>
            <a:extLst>
              <a:ext uri="{FF2B5EF4-FFF2-40B4-BE49-F238E27FC236}">
                <a16:creationId xmlns:a16="http://schemas.microsoft.com/office/drawing/2014/main" id="{7767C78A-E2EB-4E6F-8ABF-A4DA73349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52400"/>
            <a:ext cx="54927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ransition>
    <p:zoom/>
  </p:transition>
  <p:hf hdr="0"/>
  <p:txStyles>
    <p:titleStyle>
      <a:lvl1pPr algn="ctr" rtl="0" fontAlgn="base">
        <a:spcBef>
          <a:spcPct val="0"/>
        </a:spcBef>
        <a:spcAft>
          <a:spcPct val="0"/>
        </a:spcAft>
        <a:defRPr sz="3200" b="1" kern="1200">
          <a:solidFill>
            <a:srgbClr val="0000CC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 b="1">
          <a:solidFill>
            <a:srgbClr val="0000CC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200" b="1">
          <a:solidFill>
            <a:srgbClr val="0000CC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200" b="1">
          <a:solidFill>
            <a:srgbClr val="0000CC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200" b="1">
          <a:solidFill>
            <a:srgbClr val="0000CC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0000CC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0000CC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0000CC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0000CC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610" name="Rectangle 2">
            <a:extLst>
              <a:ext uri="{FF2B5EF4-FFF2-40B4-BE49-F238E27FC236}">
                <a16:creationId xmlns:a16="http://schemas.microsoft.com/office/drawing/2014/main" id="{DA5044D9-C42E-45E5-B64D-20847B6348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Hier klicken, um Master-Titelformat zu bearbeiten.</a:t>
            </a:r>
          </a:p>
        </p:txBody>
      </p:sp>
      <p:sp>
        <p:nvSpPr>
          <p:cNvPr id="836611" name="Rectangle 3">
            <a:extLst>
              <a:ext uri="{FF2B5EF4-FFF2-40B4-BE49-F238E27FC236}">
                <a16:creationId xmlns:a16="http://schemas.microsoft.com/office/drawing/2014/main" id="{4FF5246B-A824-4019-B116-98FAE1EAB6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Hier klicken, um Master-Textformat zu bearbeiten.</a:t>
            </a:r>
          </a:p>
          <a:p>
            <a:pPr lvl="1"/>
            <a:r>
              <a:rPr lang="de-DE" altLang="en-US"/>
              <a:t>Zweite Ebene</a:t>
            </a:r>
          </a:p>
          <a:p>
            <a:pPr lvl="2"/>
            <a:r>
              <a:rPr lang="de-DE" altLang="en-US"/>
              <a:t>Dritte Ebene</a:t>
            </a:r>
          </a:p>
          <a:p>
            <a:pPr lvl="3"/>
            <a:r>
              <a:rPr lang="de-DE" altLang="en-US"/>
              <a:t>Vierte Ebene</a:t>
            </a:r>
          </a:p>
          <a:p>
            <a:pPr lvl="4"/>
            <a:r>
              <a:rPr lang="de-DE" altLang="en-US"/>
              <a:t>Fünfte Ebene</a:t>
            </a:r>
          </a:p>
        </p:txBody>
      </p:sp>
      <p:sp>
        <p:nvSpPr>
          <p:cNvPr id="836612" name="Rectangle 4">
            <a:extLst>
              <a:ext uri="{FF2B5EF4-FFF2-40B4-BE49-F238E27FC236}">
                <a16:creationId xmlns:a16="http://schemas.microsoft.com/office/drawing/2014/main" id="{1D47CB58-7C51-4655-A12F-B95B30EE10B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4213" y="6237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anose="02020603050405020304" pitchFamily="18" charset="0"/>
              </a:defRPr>
            </a:lvl1pPr>
          </a:lstStyle>
          <a:p>
            <a:r>
              <a:rPr lang="de-DE" altLang="en-US"/>
              <a:t>06. Dez. 2006</a:t>
            </a:r>
          </a:p>
        </p:txBody>
      </p:sp>
      <p:sp>
        <p:nvSpPr>
          <p:cNvPr id="836613" name="Rectangle 5">
            <a:extLst>
              <a:ext uri="{FF2B5EF4-FFF2-40B4-BE49-F238E27FC236}">
                <a16:creationId xmlns:a16="http://schemas.microsoft.com/office/drawing/2014/main" id="{415033ED-D59A-4EC8-9536-C748B80466B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anose="02020603050405020304" pitchFamily="18" charset="0"/>
              </a:defRPr>
            </a:lvl1pPr>
          </a:lstStyle>
          <a:p>
            <a:r>
              <a:rPr lang="en-US" altLang="en-US"/>
              <a:t>Mars</a:t>
            </a:r>
          </a:p>
        </p:txBody>
      </p:sp>
      <p:sp>
        <p:nvSpPr>
          <p:cNvPr id="836614" name="Rectangle 6">
            <a:extLst>
              <a:ext uri="{FF2B5EF4-FFF2-40B4-BE49-F238E27FC236}">
                <a16:creationId xmlns:a16="http://schemas.microsoft.com/office/drawing/2014/main" id="{EA7CADAE-FA60-4F76-910C-04B49F9BC43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1">
                <a:latin typeface="Times New Roman" panose="02020603050405020304" pitchFamily="18" charset="0"/>
              </a:defRPr>
            </a:lvl1pPr>
          </a:lstStyle>
          <a:p>
            <a:fld id="{2595F696-A597-4EC7-90F4-64335C77468B}" type="slidenum">
              <a:rPr lang="de-DE" altLang="en-US"/>
              <a:pPr/>
              <a:t>‹Nr.›</a:t>
            </a:fld>
            <a:endParaRPr lang="de-DE" altLang="en-US"/>
          </a:p>
        </p:txBody>
      </p:sp>
      <p:pic>
        <p:nvPicPr>
          <p:cNvPr id="836615" name="Picture 7">
            <a:extLst>
              <a:ext uri="{FF2B5EF4-FFF2-40B4-BE49-F238E27FC236}">
                <a16:creationId xmlns:a16="http://schemas.microsoft.com/office/drawing/2014/main" id="{3283F858-B032-4D35-94F5-B9ECA213A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6616" name="Rectangle 8">
            <a:extLst>
              <a:ext uri="{FF2B5EF4-FFF2-40B4-BE49-F238E27FC236}">
                <a16:creationId xmlns:a16="http://schemas.microsoft.com/office/drawing/2014/main" id="{D4571487-DE3C-4127-AB67-2A8D35B55D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76200"/>
            <a:ext cx="7772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hangingPunct="0"/>
            <a:r>
              <a:rPr lang="en-US" altLang="en-US" sz="1400" u="sng">
                <a:latin typeface="Times New Roman" panose="02020603050405020304" pitchFamily="18" charset="0"/>
              </a:rPr>
              <a:t>Institut für Astronomie und Astrophysik, Universität Tübingen</a:t>
            </a:r>
          </a:p>
        </p:txBody>
      </p:sp>
      <p:pic>
        <p:nvPicPr>
          <p:cNvPr id="836617" name="Picture 9">
            <a:hlinkClick r:id="rId14" action="ppaction://hlinksldjump"/>
            <a:extLst>
              <a:ext uri="{FF2B5EF4-FFF2-40B4-BE49-F238E27FC236}">
                <a16:creationId xmlns:a16="http://schemas.microsoft.com/office/drawing/2014/main" id="{36874CFA-AEDA-4B97-851D-49EE7099D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52400"/>
            <a:ext cx="54927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ransition>
    <p:zoom/>
  </p:transition>
  <p:hf hdr="0"/>
  <p:txStyles>
    <p:titleStyle>
      <a:lvl1pPr algn="ctr" rtl="0" fontAlgn="base">
        <a:spcBef>
          <a:spcPct val="0"/>
        </a:spcBef>
        <a:spcAft>
          <a:spcPct val="0"/>
        </a:spcAft>
        <a:defRPr sz="3200" b="1" kern="1200">
          <a:solidFill>
            <a:srgbClr val="0000CC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 b="1">
          <a:solidFill>
            <a:srgbClr val="0000CC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200" b="1">
          <a:solidFill>
            <a:srgbClr val="0000CC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200" b="1">
          <a:solidFill>
            <a:srgbClr val="0000CC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200" b="1">
          <a:solidFill>
            <a:srgbClr val="0000CC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0000CC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0000CC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0000CC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0000CC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418" name="Titelplatzhalter 1">
            <a:extLst>
              <a:ext uri="{FF2B5EF4-FFF2-40B4-BE49-F238E27FC236}">
                <a16:creationId xmlns:a16="http://schemas.microsoft.com/office/drawing/2014/main" id="{80A42FAD-D2D0-4334-8BC2-1EDCDC9CB75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Titelmasterformat durch Klicken bearbeiten</a:t>
            </a:r>
          </a:p>
        </p:txBody>
      </p:sp>
      <p:sp>
        <p:nvSpPr>
          <p:cNvPr id="956419" name="Textplatzhalter 2">
            <a:extLst>
              <a:ext uri="{FF2B5EF4-FFF2-40B4-BE49-F238E27FC236}">
                <a16:creationId xmlns:a16="http://schemas.microsoft.com/office/drawing/2014/main" id="{9547A78F-3C0A-4065-9ACD-113CEDAF78B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Textmasterformate durch Klicken bearbeiten</a:t>
            </a:r>
          </a:p>
          <a:p>
            <a:pPr lvl="1"/>
            <a:r>
              <a:rPr lang="de-DE" altLang="en-US"/>
              <a:t>Zweite Ebene</a:t>
            </a:r>
          </a:p>
          <a:p>
            <a:pPr lvl="2"/>
            <a:r>
              <a:rPr lang="de-DE" altLang="en-US"/>
              <a:t>Dritte Ebene</a:t>
            </a:r>
          </a:p>
          <a:p>
            <a:pPr lvl="3"/>
            <a:r>
              <a:rPr lang="de-DE" altLang="en-US"/>
              <a:t>Vierte Ebene</a:t>
            </a:r>
          </a:p>
          <a:p>
            <a:pPr lvl="4"/>
            <a:r>
              <a:rPr lang="de-DE" altLang="en-US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5A22536-A103-4E43-A0AF-C97E8E44E5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de-DE"/>
              <a:t>20.11.2002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1D09104-63BE-41C9-A46E-13D74C4836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CB0BCF5-5D7B-4FC7-9DAE-CA00A2C4A8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fld id="{02EF848A-5411-42C7-A608-29B99447EE5B}" type="slidenum">
              <a:rPr lang="de-DE" altLang="en-US"/>
              <a:pPr/>
              <a:t>‹Nr.›</a:t>
            </a:fld>
            <a:endParaRPr lang="de-DE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hdr="0" ftr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170" name="Titelplatzhalter 1">
            <a:extLst>
              <a:ext uri="{FF2B5EF4-FFF2-40B4-BE49-F238E27FC236}">
                <a16:creationId xmlns:a16="http://schemas.microsoft.com/office/drawing/2014/main" id="{FA958CCE-60E1-4929-A58D-A2AB66432CC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Titelmasterformat durch Klicken bearbeiten</a:t>
            </a:r>
          </a:p>
        </p:txBody>
      </p:sp>
      <p:sp>
        <p:nvSpPr>
          <p:cNvPr id="1031171" name="Textplatzhalter 2">
            <a:extLst>
              <a:ext uri="{FF2B5EF4-FFF2-40B4-BE49-F238E27FC236}">
                <a16:creationId xmlns:a16="http://schemas.microsoft.com/office/drawing/2014/main" id="{3201CA34-0E60-499D-834C-A2249756664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/>
              <a:t>Textmasterformate durch Klicken bearbeiten</a:t>
            </a:r>
          </a:p>
          <a:p>
            <a:pPr lvl="1"/>
            <a:r>
              <a:rPr lang="de-DE" altLang="en-US"/>
              <a:t>Zweite Ebene</a:t>
            </a:r>
          </a:p>
          <a:p>
            <a:pPr lvl="2"/>
            <a:r>
              <a:rPr lang="de-DE" altLang="en-US"/>
              <a:t>Dritte Ebene</a:t>
            </a:r>
          </a:p>
          <a:p>
            <a:pPr lvl="3"/>
            <a:r>
              <a:rPr lang="de-DE" altLang="en-US"/>
              <a:t>Vierte Ebene</a:t>
            </a:r>
          </a:p>
          <a:p>
            <a:pPr lvl="4"/>
            <a:r>
              <a:rPr lang="de-DE" altLang="en-US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E2C571E-AC11-4BAB-8B77-FF45879088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de-DE"/>
              <a:t>20.11.2002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1136777-7745-4FAC-A099-7293A52762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5F6DEB0-A7DB-4158-949E-019597E5B1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fld id="{3CF03A72-987D-457F-9BBC-C37374F617EE}" type="slidenum">
              <a:rPr lang="de-DE" altLang="en-US"/>
              <a:pPr/>
              <a:t>‹Nr.›</a:t>
            </a:fld>
            <a:endParaRPr lang="de-DE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hdr="0" ftr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wmf"/><Relationship Id="rId4" Type="http://schemas.openxmlformats.org/officeDocument/2006/relationships/image" Target="../media/image39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wmf"/><Relationship Id="rId7" Type="http://schemas.openxmlformats.org/officeDocument/2006/relationships/image" Target="../media/image51.w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wmf"/><Relationship Id="rId5" Type="http://schemas.openxmlformats.org/officeDocument/2006/relationships/image" Target="../media/image49.png"/><Relationship Id="rId4" Type="http://schemas.openxmlformats.org/officeDocument/2006/relationships/image" Target="../media/image48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5.png"/><Relationship Id="rId4" Type="http://schemas.openxmlformats.org/officeDocument/2006/relationships/image" Target="../media/image54.w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50" name="Rectangle 2">
            <a:extLst>
              <a:ext uri="{FF2B5EF4-FFF2-40B4-BE49-F238E27FC236}">
                <a16:creationId xmlns:a16="http://schemas.microsoft.com/office/drawing/2014/main" id="{794D1697-9C2A-48BF-AE34-367F69D3D43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864100" y="549275"/>
            <a:ext cx="4244975" cy="865188"/>
          </a:xfrm>
        </p:spPr>
        <p:txBody>
          <a:bodyPr anchor="ctr"/>
          <a:lstStyle/>
          <a:p>
            <a:r>
              <a:rPr lang="de-DE" altLang="en-US" sz="3200">
                <a:solidFill>
                  <a:srgbClr val="FFFF00"/>
                </a:solidFill>
              </a:rPr>
              <a:t>XV. Kosmologie</a:t>
            </a:r>
          </a:p>
        </p:txBody>
      </p:sp>
      <p:sp>
        <p:nvSpPr>
          <p:cNvPr id="744453" name="Text Box 5">
            <a:extLst>
              <a:ext uri="{FF2B5EF4-FFF2-40B4-BE49-F238E27FC236}">
                <a16:creationId xmlns:a16="http://schemas.microsoft.com/office/drawing/2014/main" id="{64CA7C32-1061-49D9-84D4-0569A06A4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539875"/>
            <a:ext cx="8569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altLang="en-US"/>
          </a:p>
        </p:txBody>
      </p:sp>
      <p:pic>
        <p:nvPicPr>
          <p:cNvPr id="744455" name="Picture 7">
            <a:extLst>
              <a:ext uri="{FF2B5EF4-FFF2-40B4-BE49-F238E27FC236}">
                <a16:creationId xmlns:a16="http://schemas.microsoft.com/office/drawing/2014/main" id="{93058657-D4F9-48B6-B35D-AB81FE445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49275"/>
            <a:ext cx="4373562" cy="583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42" name="Picture 3">
            <a:extLst>
              <a:ext uri="{FF2B5EF4-FFF2-40B4-BE49-F238E27FC236}">
                <a16:creationId xmlns:a16="http://schemas.microsoft.com/office/drawing/2014/main" id="{3DFD88C7-0AF7-4078-8134-6B6CA7EA7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86" b="39505"/>
          <a:stretch>
            <a:fillRect/>
          </a:stretch>
        </p:blipFill>
        <p:spPr bwMode="auto">
          <a:xfrm>
            <a:off x="1258888" y="981075"/>
            <a:ext cx="6478587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43" name="Text Box 3">
            <a:extLst>
              <a:ext uri="{FF2B5EF4-FFF2-40B4-BE49-F238E27FC236}">
                <a16:creationId xmlns:a16="http://schemas.microsoft.com/office/drawing/2014/main" id="{0018D352-C783-42A3-AB8A-F1F955EA4A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13" y="182563"/>
            <a:ext cx="82232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/>
              <a:t>Grundlage: </a:t>
            </a:r>
            <a:r>
              <a:rPr lang="de-DE" altLang="en-US">
                <a:solidFill>
                  <a:srgbClr val="FF0000"/>
                </a:solidFill>
              </a:rPr>
              <a:t>kosmologisches Postulat,</a:t>
            </a:r>
            <a:r>
              <a:rPr lang="de-DE" altLang="en-US"/>
              <a:t> d.h. Welt ist homogen und isotrop</a:t>
            </a:r>
          </a:p>
          <a:p>
            <a:r>
              <a:rPr lang="de-DE" altLang="en-US">
                <a:cs typeface="Arial" panose="020B0604020202020204" pitchFamily="34" charset="0"/>
              </a:rPr>
              <a:t>→ vierdimensionales Linienelement (Robertson, Walker):</a:t>
            </a:r>
          </a:p>
        </p:txBody>
      </p:sp>
      <p:sp>
        <p:nvSpPr>
          <p:cNvPr id="1034244" name="Text Box 4">
            <a:extLst>
              <a:ext uri="{FF2B5EF4-FFF2-40B4-BE49-F238E27FC236}">
                <a16:creationId xmlns:a16="http://schemas.microsoft.com/office/drawing/2014/main" id="{9040C789-70C6-4C75-81FB-B43CDC929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84550"/>
            <a:ext cx="9144000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en-US">
                <a:solidFill>
                  <a:srgbClr val="FF0000"/>
                </a:solidFill>
              </a:rPr>
              <a:t>r, </a:t>
            </a:r>
            <a:r>
              <a:rPr lang="el-GR" altLang="en-US">
                <a:solidFill>
                  <a:srgbClr val="FF0000"/>
                </a:solidFill>
                <a:cs typeface="Arial" panose="020B0604020202020204" pitchFamily="34" charset="0"/>
              </a:rPr>
              <a:t>ϑ</a:t>
            </a:r>
            <a:r>
              <a:rPr lang="de-DE" altLang="en-US">
                <a:solidFill>
                  <a:srgbClr val="FF0000"/>
                </a:solidFill>
                <a:cs typeface="Arial" panose="020B0604020202020204" pitchFamily="34" charset="0"/>
              </a:rPr>
              <a:t>, </a:t>
            </a:r>
            <a:r>
              <a:rPr lang="el-GR" altLang="en-US">
                <a:solidFill>
                  <a:srgbClr val="FF0000"/>
                </a:solidFill>
                <a:cs typeface="Arial" panose="020B0604020202020204" pitchFamily="34" charset="0"/>
              </a:rPr>
              <a:t>φ</a:t>
            </a:r>
            <a:r>
              <a:rPr lang="de-DE" altLang="en-US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de-DE" altLang="en-US">
                <a:cs typeface="Arial" panose="020B0604020202020204" pitchFamily="34" charset="0"/>
              </a:rPr>
              <a:t>dimensionslose, zeitl. konstante Lagrange-Koordinaten einer der Expansion folgenden Galaxie</a:t>
            </a:r>
          </a:p>
          <a:p>
            <a:endParaRPr lang="el-GR" altLang="en-US">
              <a:solidFill>
                <a:srgbClr val="FF0000"/>
              </a:solidFill>
              <a:cs typeface="Arial" panose="020B0604020202020204" pitchFamily="34" charset="0"/>
            </a:endParaRPr>
          </a:p>
          <a:p>
            <a:r>
              <a:rPr lang="de-DE" altLang="en-US">
                <a:solidFill>
                  <a:srgbClr val="FF0000"/>
                </a:solidFill>
              </a:rPr>
              <a:t>R(t),</a:t>
            </a:r>
            <a:r>
              <a:rPr lang="de-DE" altLang="en-US"/>
              <a:t> der Skalenfaktor, bestimmt allein die Zeitabhängigkeit der Geometrie;</a:t>
            </a:r>
          </a:p>
          <a:p>
            <a:r>
              <a:rPr lang="de-DE" altLang="en-US"/>
              <a:t>beschreibt den </a:t>
            </a:r>
            <a:r>
              <a:rPr lang="de-DE" altLang="en-US">
                <a:solidFill>
                  <a:srgbClr val="FF0000"/>
                </a:solidFill>
              </a:rPr>
              <a:t>Krümmungsradius</a:t>
            </a:r>
            <a:r>
              <a:rPr lang="de-DE" altLang="en-US"/>
              <a:t> des 3-dim Raumes, analog definiert zum Krümmungsradius einer 2-dim Fläche</a:t>
            </a:r>
          </a:p>
          <a:p>
            <a:endParaRPr lang="de-DE" altLang="en-US"/>
          </a:p>
          <a:p>
            <a:r>
              <a:rPr lang="de-DE" altLang="en-US"/>
              <a:t>Konstante </a:t>
            </a:r>
            <a:r>
              <a:rPr lang="de-DE" altLang="en-US">
                <a:solidFill>
                  <a:schemeClr val="hlink"/>
                </a:solidFill>
              </a:rPr>
              <a:t>k (= 0, </a:t>
            </a:r>
            <a:r>
              <a:rPr lang="de-DE" altLang="en-US">
                <a:solidFill>
                  <a:schemeClr val="hlink"/>
                </a:solidFill>
                <a:cs typeface="Arial" panose="020B0604020202020204" pitchFamily="34" charset="0"/>
              </a:rPr>
              <a:t>±1)</a:t>
            </a:r>
            <a:r>
              <a:rPr lang="de-DE" altLang="en-US">
                <a:cs typeface="Arial" panose="020B0604020202020204" pitchFamily="34" charset="0"/>
              </a:rPr>
              <a:t> bestimmt die Raumkrümmung. Es bedeutet:</a:t>
            </a:r>
          </a:p>
          <a:p>
            <a:r>
              <a:rPr lang="de-DE" altLang="en-US">
                <a:solidFill>
                  <a:schemeClr val="hlink"/>
                </a:solidFill>
                <a:cs typeface="Arial" panose="020B0604020202020204" pitchFamily="34" charset="0"/>
              </a:rPr>
              <a:t>k = 0</a:t>
            </a:r>
            <a:r>
              <a:rPr lang="de-DE" altLang="en-US">
                <a:cs typeface="Arial" panose="020B0604020202020204" pitchFamily="34" charset="0"/>
              </a:rPr>
              <a:t>	bekannter </a:t>
            </a:r>
            <a:r>
              <a:rPr lang="de-DE" altLang="en-US">
                <a:solidFill>
                  <a:srgbClr val="FF0000"/>
                </a:solidFill>
                <a:cs typeface="Arial" panose="020B0604020202020204" pitchFamily="34" charset="0"/>
              </a:rPr>
              <a:t>euklidischer</a:t>
            </a:r>
            <a:r>
              <a:rPr lang="de-DE" altLang="en-US">
                <a:cs typeface="Arial" panose="020B0604020202020204" pitchFamily="34" charset="0"/>
              </a:rPr>
              <a:t> Raum</a:t>
            </a:r>
          </a:p>
          <a:p>
            <a:r>
              <a:rPr lang="de-DE" altLang="en-US">
                <a:solidFill>
                  <a:schemeClr val="hlink"/>
                </a:solidFill>
                <a:cs typeface="Arial" panose="020B0604020202020204" pitchFamily="34" charset="0"/>
              </a:rPr>
              <a:t>k = +1</a:t>
            </a:r>
            <a:r>
              <a:rPr lang="de-DE" altLang="en-US">
                <a:cs typeface="Arial" panose="020B0604020202020204" pitchFamily="34" charset="0"/>
              </a:rPr>
              <a:t>	sphärischer oder elliptischer Raum, </a:t>
            </a:r>
            <a:r>
              <a:rPr lang="de-DE" altLang="en-US">
                <a:solidFill>
                  <a:srgbClr val="FF0000"/>
                </a:solidFill>
                <a:cs typeface="Arial" panose="020B0604020202020204" pitchFamily="34" charset="0"/>
              </a:rPr>
              <a:t>geschlossen</a:t>
            </a:r>
            <a:r>
              <a:rPr lang="de-DE" altLang="en-US">
                <a:cs typeface="Arial" panose="020B0604020202020204" pitchFamily="34" charset="0"/>
              </a:rPr>
              <a:t>, endliches Volumen</a:t>
            </a:r>
          </a:p>
          <a:p>
            <a:r>
              <a:rPr lang="de-DE" altLang="en-US">
                <a:solidFill>
                  <a:schemeClr val="hlink"/>
                </a:solidFill>
                <a:cs typeface="Arial" panose="020B0604020202020204" pitchFamily="34" charset="0"/>
              </a:rPr>
              <a:t>k = -1</a:t>
            </a:r>
            <a:r>
              <a:rPr lang="de-DE" altLang="en-US">
                <a:cs typeface="Arial" panose="020B0604020202020204" pitchFamily="34" charset="0"/>
              </a:rPr>
              <a:t>	hyperbolischer Raum, </a:t>
            </a:r>
            <a:r>
              <a:rPr lang="de-DE" altLang="en-US">
                <a:solidFill>
                  <a:srgbClr val="FF0000"/>
                </a:solidFill>
                <a:cs typeface="Arial" panose="020B0604020202020204" pitchFamily="34" charset="0"/>
              </a:rPr>
              <a:t>offen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338" name="Picture 2">
            <a:extLst>
              <a:ext uri="{FF2B5EF4-FFF2-40B4-BE49-F238E27FC236}">
                <a16:creationId xmlns:a16="http://schemas.microsoft.com/office/drawing/2014/main" id="{EFF35D04-7546-4062-81D5-CF2A43872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404813"/>
            <a:ext cx="4381500" cy="542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3826" name="Picture 2">
            <a:extLst>
              <a:ext uri="{FF2B5EF4-FFF2-40B4-BE49-F238E27FC236}">
                <a16:creationId xmlns:a16="http://schemas.microsoft.com/office/drawing/2014/main" id="{804EA458-7935-4129-9655-412791B48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2" b="66440"/>
          <a:stretch>
            <a:fillRect/>
          </a:stretch>
        </p:blipFill>
        <p:spPr bwMode="auto">
          <a:xfrm>
            <a:off x="1476375" y="836613"/>
            <a:ext cx="6118225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3827" name="Text Box 3">
            <a:extLst>
              <a:ext uri="{FF2B5EF4-FFF2-40B4-BE49-F238E27FC236}">
                <a16:creationId xmlns:a16="http://schemas.microsoft.com/office/drawing/2014/main" id="{EA3CBE91-AD7B-4D8A-94BD-470D980C8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850" y="2759075"/>
            <a:ext cx="8947150" cy="405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en-US"/>
              <a:t>Für </a:t>
            </a:r>
            <a:r>
              <a:rPr lang="el-GR" altLang="en-US">
                <a:solidFill>
                  <a:srgbClr val="FF0000"/>
                </a:solidFill>
                <a:cs typeface="Arial" panose="020B0604020202020204" pitchFamily="34" charset="0"/>
              </a:rPr>
              <a:t>Λ</a:t>
            </a:r>
            <a:r>
              <a:rPr lang="de-DE" altLang="en-US">
                <a:solidFill>
                  <a:srgbClr val="FF0000"/>
                </a:solidFill>
                <a:cs typeface="Arial" panose="020B0604020202020204" pitchFamily="34" charset="0"/>
              </a:rPr>
              <a:t> = 0</a:t>
            </a:r>
            <a:r>
              <a:rPr lang="de-DE" altLang="en-US">
                <a:cs typeface="Arial" panose="020B0604020202020204" pitchFamily="34" charset="0"/>
              </a:rPr>
              <a:t> ist (18) identisch mit (12) für Newtonsche Kosmologie. Für Systeme mit </a:t>
            </a:r>
            <a:r>
              <a:rPr lang="de-DE" altLang="en-US">
                <a:solidFill>
                  <a:srgbClr val="FF0000"/>
                </a:solidFill>
                <a:cs typeface="Arial" panose="020B0604020202020204" pitchFamily="34" charset="0"/>
              </a:rPr>
              <a:t>p = 0</a:t>
            </a:r>
            <a:r>
              <a:rPr lang="de-DE" altLang="en-US">
                <a:cs typeface="Arial" panose="020B0604020202020204" pitchFamily="34" charset="0"/>
              </a:rPr>
              <a:t> ist auch (19) nach Substitution von (18) identisch mit (12).</a:t>
            </a:r>
          </a:p>
          <a:p>
            <a:r>
              <a:rPr lang="de-DE" altLang="en-US">
                <a:solidFill>
                  <a:schemeClr val="hlink"/>
                </a:solidFill>
                <a:cs typeface="Arial" panose="020B0604020202020204" pitchFamily="34" charset="0"/>
              </a:rPr>
              <a:t>→ dieselbe Auswahl von Weltmodelle, jedoch erstmals widerspruchsfreie Beschreibung der Welt als Ganzes (z.B. kein Auftreten mehr von Überlichtgeschwindigkeiten)</a:t>
            </a:r>
          </a:p>
          <a:p>
            <a:endParaRPr lang="de-DE" altLang="en-US">
              <a:solidFill>
                <a:schemeClr val="hlink"/>
              </a:solidFill>
            </a:endParaRPr>
          </a:p>
          <a:p>
            <a:r>
              <a:rPr lang="de-DE" altLang="en-US"/>
              <a:t>Vergleich von (18) mit (9) und (12) zeigt:</a:t>
            </a:r>
          </a:p>
          <a:p>
            <a:r>
              <a:rPr lang="el-GR" altLang="en-US">
                <a:solidFill>
                  <a:srgbClr val="FF0000"/>
                </a:solidFill>
                <a:cs typeface="Arial" panose="020B0604020202020204" pitchFamily="34" charset="0"/>
              </a:rPr>
              <a:t>Λ</a:t>
            </a:r>
            <a:r>
              <a:rPr lang="de-DE" altLang="en-US">
                <a:cs typeface="Arial" panose="020B0604020202020204" pitchFamily="34" charset="0"/>
              </a:rPr>
              <a:t> hat eine </a:t>
            </a:r>
            <a:r>
              <a:rPr lang="de-DE" altLang="en-US">
                <a:solidFill>
                  <a:srgbClr val="FF0000"/>
                </a:solidFill>
                <a:cs typeface="Arial" panose="020B0604020202020204" pitchFamily="34" charset="0"/>
              </a:rPr>
              <a:t>abstoßende</a:t>
            </a:r>
            <a:r>
              <a:rPr lang="de-DE" altLang="en-US">
                <a:cs typeface="Arial" panose="020B0604020202020204" pitchFamily="34" charset="0"/>
              </a:rPr>
              <a:t> Wirkung, der Gravitation entgegenwirkend. Wurde </a:t>
            </a:r>
            <a:r>
              <a:rPr lang="de-DE" altLang="en-US" i="1">
                <a:cs typeface="Arial" panose="020B0604020202020204" pitchFamily="34" charset="0"/>
              </a:rPr>
              <a:t>ad hoc</a:t>
            </a:r>
            <a:r>
              <a:rPr lang="de-DE" altLang="en-US">
                <a:cs typeface="Arial" panose="020B0604020202020204" pitchFamily="34" charset="0"/>
              </a:rPr>
              <a:t> von Einstein in seine Feldgleichungen eingeführt, um ein </a:t>
            </a:r>
            <a:r>
              <a:rPr lang="de-DE" altLang="en-US">
                <a:solidFill>
                  <a:srgbClr val="FF0000"/>
                </a:solidFill>
                <a:cs typeface="Arial" panose="020B0604020202020204" pitchFamily="34" charset="0"/>
              </a:rPr>
              <a:t>statisches </a:t>
            </a:r>
            <a:r>
              <a:rPr lang="de-DE" altLang="en-US">
                <a:cs typeface="Arial" panose="020B0604020202020204" pitchFamily="34" charset="0"/>
              </a:rPr>
              <a:t>Weltmodell konstruieren zu können.</a:t>
            </a:r>
            <a:endParaRPr lang="el-GR" altLang="en-US">
              <a:cs typeface="Arial" panose="020B0604020202020204" pitchFamily="34" charset="0"/>
            </a:endParaRPr>
          </a:p>
          <a:p>
            <a:endParaRPr lang="de-DE" altLang="en-US"/>
          </a:p>
          <a:p>
            <a:r>
              <a:rPr lang="de-DE" altLang="en-US"/>
              <a:t>Schien nach Hubbles Entdeckung hinfällig (Einstein: „größte Eselei meines Lebens“). </a:t>
            </a:r>
            <a:r>
              <a:rPr lang="el-GR" altLang="en-US">
                <a:cs typeface="Arial" panose="020B0604020202020204" pitchFamily="34" charset="0"/>
              </a:rPr>
              <a:t>Λ</a:t>
            </a:r>
            <a:r>
              <a:rPr lang="de-DE" altLang="en-US">
                <a:cs typeface="Arial" panose="020B0604020202020204" pitchFamily="34" charset="0"/>
              </a:rPr>
              <a:t> &gt; 0 später „wiederbelebt“: </a:t>
            </a:r>
            <a:r>
              <a:rPr lang="de-DE" altLang="en-US">
                <a:solidFill>
                  <a:srgbClr val="FF0000"/>
                </a:solidFill>
                <a:cs typeface="Arial" panose="020B0604020202020204" pitchFamily="34" charset="0"/>
              </a:rPr>
              <a:t>Inflation</a:t>
            </a:r>
            <a:r>
              <a:rPr lang="de-DE" altLang="en-US">
                <a:cs typeface="Arial" panose="020B0604020202020204" pitchFamily="34" charset="0"/>
              </a:rPr>
              <a:t> und </a:t>
            </a:r>
            <a:r>
              <a:rPr lang="de-DE" altLang="en-US">
                <a:solidFill>
                  <a:srgbClr val="FF0000"/>
                </a:solidFill>
                <a:cs typeface="Arial" panose="020B0604020202020204" pitchFamily="34" charset="0"/>
              </a:rPr>
              <a:t>Dunkle Energie</a:t>
            </a:r>
            <a:r>
              <a:rPr lang="de-DE" altLang="en-US">
                <a:cs typeface="Arial" panose="020B0604020202020204" pitchFamily="34" charset="0"/>
              </a:rPr>
              <a:t> (s.u.)</a:t>
            </a:r>
            <a:endParaRPr lang="el-GR" altLang="en-US">
              <a:cs typeface="Arial" panose="020B0604020202020204" pitchFamily="34" charset="0"/>
            </a:endParaRPr>
          </a:p>
        </p:txBody>
      </p:sp>
      <p:sp>
        <p:nvSpPr>
          <p:cNvPr id="973828" name="Text Box 4">
            <a:extLst>
              <a:ext uri="{FF2B5EF4-FFF2-40B4-BE49-F238E27FC236}">
                <a16:creationId xmlns:a16="http://schemas.microsoft.com/office/drawing/2014/main" id="{A976527F-9A9E-4420-8B70-C18CC6132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111125"/>
            <a:ext cx="85883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en-US"/>
              <a:t>Mit der Metrik (17) reduzieren sich die Einsteinschen Feldgleichungen auf 2 Differentialgleichungen für </a:t>
            </a:r>
            <a:r>
              <a:rPr lang="de-DE" altLang="en-US">
                <a:solidFill>
                  <a:srgbClr val="FF0000"/>
                </a:solidFill>
              </a:rPr>
              <a:t>R(t)</a:t>
            </a:r>
            <a:r>
              <a:rPr lang="de-DE" altLang="en-US"/>
              <a:t>  (Friedmann-Lemaitre-Gleichungen)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5874" name="Picture 2">
            <a:extLst>
              <a:ext uri="{FF2B5EF4-FFF2-40B4-BE49-F238E27FC236}">
                <a16:creationId xmlns:a16="http://schemas.microsoft.com/office/drawing/2014/main" id="{899832B9-BB5B-4395-8EAA-92F3FB20D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6" t="5779" r="12256" b="8669"/>
          <a:stretch>
            <a:fillRect/>
          </a:stretch>
        </p:blipFill>
        <p:spPr bwMode="auto">
          <a:xfrm>
            <a:off x="539750" y="115888"/>
            <a:ext cx="8316913" cy="666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2018" name="Picture 2">
            <a:extLst>
              <a:ext uri="{FF2B5EF4-FFF2-40B4-BE49-F238E27FC236}">
                <a16:creationId xmlns:a16="http://schemas.microsoft.com/office/drawing/2014/main" id="{A0BDB21A-1EF3-4552-B56E-73AAD3AEB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0" b="42018"/>
          <a:stretch>
            <a:fillRect/>
          </a:stretch>
        </p:blipFill>
        <p:spPr bwMode="auto">
          <a:xfrm>
            <a:off x="2665413" y="692150"/>
            <a:ext cx="6478587" cy="340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2019" name="Text Box 3">
            <a:extLst>
              <a:ext uri="{FF2B5EF4-FFF2-40B4-BE49-F238E27FC236}">
                <a16:creationId xmlns:a16="http://schemas.microsoft.com/office/drawing/2014/main" id="{DB8B9332-6706-422D-82A7-A3C57823B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-26988"/>
            <a:ext cx="8562975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/>
              <a:t>Wie schon in Newtonscher Kosmologie: </a:t>
            </a:r>
            <a:r>
              <a:rPr lang="de-DE" altLang="en-US">
                <a:solidFill>
                  <a:srgbClr val="FF0000"/>
                </a:solidFill>
              </a:rPr>
              <a:t>R(t)</a:t>
            </a:r>
            <a:r>
              <a:rPr lang="de-DE" altLang="en-US"/>
              <a:t> ist festgelegt durch </a:t>
            </a:r>
            <a:r>
              <a:rPr lang="de-DE" altLang="en-US">
                <a:solidFill>
                  <a:srgbClr val="FF0000"/>
                </a:solidFill>
              </a:rPr>
              <a:t>H</a:t>
            </a:r>
            <a:r>
              <a:rPr lang="de-DE" altLang="en-US" baseline="-25000">
                <a:solidFill>
                  <a:srgbClr val="FF0000"/>
                </a:solidFill>
              </a:rPr>
              <a:t>0</a:t>
            </a:r>
            <a:r>
              <a:rPr lang="de-DE" altLang="en-US"/>
              <a:t> und </a:t>
            </a:r>
            <a:r>
              <a:rPr lang="de-DE" altLang="en-US">
                <a:solidFill>
                  <a:srgbClr val="FF0000"/>
                </a:solidFill>
              </a:rPr>
              <a:t>q</a:t>
            </a:r>
            <a:r>
              <a:rPr lang="de-DE" altLang="en-US" baseline="-25000">
                <a:solidFill>
                  <a:srgbClr val="FF0000"/>
                </a:solidFill>
              </a:rPr>
              <a:t>0</a:t>
            </a:r>
            <a:r>
              <a:rPr lang="de-DE" altLang="en-US"/>
              <a:t>.</a:t>
            </a:r>
          </a:p>
          <a:p>
            <a:r>
              <a:rPr lang="de-DE" altLang="en-US"/>
              <a:t>Außerdem bestimmt nun </a:t>
            </a:r>
            <a:r>
              <a:rPr lang="de-DE" altLang="en-US">
                <a:solidFill>
                  <a:srgbClr val="FF0000"/>
                </a:solidFill>
              </a:rPr>
              <a:t>q</a:t>
            </a:r>
            <a:r>
              <a:rPr lang="de-DE" altLang="en-US" baseline="-25000">
                <a:solidFill>
                  <a:srgbClr val="FF0000"/>
                </a:solidFill>
              </a:rPr>
              <a:t>0</a:t>
            </a:r>
            <a:r>
              <a:rPr lang="de-DE" altLang="en-US">
                <a:solidFill>
                  <a:srgbClr val="FF0000"/>
                </a:solidFill>
              </a:rPr>
              <a:t> </a:t>
            </a:r>
            <a:r>
              <a:rPr lang="de-DE" altLang="en-US"/>
              <a:t>die Art der Raumkrümmung (also </a:t>
            </a:r>
            <a:r>
              <a:rPr lang="de-DE" altLang="en-US">
                <a:solidFill>
                  <a:srgbClr val="FF0000"/>
                </a:solidFill>
              </a:rPr>
              <a:t>k</a:t>
            </a:r>
            <a:r>
              <a:rPr lang="de-DE" altLang="en-US"/>
              <a:t>):</a:t>
            </a:r>
          </a:p>
          <a:p>
            <a:r>
              <a:rPr lang="de-DE" altLang="en-US" sz="1800"/>
              <a:t>führt man (13) und (15), also</a:t>
            </a:r>
            <a:endParaRPr lang="de-DE" altLang="en-US" sz="1800">
              <a:solidFill>
                <a:srgbClr val="FF0000"/>
              </a:solidFill>
            </a:endParaRPr>
          </a:p>
        </p:txBody>
      </p:sp>
      <p:sp>
        <p:nvSpPr>
          <p:cNvPr id="982020" name="Text Box 4">
            <a:extLst>
              <a:ext uri="{FF2B5EF4-FFF2-40B4-BE49-F238E27FC236}">
                <a16:creationId xmlns:a16="http://schemas.microsoft.com/office/drawing/2014/main" id="{488100F9-DC28-469B-B4BF-0E7492D9B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6183313"/>
            <a:ext cx="88407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en-US">
                <a:solidFill>
                  <a:srgbClr val="FF0000"/>
                </a:solidFill>
              </a:rPr>
              <a:t>D.h.: 	Die jetzige Materiedichte </a:t>
            </a:r>
            <a:r>
              <a:rPr lang="el-GR" altLang="en-US">
                <a:solidFill>
                  <a:schemeClr val="hlink"/>
                </a:solidFill>
                <a:cs typeface="Arial" panose="020B0604020202020204" pitchFamily="34" charset="0"/>
              </a:rPr>
              <a:t>ρ</a:t>
            </a:r>
            <a:r>
              <a:rPr lang="de-DE" altLang="en-US" baseline="-25000">
                <a:solidFill>
                  <a:schemeClr val="hlink"/>
                </a:solidFill>
                <a:cs typeface="Arial" panose="020B0604020202020204" pitchFamily="34" charset="0"/>
              </a:rPr>
              <a:t>0</a:t>
            </a:r>
            <a:r>
              <a:rPr lang="de-DE" altLang="en-US">
                <a:solidFill>
                  <a:srgbClr val="FF0000"/>
                </a:solidFill>
                <a:cs typeface="Arial" panose="020B0604020202020204" pitchFamily="34" charset="0"/>
              </a:rPr>
              <a:t> legt zusammen mit </a:t>
            </a:r>
            <a:r>
              <a:rPr lang="de-DE" altLang="en-US">
                <a:solidFill>
                  <a:schemeClr val="hlink"/>
                </a:solidFill>
                <a:cs typeface="Arial" panose="020B0604020202020204" pitchFamily="34" charset="0"/>
              </a:rPr>
              <a:t>H</a:t>
            </a:r>
            <a:r>
              <a:rPr lang="de-DE" altLang="en-US" baseline="-25000">
                <a:solidFill>
                  <a:schemeClr val="hlink"/>
                </a:solidFill>
                <a:cs typeface="Arial" panose="020B0604020202020204" pitchFamily="34" charset="0"/>
              </a:rPr>
              <a:t>0</a:t>
            </a:r>
            <a:r>
              <a:rPr lang="de-DE" altLang="en-US">
                <a:solidFill>
                  <a:srgbClr val="FF0000"/>
                </a:solidFill>
                <a:cs typeface="Arial" panose="020B0604020202020204" pitchFamily="34" charset="0"/>
              </a:rPr>
              <a:t> den 	Verzögerungsparameter </a:t>
            </a:r>
            <a:r>
              <a:rPr lang="de-DE" altLang="en-US">
                <a:solidFill>
                  <a:schemeClr val="hlink"/>
                </a:solidFill>
                <a:cs typeface="Arial" panose="020B0604020202020204" pitchFamily="34" charset="0"/>
              </a:rPr>
              <a:t>q</a:t>
            </a:r>
            <a:r>
              <a:rPr lang="de-DE" altLang="en-US" baseline="-25000">
                <a:solidFill>
                  <a:schemeClr val="hlink"/>
                </a:solidFill>
                <a:cs typeface="Arial" panose="020B0604020202020204" pitchFamily="34" charset="0"/>
              </a:rPr>
              <a:t>0</a:t>
            </a:r>
            <a:r>
              <a:rPr lang="de-DE" altLang="en-US">
                <a:solidFill>
                  <a:srgbClr val="FF0000"/>
                </a:solidFill>
                <a:cs typeface="Arial" panose="020B0604020202020204" pitchFamily="34" charset="0"/>
              </a:rPr>
              <a:t> und damit das Weltmodell mit Typ</a:t>
            </a:r>
            <a:r>
              <a:rPr lang="de-DE" altLang="en-US">
                <a:solidFill>
                  <a:schemeClr val="hlink"/>
                </a:solidFill>
                <a:cs typeface="Arial" panose="020B0604020202020204" pitchFamily="34" charset="0"/>
              </a:rPr>
              <a:t> k</a:t>
            </a:r>
            <a:r>
              <a:rPr lang="de-DE" altLang="en-US">
                <a:solidFill>
                  <a:srgbClr val="FF0000"/>
                </a:solidFill>
                <a:cs typeface="Arial" panose="020B0604020202020204" pitchFamily="34" charset="0"/>
              </a:rPr>
              <a:t> fest.</a:t>
            </a:r>
            <a:endParaRPr lang="el-GR" altLang="en-US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982021" name="Picture 2">
            <a:extLst>
              <a:ext uri="{FF2B5EF4-FFF2-40B4-BE49-F238E27FC236}">
                <a16:creationId xmlns:a16="http://schemas.microsoft.com/office/drawing/2014/main" id="{4062CECA-04B5-4C35-AAC9-2592885B4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44" b="12570"/>
          <a:stretch>
            <a:fillRect/>
          </a:stretch>
        </p:blipFill>
        <p:spPr bwMode="auto">
          <a:xfrm>
            <a:off x="1908175" y="4149725"/>
            <a:ext cx="6478588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2022" name="Text Box 6">
            <a:extLst>
              <a:ext uri="{FF2B5EF4-FFF2-40B4-BE49-F238E27FC236}">
                <a16:creationId xmlns:a16="http://schemas.microsoft.com/office/drawing/2014/main" id="{C7FE02FC-1DC4-44F2-8F96-829E11034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" y="4149725"/>
            <a:ext cx="18081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>
                <a:solidFill>
                  <a:schemeClr val="hlink"/>
                </a:solidFill>
                <a:cs typeface="Arial" panose="020B0604020202020204" pitchFamily="34" charset="0"/>
              </a:rPr>
              <a:t>→ drei</a:t>
            </a:r>
          </a:p>
          <a:p>
            <a:r>
              <a:rPr lang="de-DE" altLang="en-US">
                <a:solidFill>
                  <a:schemeClr val="hlink"/>
                </a:solidFill>
                <a:cs typeface="Arial" panose="020B0604020202020204" pitchFamily="34" charset="0"/>
              </a:rPr>
              <a:t>Möglichkeiten: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9971" name="Picture 2">
            <a:extLst>
              <a:ext uri="{FF2B5EF4-FFF2-40B4-BE49-F238E27FC236}">
                <a16:creationId xmlns:a16="http://schemas.microsoft.com/office/drawing/2014/main" id="{5B0F51AA-3DE7-40E2-8302-48468B6BD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0" t="82600" r="29465" b="1796"/>
          <a:stretch>
            <a:fillRect/>
          </a:stretch>
        </p:blipFill>
        <p:spPr bwMode="auto">
          <a:xfrm>
            <a:off x="4702175" y="4868863"/>
            <a:ext cx="444182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9970" name="Picture 2">
            <a:extLst>
              <a:ext uri="{FF2B5EF4-FFF2-40B4-BE49-F238E27FC236}">
                <a16:creationId xmlns:a16="http://schemas.microsoft.com/office/drawing/2014/main" id="{30C57BE9-13CC-4F0F-9A95-71464538F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5" b="33040"/>
          <a:stretch>
            <a:fillRect/>
          </a:stretch>
        </p:blipFill>
        <p:spPr bwMode="auto">
          <a:xfrm>
            <a:off x="107950" y="34925"/>
            <a:ext cx="5616575" cy="4833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9972" name="Text Box 4">
            <a:extLst>
              <a:ext uri="{FF2B5EF4-FFF2-40B4-BE49-F238E27FC236}">
                <a16:creationId xmlns:a16="http://schemas.microsoft.com/office/drawing/2014/main" id="{14EB14A1-7A0A-4D75-9CD8-A4EEB03B9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607050"/>
            <a:ext cx="44640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en-US">
                <a:solidFill>
                  <a:schemeClr val="hlink"/>
                </a:solidFill>
              </a:rPr>
              <a:t>Friedmannzeiten für unterschiedliche Parameter </a:t>
            </a:r>
            <a:r>
              <a:rPr lang="de-DE" altLang="en-US">
                <a:solidFill>
                  <a:srgbClr val="FF0000"/>
                </a:solidFill>
              </a:rPr>
              <a:t>H</a:t>
            </a:r>
            <a:r>
              <a:rPr lang="de-DE" altLang="en-US" baseline="-25000">
                <a:solidFill>
                  <a:srgbClr val="FF0000"/>
                </a:solidFill>
              </a:rPr>
              <a:t>0</a:t>
            </a:r>
            <a:r>
              <a:rPr lang="de-DE" altLang="en-US">
                <a:solidFill>
                  <a:srgbClr val="FF0000"/>
                </a:solidFill>
              </a:rPr>
              <a:t>,q</a:t>
            </a:r>
            <a:r>
              <a:rPr lang="de-DE" altLang="en-US" baseline="-25000">
                <a:solidFill>
                  <a:srgbClr val="FF0000"/>
                </a:solidFill>
              </a:rPr>
              <a:t>0</a:t>
            </a:r>
            <a:r>
              <a:rPr lang="de-DE" altLang="en-US">
                <a:solidFill>
                  <a:schemeClr val="hlink"/>
                </a:solidFill>
              </a:rPr>
              <a:t> (in 10</a:t>
            </a:r>
            <a:r>
              <a:rPr lang="de-DE" altLang="en-US" baseline="30000">
                <a:solidFill>
                  <a:schemeClr val="hlink"/>
                </a:solidFill>
              </a:rPr>
              <a:t>9</a:t>
            </a:r>
            <a:r>
              <a:rPr lang="de-DE" altLang="en-US">
                <a:solidFill>
                  <a:schemeClr val="hlink"/>
                </a:solidFill>
              </a:rPr>
              <a:t> Jahren)</a:t>
            </a:r>
          </a:p>
        </p:txBody>
      </p:sp>
      <p:sp>
        <p:nvSpPr>
          <p:cNvPr id="979973" name="Text Box 5">
            <a:extLst>
              <a:ext uri="{FF2B5EF4-FFF2-40B4-BE49-F238E27FC236}">
                <a16:creationId xmlns:a16="http://schemas.microsoft.com/office/drawing/2014/main" id="{094B6589-8473-49AD-9C2F-CFF166C41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8350" y="974725"/>
            <a:ext cx="28273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en-US">
                <a:solidFill>
                  <a:schemeClr val="hlink"/>
                </a:solidFill>
              </a:rPr>
              <a:t>Zeitliche Änderung des Skalenfaktors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4066" name="Picture 2">
            <a:extLst>
              <a:ext uri="{FF2B5EF4-FFF2-40B4-BE49-F238E27FC236}">
                <a16:creationId xmlns:a16="http://schemas.microsoft.com/office/drawing/2014/main" id="{B093D5A2-1855-47D2-8A31-1F627B680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17" b="39505"/>
          <a:stretch>
            <a:fillRect/>
          </a:stretch>
        </p:blipFill>
        <p:spPr bwMode="auto">
          <a:xfrm>
            <a:off x="1258888" y="2636838"/>
            <a:ext cx="6478587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4067" name="Text Box 3">
            <a:extLst>
              <a:ext uri="{FF2B5EF4-FFF2-40B4-BE49-F238E27FC236}">
                <a16:creationId xmlns:a16="http://schemas.microsoft.com/office/drawing/2014/main" id="{EF80BACD-341D-496A-A67D-10DA93BEB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182563"/>
            <a:ext cx="8661400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en-US" u="sng">
                <a:solidFill>
                  <a:schemeClr val="hlink"/>
                </a:solidFill>
              </a:rPr>
              <a:t>Materiekosmos:	</a:t>
            </a:r>
            <a:r>
              <a:rPr lang="de-DE" altLang="en-US"/>
              <a:t>	Dichte der </a:t>
            </a:r>
            <a:r>
              <a:rPr lang="de-DE" altLang="en-US" u="sng"/>
              <a:t>nicht</a:t>
            </a:r>
            <a:r>
              <a:rPr lang="de-DE" altLang="en-US"/>
              <a:t>-relativistischen Teilchen (d.h. praktisch deren Ruhemassendichte) überwiegt, und deren Druck ist vernachlässigbar (gilt ab ca. 2 Mio. yr nach der Singularität)</a:t>
            </a:r>
          </a:p>
          <a:p>
            <a:r>
              <a:rPr lang="de-DE" altLang="en-US" u="sng">
                <a:solidFill>
                  <a:schemeClr val="hlink"/>
                </a:solidFill>
              </a:rPr>
              <a:t>Strahlungskosmos:</a:t>
            </a:r>
            <a:r>
              <a:rPr lang="de-DE" altLang="en-US"/>
              <a:t> 	Massen- bzw. Energiedichte relativistischer Teilchen (z.B. Photonen) überwiegt.</a:t>
            </a:r>
          </a:p>
          <a:p>
            <a:endParaRPr lang="de-DE" altLang="en-US"/>
          </a:p>
          <a:p>
            <a:r>
              <a:rPr lang="de-DE" altLang="en-US">
                <a:cs typeface="Arial" panose="020B0604020202020204" pitchFamily="34" charset="0"/>
              </a:rPr>
              <a:t>→ </a:t>
            </a:r>
            <a:r>
              <a:rPr lang="de-DE" altLang="en-US" u="sng">
                <a:cs typeface="Arial" panose="020B0604020202020204" pitchFamily="34" charset="0"/>
              </a:rPr>
              <a:t>Materiekosmos</a:t>
            </a:r>
            <a:r>
              <a:rPr lang="de-DE" altLang="en-US">
                <a:cs typeface="Arial" panose="020B0604020202020204" pitchFamily="34" charset="0"/>
              </a:rPr>
              <a:t> ist gute Näherung für Weltmodelle, auch noch z.B. für z=6 - Galaxien</a:t>
            </a:r>
          </a:p>
        </p:txBody>
      </p:sp>
      <p:sp>
        <p:nvSpPr>
          <p:cNvPr id="984068" name="Text Box 4">
            <a:extLst>
              <a:ext uri="{FF2B5EF4-FFF2-40B4-BE49-F238E27FC236}">
                <a16:creationId xmlns:a16="http://schemas.microsoft.com/office/drawing/2014/main" id="{CE85B71B-107E-4BD8-A656-87039B0AB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5286375"/>
            <a:ext cx="8656637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>
                <a:cs typeface="Arial" panose="020B0604020202020204" pitchFamily="34" charset="0"/>
              </a:rPr>
              <a:t>	</a:t>
            </a:r>
            <a:r>
              <a:rPr lang="de-DE" altLang="en-US">
                <a:solidFill>
                  <a:schemeClr val="hlink"/>
                </a:solidFill>
                <a:cs typeface="Arial" panose="020B0604020202020204" pitchFamily="34" charset="0"/>
              </a:rPr>
              <a:t>→ ständig expandierendes Universum</a:t>
            </a:r>
          </a:p>
          <a:p>
            <a:endParaRPr lang="de-DE" altLang="en-US">
              <a:solidFill>
                <a:schemeClr val="hlink"/>
              </a:solidFill>
              <a:cs typeface="Arial" panose="020B0604020202020204" pitchFamily="34" charset="0"/>
            </a:endParaRPr>
          </a:p>
          <a:p>
            <a:r>
              <a:rPr lang="de-DE" altLang="en-US">
                <a:cs typeface="Arial" panose="020B0604020202020204" pitchFamily="34" charset="0"/>
              </a:rPr>
              <a:t>Für	</a:t>
            </a:r>
            <a:r>
              <a:rPr lang="de-DE" altLang="en-US">
                <a:solidFill>
                  <a:srgbClr val="FF0000"/>
                </a:solidFill>
                <a:cs typeface="Arial" panose="020B0604020202020204" pitchFamily="34" charset="0"/>
              </a:rPr>
              <a:t>k = -1	(q &lt; ½)</a:t>
            </a:r>
            <a:r>
              <a:rPr lang="de-DE" altLang="en-US">
                <a:cs typeface="Arial" panose="020B0604020202020204" pitchFamily="34" charset="0"/>
              </a:rPr>
              <a:t>:   R(t) wächst monoton, wobei R(t) ~ t für große t, R</a:t>
            </a:r>
          </a:p>
          <a:p>
            <a:r>
              <a:rPr lang="de-DE" altLang="en-US">
                <a:cs typeface="Arial" panose="020B0604020202020204" pitchFamily="34" charset="0"/>
              </a:rPr>
              <a:t>	</a:t>
            </a:r>
            <a:r>
              <a:rPr lang="de-DE" altLang="en-US">
                <a:solidFill>
                  <a:srgbClr val="FF0000"/>
                </a:solidFill>
                <a:cs typeface="Arial" panose="020B0604020202020204" pitchFamily="34" charset="0"/>
              </a:rPr>
              <a:t>k = +1	(q &gt; ½)</a:t>
            </a:r>
            <a:r>
              <a:rPr lang="de-DE" altLang="en-US">
                <a:cs typeface="Arial" panose="020B0604020202020204" pitchFamily="34" charset="0"/>
              </a:rPr>
              <a:t>:   Zykloide,  Expansion ↔ Kontraktion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115" name="Text Box 3">
            <a:extLst>
              <a:ext uri="{FF2B5EF4-FFF2-40B4-BE49-F238E27FC236}">
                <a16:creationId xmlns:a16="http://schemas.microsoft.com/office/drawing/2014/main" id="{9E66B858-902F-46A3-B988-4F0E430844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138" y="182563"/>
            <a:ext cx="8551862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en-US" b="1">
                <a:solidFill>
                  <a:schemeClr val="hlink"/>
                </a:solidFill>
              </a:rPr>
              <a:t>Kosmologische Tests</a:t>
            </a:r>
          </a:p>
          <a:p>
            <a:endParaRPr lang="de-DE" altLang="en-US" b="1">
              <a:solidFill>
                <a:schemeClr val="hlink"/>
              </a:solidFill>
            </a:endParaRPr>
          </a:p>
          <a:p>
            <a:r>
              <a:rPr lang="de-DE" altLang="en-US"/>
              <a:t>Hubblekonstante folgt aus Rotverschiebung von Galaxien mit bekannter Entfernung (mittels P-L-Relation der Cepheiden). Weitere Parameter aus:</a:t>
            </a:r>
          </a:p>
          <a:p>
            <a:endParaRPr lang="de-DE" altLang="en-US">
              <a:solidFill>
                <a:schemeClr val="hlink"/>
              </a:solidFill>
            </a:endParaRPr>
          </a:p>
          <a:p>
            <a:pPr>
              <a:buFontTx/>
              <a:buChar char="•"/>
            </a:pPr>
            <a:r>
              <a:rPr lang="de-DE" altLang="en-US">
                <a:solidFill>
                  <a:schemeClr val="hlink"/>
                </a:solidFill>
              </a:rPr>
              <a:t> </a:t>
            </a:r>
            <a:r>
              <a:rPr lang="de-DE" altLang="en-US">
                <a:solidFill>
                  <a:srgbClr val="FF0000"/>
                </a:solidFill>
              </a:rPr>
              <a:t>Deuteriumhäufigkeit</a:t>
            </a:r>
            <a:r>
              <a:rPr lang="de-DE" altLang="en-US">
                <a:solidFill>
                  <a:schemeClr val="hlink"/>
                </a:solidFill>
              </a:rPr>
              <a:t> im interstellaren Medium</a:t>
            </a:r>
          </a:p>
          <a:p>
            <a:pPr>
              <a:buFontTx/>
              <a:buChar char="•"/>
            </a:pPr>
            <a:r>
              <a:rPr lang="de-DE" altLang="en-US">
                <a:solidFill>
                  <a:schemeClr val="hlink"/>
                </a:solidFill>
              </a:rPr>
              <a:t> Entfernungsmessung hoch-rotverschobener </a:t>
            </a:r>
            <a:r>
              <a:rPr lang="de-DE" altLang="en-US">
                <a:solidFill>
                  <a:srgbClr val="FF0000"/>
                </a:solidFill>
              </a:rPr>
              <a:t>Typ Ia Supernovae</a:t>
            </a:r>
          </a:p>
          <a:p>
            <a:pPr>
              <a:buFontTx/>
              <a:buChar char="•"/>
            </a:pPr>
            <a:r>
              <a:rPr lang="de-DE" altLang="en-US">
                <a:solidFill>
                  <a:schemeClr val="hlink"/>
                </a:solidFill>
              </a:rPr>
              <a:t> Eigenschaften der kosmischen </a:t>
            </a:r>
            <a:r>
              <a:rPr lang="de-DE" altLang="en-US">
                <a:solidFill>
                  <a:srgbClr val="FF0000"/>
                </a:solidFill>
              </a:rPr>
              <a:t>3K-Hintergrundstrahlung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434" name="Picture 2">
            <a:extLst>
              <a:ext uri="{FF2B5EF4-FFF2-40B4-BE49-F238E27FC236}">
                <a16:creationId xmlns:a16="http://schemas.microsoft.com/office/drawing/2014/main" id="{42601292-0C79-44A0-8987-FFE5E6AF4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773238"/>
            <a:ext cx="3502025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2435" name="Text Box 3">
            <a:extLst>
              <a:ext uri="{FF2B5EF4-FFF2-40B4-BE49-F238E27FC236}">
                <a16:creationId xmlns:a16="http://schemas.microsoft.com/office/drawing/2014/main" id="{7A8BCE04-C437-43A1-B1CB-DD46E1FC1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655638"/>
            <a:ext cx="70437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>
                <a:solidFill>
                  <a:schemeClr val="accent2"/>
                </a:solidFill>
              </a:rPr>
              <a:t>Elementsynthese im Urknall als Funktion der Baryonendichte</a:t>
            </a:r>
          </a:p>
          <a:p>
            <a:r>
              <a:rPr lang="de-DE" altLang="en-US">
                <a:solidFill>
                  <a:schemeClr val="accent2"/>
                </a:solidFill>
              </a:rPr>
              <a:t>(theoretische Vorhersage)</a:t>
            </a:r>
          </a:p>
        </p:txBody>
      </p:sp>
      <p:sp>
        <p:nvSpPr>
          <p:cNvPr id="1042436" name="Text Box 4">
            <a:extLst>
              <a:ext uri="{FF2B5EF4-FFF2-40B4-BE49-F238E27FC236}">
                <a16:creationId xmlns:a16="http://schemas.microsoft.com/office/drawing/2014/main" id="{93DBCB3A-E50A-436B-AB1F-B68970B70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1773238"/>
            <a:ext cx="4859337" cy="46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en-US"/>
              <a:t>Waagerechte Linien: </a:t>
            </a:r>
          </a:p>
          <a:p>
            <a:r>
              <a:rPr lang="de-DE" altLang="en-US"/>
              <a:t>Beobachtete Häufigkeiten</a:t>
            </a:r>
          </a:p>
          <a:p>
            <a:endParaRPr lang="de-DE" altLang="en-US"/>
          </a:p>
          <a:p>
            <a:r>
              <a:rPr lang="de-DE" altLang="en-US"/>
              <a:t>Senkrechte Linie: </a:t>
            </a:r>
          </a:p>
          <a:p>
            <a:r>
              <a:rPr lang="de-DE" altLang="en-US"/>
              <a:t>Beste Übereinstimmung zw. Theorie und Beobachtungen</a:t>
            </a:r>
          </a:p>
          <a:p>
            <a:endParaRPr lang="de-DE" altLang="en-US"/>
          </a:p>
          <a:p>
            <a:r>
              <a:rPr lang="de-DE" altLang="en-US"/>
              <a:t>Ergebnis: </a:t>
            </a:r>
          </a:p>
          <a:p>
            <a:r>
              <a:rPr lang="de-DE" altLang="en-US">
                <a:solidFill>
                  <a:srgbClr val="FF0000"/>
                </a:solidFill>
              </a:rPr>
              <a:t>Baryonendichte nur wenige Prozent der kritischen Dichte, also sehr klein</a:t>
            </a:r>
          </a:p>
          <a:p>
            <a:endParaRPr lang="de-DE" altLang="en-US">
              <a:solidFill>
                <a:srgbClr val="FF0000"/>
              </a:solidFill>
            </a:endParaRPr>
          </a:p>
          <a:p>
            <a:r>
              <a:rPr lang="de-DE" altLang="en-US"/>
              <a:t>Problem: </a:t>
            </a:r>
          </a:p>
          <a:p>
            <a:r>
              <a:rPr lang="de-DE" altLang="en-US"/>
              <a:t>Ursprüngliche D-Häufigkeit kann sich durch Kernprozesse geändert haben (in Sternen oder durch kosm. Strahlung)</a:t>
            </a:r>
          </a:p>
        </p:txBody>
      </p:sp>
    </p:spTree>
  </p:cSld>
  <p:clrMapOvr>
    <a:masterClrMapping/>
  </p:clrMapOvr>
  <p:transition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259" name="Text Box 3">
            <a:extLst>
              <a:ext uri="{FF2B5EF4-FFF2-40B4-BE49-F238E27FC236}">
                <a16:creationId xmlns:a16="http://schemas.microsoft.com/office/drawing/2014/main" id="{65E42BD1-8E70-4520-8726-1C5E628AF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7825" y="188913"/>
            <a:ext cx="17319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1600" b="1">
                <a:solidFill>
                  <a:schemeClr val="hlink"/>
                </a:solidFill>
              </a:rPr>
              <a:t>Nature, 1.1.1998</a:t>
            </a:r>
          </a:p>
        </p:txBody>
      </p:sp>
      <p:pic>
        <p:nvPicPr>
          <p:cNvPr id="992260" name="Picture 4">
            <a:extLst>
              <a:ext uri="{FF2B5EF4-FFF2-40B4-BE49-F238E27FC236}">
                <a16:creationId xmlns:a16="http://schemas.microsoft.com/office/drawing/2014/main" id="{4F85F098-05FB-471B-A34D-A758F3AC5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763" y="9525"/>
            <a:ext cx="4660900" cy="673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2261" name="Line 5">
            <a:extLst>
              <a:ext uri="{FF2B5EF4-FFF2-40B4-BE49-F238E27FC236}">
                <a16:creationId xmlns:a16="http://schemas.microsoft.com/office/drawing/2014/main" id="{905617D7-AD94-4D55-8813-6F6B5F226A93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3575" y="5661025"/>
            <a:ext cx="3168650" cy="0"/>
          </a:xfrm>
          <a:prstGeom prst="line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992262" name="Line 6">
            <a:extLst>
              <a:ext uri="{FF2B5EF4-FFF2-40B4-BE49-F238E27FC236}">
                <a16:creationId xmlns:a16="http://schemas.microsoft.com/office/drawing/2014/main" id="{9C5E32C3-0BE9-4E5C-9F7B-40EBE9A8B356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1050" y="5805488"/>
            <a:ext cx="1800225" cy="0"/>
          </a:xfrm>
          <a:prstGeom prst="line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992263" name="Line 7">
            <a:extLst>
              <a:ext uri="{FF2B5EF4-FFF2-40B4-BE49-F238E27FC236}">
                <a16:creationId xmlns:a16="http://schemas.microsoft.com/office/drawing/2014/main" id="{572B6B00-B21F-4671-9003-FF837B2F6277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9475" y="6524625"/>
            <a:ext cx="2952750" cy="0"/>
          </a:xfrm>
          <a:prstGeom prst="line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992264" name="Line 8">
            <a:extLst>
              <a:ext uri="{FF2B5EF4-FFF2-40B4-BE49-F238E27FC236}">
                <a16:creationId xmlns:a16="http://schemas.microsoft.com/office/drawing/2014/main" id="{FF491B0A-8C6D-4CFD-AC7F-2752BE5C9EE3}"/>
              </a:ext>
            </a:extLst>
          </p:cNvPr>
          <p:cNvSpPr>
            <a:spLocks noChangeShapeType="1"/>
          </p:cNvSpPr>
          <p:nvPr/>
        </p:nvSpPr>
        <p:spPr bwMode="auto">
          <a:xfrm>
            <a:off x="1979613" y="6742113"/>
            <a:ext cx="2736850" cy="0"/>
          </a:xfrm>
          <a:prstGeom prst="line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992265" name="Line 9">
            <a:extLst>
              <a:ext uri="{FF2B5EF4-FFF2-40B4-BE49-F238E27FC236}">
                <a16:creationId xmlns:a16="http://schemas.microsoft.com/office/drawing/2014/main" id="{B84E67AF-AADF-4A49-B771-F2147BF3864D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1050" y="2924175"/>
            <a:ext cx="4321175" cy="0"/>
          </a:xfrm>
          <a:prstGeom prst="line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992280" name="Line 24">
            <a:extLst>
              <a:ext uri="{FF2B5EF4-FFF2-40B4-BE49-F238E27FC236}">
                <a16:creationId xmlns:a16="http://schemas.microsoft.com/office/drawing/2014/main" id="{3DED9978-BA8A-46A6-BAA1-91B61A3080E2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1050" y="3141663"/>
            <a:ext cx="576263" cy="0"/>
          </a:xfrm>
          <a:prstGeom prst="line">
            <a:avLst/>
          </a:prstGeom>
          <a:noFill/>
          <a:ln w="254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992281" name="Line 25">
            <a:extLst>
              <a:ext uri="{FF2B5EF4-FFF2-40B4-BE49-F238E27FC236}">
                <a16:creationId xmlns:a16="http://schemas.microsoft.com/office/drawing/2014/main" id="{B1FE93A7-4773-4529-9A30-7895979F5F29}"/>
              </a:ext>
            </a:extLst>
          </p:cNvPr>
          <p:cNvSpPr>
            <a:spLocks noChangeShapeType="1"/>
          </p:cNvSpPr>
          <p:nvPr/>
        </p:nvSpPr>
        <p:spPr bwMode="auto">
          <a:xfrm>
            <a:off x="2555875" y="306863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992286" name="Text Box 30">
            <a:extLst>
              <a:ext uri="{FF2B5EF4-FFF2-40B4-BE49-F238E27FC236}">
                <a16:creationId xmlns:a16="http://schemas.microsoft.com/office/drawing/2014/main" id="{4E6C491C-6965-47B5-96C4-9655C8994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0513" y="5367338"/>
            <a:ext cx="15684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/>
              <a:t>HST &amp; Keck</a:t>
            </a:r>
          </a:p>
          <a:p>
            <a:r>
              <a:rPr lang="de-DE" altLang="en-US">
                <a:solidFill>
                  <a:srgbClr val="FF0000"/>
                </a:solidFill>
              </a:rPr>
              <a:t>SN 1997ap</a:t>
            </a:r>
          </a:p>
          <a:p>
            <a:r>
              <a:rPr lang="de-DE" altLang="en-US">
                <a:solidFill>
                  <a:srgbClr val="FF0000"/>
                </a:solidFill>
              </a:rPr>
              <a:t>z = 0,83</a:t>
            </a:r>
          </a:p>
        </p:txBody>
      </p:sp>
      <p:sp>
        <p:nvSpPr>
          <p:cNvPr id="992287" name="Text Box 31">
            <a:extLst>
              <a:ext uri="{FF2B5EF4-FFF2-40B4-BE49-F238E27FC236}">
                <a16:creationId xmlns:a16="http://schemas.microsoft.com/office/drawing/2014/main" id="{7E8DBF8F-9E0E-43E9-863A-ED4C7B4392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1950" y="3856038"/>
            <a:ext cx="19764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>
                <a:solidFill>
                  <a:schemeClr val="hlink"/>
                </a:solidFill>
              </a:rPr>
              <a:t>SN Ia als </a:t>
            </a:r>
          </a:p>
          <a:p>
            <a:r>
              <a:rPr lang="de-DE" altLang="en-US">
                <a:solidFill>
                  <a:schemeClr val="hlink"/>
                </a:solidFill>
              </a:rPr>
              <a:t>Standardkerzen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7442" name="Picture 2">
            <a:extLst>
              <a:ext uri="{FF2B5EF4-FFF2-40B4-BE49-F238E27FC236}">
                <a16:creationId xmlns:a16="http://schemas.microsoft.com/office/drawing/2014/main" id="{68C6AD40-63A7-490D-8D45-CE75A11C2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25"/>
          <a:stretch>
            <a:fillRect/>
          </a:stretch>
        </p:blipFill>
        <p:spPr bwMode="auto">
          <a:xfrm>
            <a:off x="2411413" y="841375"/>
            <a:ext cx="6478587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7443" name="Text Box 3">
            <a:extLst>
              <a:ext uri="{FF2B5EF4-FFF2-40B4-BE49-F238E27FC236}">
                <a16:creationId xmlns:a16="http://schemas.microsoft.com/office/drawing/2014/main" id="{66E67704-169B-4E69-8D07-A81EE6071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6863" y="223838"/>
            <a:ext cx="52371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>
                <a:solidFill>
                  <a:schemeClr val="hlink"/>
                </a:solidFill>
              </a:rPr>
              <a:t>Hubbles bahnbrechende Entdeckung (1929):</a:t>
            </a:r>
          </a:p>
        </p:txBody>
      </p:sp>
      <p:pic>
        <p:nvPicPr>
          <p:cNvPr id="957444" name="Picture 4">
            <a:extLst>
              <a:ext uri="{FF2B5EF4-FFF2-40B4-BE49-F238E27FC236}">
                <a16:creationId xmlns:a16="http://schemas.microsoft.com/office/drawing/2014/main" id="{8C403478-7AB4-4105-BC22-F31848B55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2147888" cy="288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57445" name="Text Box 5">
            <a:extLst>
              <a:ext uri="{FF2B5EF4-FFF2-40B4-BE49-F238E27FC236}">
                <a16:creationId xmlns:a16="http://schemas.microsoft.com/office/drawing/2014/main" id="{16625BEB-9FC1-4CDF-9A5A-654CB6A8C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3046413"/>
            <a:ext cx="15271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en-US" sz="1600" b="1">
                <a:solidFill>
                  <a:schemeClr val="hlink"/>
                </a:solidFill>
              </a:rPr>
              <a:t>Edwin Hubble</a:t>
            </a:r>
          </a:p>
          <a:p>
            <a:pPr algn="ctr"/>
            <a:r>
              <a:rPr lang="de-DE" altLang="en-US" sz="1600" b="1">
                <a:solidFill>
                  <a:schemeClr val="hlink"/>
                </a:solidFill>
              </a:rPr>
              <a:t>(1889-1953)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8818" name="Picture 2">
            <a:extLst>
              <a:ext uri="{FF2B5EF4-FFF2-40B4-BE49-F238E27FC236}">
                <a16:creationId xmlns:a16="http://schemas.microsoft.com/office/drawing/2014/main" id="{175957EF-F509-40B8-B569-28DCDE7C7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882650"/>
            <a:ext cx="7620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58819" name="Text Box 3">
            <a:extLst>
              <a:ext uri="{FF2B5EF4-FFF2-40B4-BE49-F238E27FC236}">
                <a16:creationId xmlns:a16="http://schemas.microsoft.com/office/drawing/2014/main" id="{3ED1E4EA-336E-4562-BFC3-58DA15456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260350"/>
            <a:ext cx="23288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>
                <a:solidFill>
                  <a:srgbClr val="FFFF00"/>
                </a:solidFill>
              </a:rPr>
              <a:t>Typ</a:t>
            </a:r>
            <a:r>
              <a:rPr lang="de-DE" altLang="en-US"/>
              <a:t> </a:t>
            </a:r>
            <a:r>
              <a:rPr lang="de-DE" altLang="en-US">
                <a:solidFill>
                  <a:srgbClr val="FFFF00"/>
                </a:solidFill>
              </a:rPr>
              <a:t>Ia Supernovae</a:t>
            </a:r>
          </a:p>
        </p:txBody>
      </p:sp>
      <p:sp>
        <p:nvSpPr>
          <p:cNvPr id="1058820" name="Text Box 4">
            <a:extLst>
              <a:ext uri="{FF2B5EF4-FFF2-40B4-BE49-F238E27FC236}">
                <a16:creationId xmlns:a16="http://schemas.microsoft.com/office/drawing/2014/main" id="{472D1FE4-8B2F-45D5-9880-46F7FC897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75" y="1119188"/>
            <a:ext cx="7056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>
                <a:solidFill>
                  <a:srgbClr val="FFFF00"/>
                </a:solidFill>
              </a:rPr>
              <a:t>1997cj                         1997ce                         1997ck  z=0.97!</a:t>
            </a:r>
          </a:p>
        </p:txBody>
      </p:sp>
    </p:spTree>
  </p:cSld>
  <p:clrMapOvr>
    <a:masterClrMapping/>
  </p:clrMapOvr>
  <p:transition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4306" name="Picture 2">
            <a:extLst>
              <a:ext uri="{FF2B5EF4-FFF2-40B4-BE49-F238E27FC236}">
                <a16:creationId xmlns:a16="http://schemas.microsoft.com/office/drawing/2014/main" id="{BCC6D7A4-E80A-44BE-A508-E9FE40966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2" b="8009"/>
          <a:stretch>
            <a:fillRect/>
          </a:stretch>
        </p:blipFill>
        <p:spPr bwMode="auto">
          <a:xfrm>
            <a:off x="2484438" y="0"/>
            <a:ext cx="60499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4307" name="Text Box 3">
            <a:extLst>
              <a:ext uri="{FF2B5EF4-FFF2-40B4-BE49-F238E27FC236}">
                <a16:creationId xmlns:a16="http://schemas.microsoft.com/office/drawing/2014/main" id="{C7F552CF-05DB-443C-8723-9364412CF1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2997200"/>
            <a:ext cx="2663825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en-US">
                <a:solidFill>
                  <a:schemeClr val="hlink"/>
                </a:solidFill>
              </a:rPr>
              <a:t>Hubble-Diagramm für</a:t>
            </a:r>
          </a:p>
          <a:p>
            <a:r>
              <a:rPr lang="de-DE" altLang="en-US">
                <a:solidFill>
                  <a:schemeClr val="hlink"/>
                </a:solidFill>
              </a:rPr>
              <a:t>Typ Ia Supernovae</a:t>
            </a:r>
          </a:p>
          <a:p>
            <a:endParaRPr lang="de-DE" altLang="en-US">
              <a:solidFill>
                <a:schemeClr val="hlink"/>
              </a:solidFill>
            </a:endParaRPr>
          </a:p>
          <a:p>
            <a:r>
              <a:rPr lang="de-DE" altLang="en-US">
                <a:solidFill>
                  <a:schemeClr val="hlink"/>
                </a:solidFill>
                <a:cs typeface="Arial" panose="020B0604020202020204" pitchFamily="34" charset="0"/>
              </a:rPr>
              <a:t>→ SNe mit hohem z leuchtschwächer (also weiter entfernt) als erwartet</a:t>
            </a:r>
          </a:p>
          <a:p>
            <a:endParaRPr lang="de-DE" altLang="en-US">
              <a:solidFill>
                <a:schemeClr val="hlink"/>
              </a:solidFill>
              <a:cs typeface="Arial" panose="020B0604020202020204" pitchFamily="34" charset="0"/>
            </a:endParaRPr>
          </a:p>
          <a:p>
            <a:r>
              <a:rPr lang="el-GR" altLang="en-US">
                <a:solidFill>
                  <a:srgbClr val="FF0000"/>
                </a:solidFill>
                <a:cs typeface="Arial" panose="020B0604020202020204" pitchFamily="34" charset="0"/>
              </a:rPr>
              <a:t>Λ</a:t>
            </a:r>
            <a:r>
              <a:rPr lang="de-DE" altLang="en-US">
                <a:solidFill>
                  <a:srgbClr val="FF0000"/>
                </a:solidFill>
                <a:cs typeface="Arial" panose="020B0604020202020204" pitchFamily="34" charset="0"/>
              </a:rPr>
              <a:t> &gt; 0, also beschleunigte Expansion</a:t>
            </a:r>
            <a:endParaRPr lang="el-GR" altLang="en-US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994308" name="Text Box 4">
            <a:extLst>
              <a:ext uri="{FF2B5EF4-FFF2-40B4-BE49-F238E27FC236}">
                <a16:creationId xmlns:a16="http://schemas.microsoft.com/office/drawing/2014/main" id="{8759F72E-2629-46D4-8581-7577BD05A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6524625"/>
            <a:ext cx="25368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1600" b="1">
                <a:solidFill>
                  <a:schemeClr val="hlink"/>
                </a:solidFill>
              </a:rPr>
              <a:t>d.h. Geschwindigkeit </a:t>
            </a:r>
            <a:r>
              <a:rPr lang="de-DE" altLang="en-US" sz="1600" b="1">
                <a:solidFill>
                  <a:schemeClr val="hlink"/>
                </a:solidFill>
                <a:cs typeface="Arial" panose="020B0604020202020204" pitchFamily="34" charset="0"/>
              </a:rPr>
              <a:t>→ </a:t>
            </a:r>
          </a:p>
        </p:txBody>
      </p:sp>
      <p:sp>
        <p:nvSpPr>
          <p:cNvPr id="994309" name="Text Box 5">
            <a:extLst>
              <a:ext uri="{FF2B5EF4-FFF2-40B4-BE49-F238E27FC236}">
                <a16:creationId xmlns:a16="http://schemas.microsoft.com/office/drawing/2014/main" id="{A6C95E99-D5C1-46CA-93C4-8763624EAFDC}"/>
              </a:ext>
            </a:extLst>
          </p:cNvPr>
          <p:cNvSpPr txBox="1">
            <a:spLocks noChangeArrowheads="1"/>
          </p:cNvSpPr>
          <p:nvPr/>
        </p:nvSpPr>
        <p:spPr bwMode="auto">
          <a:xfrm rot="10800000">
            <a:off x="2774950" y="115888"/>
            <a:ext cx="428625" cy="185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/>
          <a:p>
            <a:r>
              <a:rPr lang="de-DE" altLang="en-US" sz="1600" b="1">
                <a:solidFill>
                  <a:schemeClr val="hlink"/>
                </a:solidFill>
              </a:rPr>
              <a:t>d.h. Entfernung </a:t>
            </a:r>
            <a:r>
              <a:rPr lang="de-DE" altLang="en-US" sz="1600" b="1">
                <a:solidFill>
                  <a:schemeClr val="hlink"/>
                </a:solidFill>
                <a:cs typeface="Arial" panose="020B0604020202020204" pitchFamily="34" charset="0"/>
              </a:rPr>
              <a:t>→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674" name="Picture 2">
            <a:extLst>
              <a:ext uri="{FF2B5EF4-FFF2-40B4-BE49-F238E27FC236}">
                <a16:creationId xmlns:a16="http://schemas.microsoft.com/office/drawing/2014/main" id="{C57EAB45-28FD-41EA-950D-389B3560F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53340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52675" name="Text Box 3">
            <a:extLst>
              <a:ext uri="{FF2B5EF4-FFF2-40B4-BE49-F238E27FC236}">
                <a16:creationId xmlns:a16="http://schemas.microsoft.com/office/drawing/2014/main" id="{9EE69FF5-5FF7-42FD-9BA7-6EF9D280E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325" y="974725"/>
            <a:ext cx="3368675" cy="344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en-US" b="1">
                <a:solidFill>
                  <a:schemeClr val="accent2"/>
                </a:solidFill>
              </a:rPr>
              <a:t>SN 1997ff   z=1,7</a:t>
            </a:r>
          </a:p>
          <a:p>
            <a:endParaRPr lang="de-DE" altLang="en-US" b="1">
              <a:solidFill>
                <a:schemeClr val="accent2"/>
              </a:solidFill>
            </a:endParaRPr>
          </a:p>
          <a:p>
            <a:r>
              <a:rPr lang="de-DE" altLang="en-US"/>
              <a:t>Rekordhalter, bisher am weitesten entfernte SN Ia (ca. 10 Mrd. Lichtjahre)</a:t>
            </a:r>
          </a:p>
          <a:p>
            <a:endParaRPr lang="de-DE" altLang="en-US"/>
          </a:p>
          <a:p>
            <a:r>
              <a:rPr lang="de-DE" altLang="en-US"/>
              <a:t>Bedeutung: Universum befand sich damals in Abbremsungsphase (Gravitation dominierte über Dunkle Energie)</a:t>
            </a:r>
          </a:p>
        </p:txBody>
      </p:sp>
    </p:spTree>
  </p:cSld>
  <p:clrMapOvr>
    <a:masterClrMapping/>
  </p:clrMapOvr>
  <p:transition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498" name="Picture 2">
            <a:extLst>
              <a:ext uri="{FF2B5EF4-FFF2-40B4-BE49-F238E27FC236}">
                <a16:creationId xmlns:a16="http://schemas.microsoft.com/office/drawing/2014/main" id="{73326F7F-449B-4FE3-83E8-6144F0DC9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5"/>
          <a:stretch>
            <a:fillRect/>
          </a:stretch>
        </p:blipFill>
        <p:spPr bwMode="auto">
          <a:xfrm>
            <a:off x="900113" y="836613"/>
            <a:ext cx="7043737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6770" name="Picture 2">
            <a:extLst>
              <a:ext uri="{FF2B5EF4-FFF2-40B4-BE49-F238E27FC236}">
                <a16:creationId xmlns:a16="http://schemas.microsoft.com/office/drawing/2014/main" id="{DA8ABD8D-182C-4A41-9E55-D0C2515F6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81075"/>
            <a:ext cx="5791200" cy="489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22" name="Picture 2">
            <a:extLst>
              <a:ext uri="{FF2B5EF4-FFF2-40B4-BE49-F238E27FC236}">
                <a16:creationId xmlns:a16="http://schemas.microsoft.com/office/drawing/2014/main" id="{476A52DF-27F7-4F4F-B40D-F60FE31FB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84313"/>
            <a:ext cx="7885112" cy="437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403" name="Text Box 3">
            <a:extLst>
              <a:ext uri="{FF2B5EF4-FFF2-40B4-BE49-F238E27FC236}">
                <a16:creationId xmlns:a16="http://schemas.microsoft.com/office/drawing/2014/main" id="{6529B636-B14D-4564-803F-014E0F8237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115888"/>
            <a:ext cx="8893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en-US"/>
              <a:t>Derzeit bester Wert für </a:t>
            </a:r>
            <a:r>
              <a:rPr lang="el-GR" altLang="en-US">
                <a:solidFill>
                  <a:schemeClr val="hlink"/>
                </a:solidFill>
                <a:cs typeface="Arial" panose="020B0604020202020204" pitchFamily="34" charset="0"/>
              </a:rPr>
              <a:t>Ω</a:t>
            </a:r>
            <a:r>
              <a:rPr lang="el-GR" altLang="en-US" baseline="-25000">
                <a:solidFill>
                  <a:schemeClr val="hlink"/>
                </a:solidFill>
                <a:cs typeface="Arial" panose="020B0604020202020204" pitchFamily="34" charset="0"/>
              </a:rPr>
              <a:t>Λ</a:t>
            </a:r>
            <a:r>
              <a:rPr lang="de-DE" altLang="en-US">
                <a:solidFill>
                  <a:schemeClr val="hlink"/>
                </a:solidFill>
                <a:cs typeface="Arial" panose="020B0604020202020204" pitchFamily="34" charset="0"/>
              </a:rPr>
              <a:t> (= 0,71)</a:t>
            </a:r>
            <a:r>
              <a:rPr lang="de-DE" altLang="en-US">
                <a:cs typeface="Arial" panose="020B0604020202020204" pitchFamily="34" charset="0"/>
              </a:rPr>
              <a:t> aus SN Ia - Beobachtungen  (Ann. </a:t>
            </a:r>
            <a:r>
              <a:rPr lang="el-GR" altLang="en-US">
                <a:cs typeface="Arial" panose="020B0604020202020204" pitchFamily="34" charset="0"/>
              </a:rPr>
              <a:t>Ω</a:t>
            </a:r>
            <a:r>
              <a:rPr lang="de-DE" altLang="en-US">
                <a:cs typeface="Arial" panose="020B0604020202020204" pitchFamily="34" charset="0"/>
              </a:rPr>
              <a:t> = 1)</a:t>
            </a:r>
            <a:endParaRPr lang="el-GR" altLang="en-US">
              <a:cs typeface="Arial" panose="020B0604020202020204" pitchFamily="34" charset="0"/>
            </a:endParaRPr>
          </a:p>
        </p:txBody>
      </p:sp>
      <p:pic>
        <p:nvPicPr>
          <p:cNvPr id="998404" name="Picture 4">
            <a:extLst>
              <a:ext uri="{FF2B5EF4-FFF2-40B4-BE49-F238E27FC236}">
                <a16:creationId xmlns:a16="http://schemas.microsoft.com/office/drawing/2014/main" id="{1804E62E-67A8-431E-B2C1-C2831B180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592138"/>
            <a:ext cx="8101012" cy="598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98405" name="Line 5">
            <a:extLst>
              <a:ext uri="{FF2B5EF4-FFF2-40B4-BE49-F238E27FC236}">
                <a16:creationId xmlns:a16="http://schemas.microsoft.com/office/drawing/2014/main" id="{3AA8A114-2B74-4B9C-8F91-96781F2FF94D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9475" y="4292600"/>
            <a:ext cx="2520950" cy="0"/>
          </a:xfrm>
          <a:prstGeom prst="line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998406" name="Line 6">
            <a:extLst>
              <a:ext uri="{FF2B5EF4-FFF2-40B4-BE49-F238E27FC236}">
                <a16:creationId xmlns:a16="http://schemas.microsoft.com/office/drawing/2014/main" id="{74B94C01-3018-4946-96A5-F7A49F2F8927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6013" y="6381750"/>
            <a:ext cx="6985000" cy="0"/>
          </a:xfrm>
          <a:prstGeom prst="line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998407" name="Line 7">
            <a:extLst>
              <a:ext uri="{FF2B5EF4-FFF2-40B4-BE49-F238E27FC236}">
                <a16:creationId xmlns:a16="http://schemas.microsoft.com/office/drawing/2014/main" id="{9B4A66B7-A48F-4CC9-B75E-2E4DDA724F04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6013" y="6524625"/>
            <a:ext cx="1079500" cy="0"/>
          </a:xfrm>
          <a:prstGeom prst="line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GB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0690" name="Picture 2">
            <a:extLst>
              <a:ext uri="{FF2B5EF4-FFF2-40B4-BE49-F238E27FC236}">
                <a16:creationId xmlns:a16="http://schemas.microsoft.com/office/drawing/2014/main" id="{F73CB4E5-FF91-48DF-9E53-DD8374513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09" b="21548"/>
          <a:stretch>
            <a:fillRect/>
          </a:stretch>
        </p:blipFill>
        <p:spPr bwMode="auto">
          <a:xfrm rot="21540000">
            <a:off x="1187450" y="2505075"/>
            <a:ext cx="6478588" cy="373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0691" name="Text Box 3">
            <a:extLst>
              <a:ext uri="{FF2B5EF4-FFF2-40B4-BE49-F238E27FC236}">
                <a16:creationId xmlns:a16="http://schemas.microsoft.com/office/drawing/2014/main" id="{CF237DF9-8FF2-4ABB-A876-BDBCF204C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82563"/>
            <a:ext cx="8964612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en-US" u="sng">
                <a:solidFill>
                  <a:schemeClr val="hlink"/>
                </a:solidFill>
              </a:rPr>
              <a:t>Heutiges Standardmodell der Kosmologie</a:t>
            </a:r>
          </a:p>
          <a:p>
            <a:endParaRPr lang="de-DE" altLang="en-US" u="sng">
              <a:solidFill>
                <a:schemeClr val="hlink"/>
              </a:solidFill>
            </a:endParaRPr>
          </a:p>
          <a:p>
            <a:pPr>
              <a:buFontTx/>
              <a:buChar char="•"/>
            </a:pPr>
            <a:r>
              <a:rPr lang="de-DE" altLang="en-US"/>
              <a:t> SN Ia - Beobachtungen </a:t>
            </a:r>
            <a:r>
              <a:rPr lang="de-DE" altLang="en-US">
                <a:cs typeface="Arial" panose="020B0604020202020204" pitchFamily="34" charset="0"/>
              </a:rPr>
              <a:t>→ Universum befindet sich im Zustand einer 				       </a:t>
            </a:r>
            <a:r>
              <a:rPr lang="de-DE" altLang="en-US">
                <a:solidFill>
                  <a:srgbClr val="FF0000"/>
                </a:solidFill>
                <a:cs typeface="Arial" panose="020B0604020202020204" pitchFamily="34" charset="0"/>
              </a:rPr>
              <a:t>beschleunigten Expansion</a:t>
            </a:r>
          </a:p>
          <a:p>
            <a:pPr>
              <a:buFontTx/>
              <a:buChar char="•"/>
            </a:pPr>
            <a:r>
              <a:rPr lang="de-DE" altLang="en-US">
                <a:cs typeface="Arial" panose="020B0604020202020204" pitchFamily="34" charset="0"/>
              </a:rPr>
              <a:t> „Irgendetwas“ treibt das Universum auseinander: </a:t>
            </a:r>
            <a:r>
              <a:rPr lang="de-DE" altLang="en-US" i="1">
                <a:solidFill>
                  <a:srgbClr val="FF0000"/>
                </a:solidFill>
                <a:cs typeface="Arial" panose="020B0604020202020204" pitchFamily="34" charset="0"/>
              </a:rPr>
              <a:t>dark energy</a:t>
            </a:r>
            <a:endParaRPr lang="de-DE" altLang="en-US">
              <a:solidFill>
                <a:srgbClr val="FF0000"/>
              </a:solidFill>
              <a:cs typeface="Arial" panose="020B0604020202020204" pitchFamily="34" charset="0"/>
            </a:endParaRPr>
          </a:p>
          <a:p>
            <a:pPr>
              <a:buFontTx/>
              <a:buChar char="•"/>
            </a:pPr>
            <a:r>
              <a:rPr lang="de-DE" altLang="en-US">
                <a:cs typeface="Arial" panose="020B0604020202020204" pitchFamily="34" charset="0"/>
              </a:rPr>
              <a:t> D.h.: Das Universum besteht größtenteils aus Masse und Energie von </a:t>
            </a:r>
            <a:r>
              <a:rPr lang="de-DE" altLang="en-US">
                <a:solidFill>
                  <a:srgbClr val="FF0000"/>
                </a:solidFill>
                <a:cs typeface="Arial" panose="020B0604020202020204" pitchFamily="34" charset="0"/>
              </a:rPr>
              <a:t>unbekannter Form:</a:t>
            </a:r>
            <a:endParaRPr lang="de-DE" altLang="en-US" i="1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010692" name="Text Box 4">
            <a:extLst>
              <a:ext uri="{FF2B5EF4-FFF2-40B4-BE49-F238E27FC236}">
                <a16:creationId xmlns:a16="http://schemas.microsoft.com/office/drawing/2014/main" id="{CB2CB3F3-38AE-4B67-883B-2571C0066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0338" y="6272213"/>
            <a:ext cx="3687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altLang="en-US">
                <a:solidFill>
                  <a:srgbClr val="FF0000"/>
                </a:solidFill>
                <a:cs typeface="Arial" panose="020B0604020202020204" pitchFamily="34" charset="0"/>
              </a:rPr>
              <a:t>Ω</a:t>
            </a:r>
            <a:r>
              <a:rPr lang="de-DE" altLang="en-US">
                <a:solidFill>
                  <a:srgbClr val="FF0000"/>
                </a:solidFill>
                <a:cs typeface="Arial" panose="020B0604020202020204" pitchFamily="34" charset="0"/>
              </a:rPr>
              <a:t> = </a:t>
            </a:r>
            <a:r>
              <a:rPr lang="el-GR" altLang="en-US">
                <a:solidFill>
                  <a:srgbClr val="FF0000"/>
                </a:solidFill>
                <a:cs typeface="Arial" panose="020B0604020202020204" pitchFamily="34" charset="0"/>
              </a:rPr>
              <a:t>Ω</a:t>
            </a:r>
            <a:r>
              <a:rPr lang="de-DE" altLang="en-US" baseline="-25000">
                <a:solidFill>
                  <a:srgbClr val="FF0000"/>
                </a:solidFill>
                <a:cs typeface="Arial" panose="020B0604020202020204" pitchFamily="34" charset="0"/>
              </a:rPr>
              <a:t>matter</a:t>
            </a:r>
            <a:r>
              <a:rPr lang="de-DE" altLang="en-US">
                <a:solidFill>
                  <a:srgbClr val="FF0000"/>
                </a:solidFill>
                <a:cs typeface="Arial" panose="020B0604020202020204" pitchFamily="34" charset="0"/>
              </a:rPr>
              <a:t> + </a:t>
            </a:r>
            <a:r>
              <a:rPr lang="el-GR" altLang="en-US">
                <a:solidFill>
                  <a:srgbClr val="FF0000"/>
                </a:solidFill>
                <a:cs typeface="Arial" panose="020B0604020202020204" pitchFamily="34" charset="0"/>
              </a:rPr>
              <a:t>Ω</a:t>
            </a:r>
            <a:r>
              <a:rPr lang="el-GR" altLang="en-US" baseline="-25000">
                <a:solidFill>
                  <a:srgbClr val="FF0000"/>
                </a:solidFill>
                <a:cs typeface="Arial" panose="020B0604020202020204" pitchFamily="34" charset="0"/>
              </a:rPr>
              <a:t>Λ</a:t>
            </a:r>
            <a:r>
              <a:rPr lang="de-DE" altLang="en-US">
                <a:solidFill>
                  <a:srgbClr val="FF0000"/>
                </a:solidFill>
                <a:cs typeface="Arial" panose="020B0604020202020204" pitchFamily="34" charset="0"/>
              </a:rPr>
              <a:t> = 0,3 + 0,7 = 1 </a:t>
            </a:r>
            <a:endParaRPr lang="el-GR" altLang="en-US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5827" name="Picture 3">
            <a:extLst>
              <a:ext uri="{FF2B5EF4-FFF2-40B4-BE49-F238E27FC236}">
                <a16:creationId xmlns:a16="http://schemas.microsoft.com/office/drawing/2014/main" id="{078E3D98-D1FC-43B5-8E4B-D8BB3833B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0"/>
            <a:ext cx="6070600" cy="659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2738" name="Picture 2">
            <a:extLst>
              <a:ext uri="{FF2B5EF4-FFF2-40B4-BE49-F238E27FC236}">
                <a16:creationId xmlns:a16="http://schemas.microsoft.com/office/drawing/2014/main" id="{0991E83D-A90A-4A72-99AA-0637ED8B3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5" b="64644"/>
          <a:stretch>
            <a:fillRect/>
          </a:stretch>
        </p:blipFill>
        <p:spPr bwMode="auto">
          <a:xfrm>
            <a:off x="1116013" y="928688"/>
            <a:ext cx="6478587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2739" name="Text Box 3">
            <a:extLst>
              <a:ext uri="{FF2B5EF4-FFF2-40B4-BE49-F238E27FC236}">
                <a16:creationId xmlns:a16="http://schemas.microsoft.com/office/drawing/2014/main" id="{D6E59EE7-F47F-4329-9604-BAE1CA647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852738"/>
            <a:ext cx="9072562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l-GR" altLang="en-US">
                <a:solidFill>
                  <a:srgbClr val="FF0000"/>
                </a:solidFill>
                <a:cs typeface="Arial" panose="020B0604020202020204" pitchFamily="34" charset="0"/>
              </a:rPr>
              <a:t>Ω</a:t>
            </a:r>
            <a:r>
              <a:rPr lang="de-DE" altLang="en-US">
                <a:solidFill>
                  <a:srgbClr val="FF0000"/>
                </a:solidFill>
                <a:cs typeface="Arial" panose="020B0604020202020204" pitchFamily="34" charset="0"/>
              </a:rPr>
              <a:t> = 1</a:t>
            </a:r>
            <a:r>
              <a:rPr lang="de-DE" altLang="en-US">
                <a:cs typeface="Arial" panose="020B0604020202020204" pitchFamily="34" charset="0"/>
              </a:rPr>
              <a:t> bedeutet also </a:t>
            </a:r>
            <a:r>
              <a:rPr lang="de-DE" altLang="en-US">
                <a:solidFill>
                  <a:srgbClr val="FF0000"/>
                </a:solidFill>
                <a:cs typeface="Arial" panose="020B0604020202020204" pitchFamily="34" charset="0"/>
              </a:rPr>
              <a:t>k = 0</a:t>
            </a:r>
            <a:r>
              <a:rPr lang="de-DE" altLang="en-US">
                <a:cs typeface="Arial" panose="020B0604020202020204" pitchFamily="34" charset="0"/>
              </a:rPr>
              <a:t> bzw. </a:t>
            </a:r>
            <a:r>
              <a:rPr lang="de-DE" altLang="en-US">
                <a:solidFill>
                  <a:srgbClr val="FF0000"/>
                </a:solidFill>
                <a:cs typeface="Arial" panose="020B0604020202020204" pitchFamily="34" charset="0"/>
              </a:rPr>
              <a:t>q = ½</a:t>
            </a:r>
            <a:r>
              <a:rPr lang="el-GR" altLang="en-US">
                <a:solidFill>
                  <a:srgbClr val="FF0000"/>
                </a:solidFill>
                <a:cs typeface="Arial" panose="020B0604020202020204" pitchFamily="34" charset="0"/>
              </a:rPr>
              <a:t>Ω</a:t>
            </a:r>
            <a:r>
              <a:rPr lang="de-DE" altLang="en-US" baseline="-25000">
                <a:solidFill>
                  <a:srgbClr val="FF0000"/>
                </a:solidFill>
                <a:cs typeface="Arial" panose="020B0604020202020204" pitchFamily="34" charset="0"/>
              </a:rPr>
              <a:t>matter</a:t>
            </a:r>
            <a:r>
              <a:rPr lang="de-DE" altLang="en-US">
                <a:solidFill>
                  <a:srgbClr val="FF0000"/>
                </a:solidFill>
                <a:cs typeface="Arial" panose="020B0604020202020204" pitchFamily="34" charset="0"/>
              </a:rPr>
              <a:t> - </a:t>
            </a:r>
            <a:r>
              <a:rPr lang="el-GR" altLang="en-US">
                <a:solidFill>
                  <a:srgbClr val="FF0000"/>
                </a:solidFill>
                <a:cs typeface="Arial" panose="020B0604020202020204" pitchFamily="34" charset="0"/>
              </a:rPr>
              <a:t>Ω</a:t>
            </a:r>
            <a:r>
              <a:rPr lang="el-GR" altLang="en-US" baseline="-25000">
                <a:solidFill>
                  <a:srgbClr val="FF0000"/>
                </a:solidFill>
                <a:cs typeface="Arial" panose="020B0604020202020204" pitchFamily="34" charset="0"/>
              </a:rPr>
              <a:t>Λ</a:t>
            </a:r>
            <a:r>
              <a:rPr lang="de-DE" altLang="en-US" baseline="3000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de-DE" altLang="en-US">
                <a:solidFill>
                  <a:srgbClr val="FF0000"/>
                </a:solidFill>
                <a:cs typeface="Arial" panose="020B0604020202020204" pitchFamily="34" charset="0"/>
              </a:rPr>
              <a:t> ≈ -0,55 </a:t>
            </a:r>
            <a:r>
              <a:rPr lang="de-DE" altLang="en-US">
                <a:cs typeface="Arial" panose="020B0604020202020204" pitchFamily="34" charset="0"/>
              </a:rPr>
              <a:t> </a:t>
            </a:r>
            <a:r>
              <a:rPr lang="de-DE" altLang="en-US">
                <a:solidFill>
                  <a:srgbClr val="00CC00"/>
                </a:solidFill>
                <a:cs typeface="Arial" panose="020B0604020202020204" pitchFamily="34" charset="0"/>
              </a:rPr>
              <a:t>(&lt; 0, Beschleunigung)</a:t>
            </a:r>
            <a:endParaRPr lang="el-GR" altLang="en-US" baseline="-25000">
              <a:solidFill>
                <a:srgbClr val="00CC00"/>
              </a:solidFill>
              <a:cs typeface="Arial" panose="020B0604020202020204" pitchFamily="34" charset="0"/>
            </a:endParaRPr>
          </a:p>
          <a:p>
            <a:endParaRPr lang="de-DE" altLang="en-US">
              <a:solidFill>
                <a:srgbClr val="00CC00"/>
              </a:solidFill>
              <a:cs typeface="Arial" panose="020B0604020202020204" pitchFamily="34" charset="0"/>
            </a:endParaRPr>
          </a:p>
          <a:p>
            <a:r>
              <a:rPr lang="de-DE" altLang="en-US">
                <a:solidFill>
                  <a:schemeClr val="hlink"/>
                </a:solidFill>
                <a:cs typeface="Arial" panose="020B0604020202020204" pitchFamily="34" charset="0"/>
              </a:rPr>
              <a:t>→ </a:t>
            </a:r>
            <a:r>
              <a:rPr lang="de-DE" altLang="en-US" u="sng">
                <a:solidFill>
                  <a:schemeClr val="hlink"/>
                </a:solidFill>
                <a:cs typeface="Arial" panose="020B0604020202020204" pitchFamily="34" charset="0"/>
              </a:rPr>
              <a:t>Das Universum ist euklidisch (flach)</a:t>
            </a:r>
          </a:p>
          <a:p>
            <a:r>
              <a:rPr lang="de-DE" altLang="en-US">
                <a:cs typeface="Arial" panose="020B0604020202020204" pitchFamily="34" charset="0"/>
              </a:rPr>
              <a:t>Diese Erkenntnis beruht also i.W. auf zwei Beobachtungstatsachen:</a:t>
            </a:r>
          </a:p>
          <a:p>
            <a:r>
              <a:rPr lang="de-DE" altLang="en-US">
                <a:cs typeface="Arial" panose="020B0604020202020204" pitchFamily="34" charset="0"/>
              </a:rPr>
              <a:t>	</a:t>
            </a:r>
            <a:r>
              <a:rPr lang="de-DE" altLang="en-US">
                <a:solidFill>
                  <a:schemeClr val="hlink"/>
                </a:solidFill>
                <a:cs typeface="Arial" panose="020B0604020202020204" pitchFamily="34" charset="0"/>
              </a:rPr>
              <a:t>SN Ia:</a:t>
            </a:r>
            <a:r>
              <a:rPr lang="de-DE" altLang="en-US">
                <a:cs typeface="Arial" panose="020B0604020202020204" pitchFamily="34" charset="0"/>
              </a:rPr>
              <a:t> 		</a:t>
            </a:r>
            <a:r>
              <a:rPr lang="el-GR" altLang="en-US">
                <a:solidFill>
                  <a:srgbClr val="FF0000"/>
                </a:solidFill>
                <a:cs typeface="Arial" panose="020B0604020202020204" pitchFamily="34" charset="0"/>
              </a:rPr>
              <a:t>Ω</a:t>
            </a:r>
            <a:r>
              <a:rPr lang="el-GR" altLang="en-US" baseline="-25000">
                <a:solidFill>
                  <a:srgbClr val="FF0000"/>
                </a:solidFill>
                <a:cs typeface="Arial" panose="020B0604020202020204" pitchFamily="34" charset="0"/>
              </a:rPr>
              <a:t>Λ</a:t>
            </a:r>
            <a:r>
              <a:rPr lang="de-DE" altLang="en-US">
                <a:solidFill>
                  <a:srgbClr val="FF0000"/>
                </a:solidFill>
                <a:cs typeface="Arial" panose="020B0604020202020204" pitchFamily="34" charset="0"/>
              </a:rPr>
              <a:t> &gt; 0</a:t>
            </a:r>
          </a:p>
          <a:p>
            <a:r>
              <a:rPr lang="de-DE" altLang="en-US">
                <a:cs typeface="Arial" panose="020B0604020202020204" pitchFamily="34" charset="0"/>
              </a:rPr>
              <a:t>	</a:t>
            </a:r>
            <a:r>
              <a:rPr lang="de-DE" altLang="en-US">
                <a:solidFill>
                  <a:schemeClr val="hlink"/>
                </a:solidFill>
                <a:cs typeface="Arial" panose="020B0604020202020204" pitchFamily="34" charset="0"/>
              </a:rPr>
              <a:t>3K-Hintergrund:</a:t>
            </a:r>
            <a:r>
              <a:rPr lang="de-DE" altLang="en-US">
                <a:cs typeface="Arial" panose="020B0604020202020204" pitchFamily="34" charset="0"/>
              </a:rPr>
              <a:t> </a:t>
            </a:r>
            <a:r>
              <a:rPr lang="el-GR" altLang="en-US">
                <a:solidFill>
                  <a:srgbClr val="FF0000"/>
                </a:solidFill>
                <a:cs typeface="Arial" panose="020B0604020202020204" pitchFamily="34" charset="0"/>
              </a:rPr>
              <a:t>Ω</a:t>
            </a:r>
            <a:r>
              <a:rPr lang="el-GR" altLang="en-US" baseline="-25000">
                <a:solidFill>
                  <a:srgbClr val="FF0000"/>
                </a:solidFill>
                <a:cs typeface="Arial" panose="020B0604020202020204" pitchFamily="34" charset="0"/>
              </a:rPr>
              <a:t>Λ</a:t>
            </a:r>
            <a:r>
              <a:rPr lang="de-DE" altLang="en-US">
                <a:solidFill>
                  <a:srgbClr val="FF0000"/>
                </a:solidFill>
                <a:cs typeface="Arial" panose="020B0604020202020204" pitchFamily="34" charset="0"/>
              </a:rPr>
              <a:t> + </a:t>
            </a:r>
            <a:r>
              <a:rPr lang="el-GR" altLang="en-US">
                <a:solidFill>
                  <a:srgbClr val="FF0000"/>
                </a:solidFill>
                <a:cs typeface="Arial" panose="020B0604020202020204" pitchFamily="34" charset="0"/>
              </a:rPr>
              <a:t>Ω</a:t>
            </a:r>
            <a:r>
              <a:rPr lang="de-DE" altLang="en-US" baseline="-25000">
                <a:solidFill>
                  <a:srgbClr val="FF0000"/>
                </a:solidFill>
                <a:cs typeface="Arial" panose="020B0604020202020204" pitchFamily="34" charset="0"/>
              </a:rPr>
              <a:t>matter</a:t>
            </a:r>
            <a:r>
              <a:rPr lang="de-DE" altLang="en-US">
                <a:solidFill>
                  <a:srgbClr val="FF0000"/>
                </a:solidFill>
                <a:cs typeface="Arial" panose="020B0604020202020204" pitchFamily="34" charset="0"/>
              </a:rPr>
              <a:t> = 1</a:t>
            </a:r>
            <a:endParaRPr lang="el-GR" altLang="en-US">
              <a:solidFill>
                <a:srgbClr val="FF0000"/>
              </a:solidFill>
              <a:cs typeface="Arial" panose="020B0604020202020204" pitchFamily="34" charset="0"/>
            </a:endParaRPr>
          </a:p>
          <a:p>
            <a:endParaRPr lang="de-DE" altLang="en-US">
              <a:cs typeface="Arial" panose="020B0604020202020204" pitchFamily="34" charset="0"/>
            </a:endParaRPr>
          </a:p>
          <a:p>
            <a:r>
              <a:rPr lang="de-DE" altLang="en-US">
                <a:cs typeface="Arial" panose="020B0604020202020204" pitchFamily="34" charset="0"/>
              </a:rPr>
              <a:t>→ Das kosmologische Standardmodell der 1980er Jahre (flaches, </a:t>
            </a:r>
            <a:r>
              <a:rPr lang="de-DE" altLang="en-US">
                <a:solidFill>
                  <a:schemeClr val="hlink"/>
                </a:solidFill>
                <a:cs typeface="Arial" panose="020B0604020202020204" pitchFamily="34" charset="0"/>
              </a:rPr>
              <a:t>materiedominiertes</a:t>
            </a:r>
            <a:r>
              <a:rPr lang="de-DE" altLang="en-US">
                <a:cs typeface="Arial" panose="020B0604020202020204" pitchFamily="34" charset="0"/>
              </a:rPr>
              <a:t> Universum) ist „tot“!</a:t>
            </a:r>
          </a:p>
          <a:p>
            <a:endParaRPr lang="de-DE" altLang="en-US">
              <a:cs typeface="Arial" panose="020B0604020202020204" pitchFamily="34" charset="0"/>
            </a:endParaRPr>
          </a:p>
          <a:p>
            <a:r>
              <a:rPr lang="de-DE" altLang="en-US" b="1">
                <a:solidFill>
                  <a:srgbClr val="FF0000"/>
                </a:solidFill>
                <a:cs typeface="Arial" panose="020B0604020202020204" pitchFamily="34" charset="0"/>
              </a:rPr>
              <a:t>Das Universum ist wahrscheinlich flach </a:t>
            </a:r>
            <a:r>
              <a:rPr lang="de-DE" altLang="en-US" b="1">
                <a:solidFill>
                  <a:schemeClr val="hlink"/>
                </a:solidFill>
                <a:cs typeface="Arial" panose="020B0604020202020204" pitchFamily="34" charset="0"/>
              </a:rPr>
              <a:t>(</a:t>
            </a:r>
            <a:r>
              <a:rPr lang="el-GR" altLang="en-US" b="1">
                <a:solidFill>
                  <a:schemeClr val="hlink"/>
                </a:solidFill>
                <a:cs typeface="Arial" panose="020B0604020202020204" pitchFamily="34" charset="0"/>
              </a:rPr>
              <a:t>Ω</a:t>
            </a:r>
            <a:r>
              <a:rPr lang="de-DE" altLang="en-US" b="1">
                <a:solidFill>
                  <a:schemeClr val="hlink"/>
                </a:solidFill>
                <a:cs typeface="Arial" panose="020B0604020202020204" pitchFamily="34" charset="0"/>
              </a:rPr>
              <a:t> = 1)</a:t>
            </a:r>
            <a:r>
              <a:rPr lang="de-DE" altLang="en-US" b="1">
                <a:solidFill>
                  <a:srgbClr val="FF0000"/>
                </a:solidFill>
                <a:cs typeface="Arial" panose="020B0604020202020204" pitchFamily="34" charset="0"/>
              </a:rPr>
              <a:t> und mit einer unbekannten Energieform erfüllt </a:t>
            </a:r>
            <a:r>
              <a:rPr lang="de-DE" altLang="en-US" b="1">
                <a:solidFill>
                  <a:schemeClr val="hlink"/>
                </a:solidFill>
                <a:cs typeface="Arial" panose="020B0604020202020204" pitchFamily="34" charset="0"/>
              </a:rPr>
              <a:t>(</a:t>
            </a:r>
            <a:r>
              <a:rPr lang="el-GR" altLang="en-US" b="1">
                <a:solidFill>
                  <a:schemeClr val="hlink"/>
                </a:solidFill>
                <a:cs typeface="Arial" panose="020B0604020202020204" pitchFamily="34" charset="0"/>
              </a:rPr>
              <a:t>Ω</a:t>
            </a:r>
            <a:r>
              <a:rPr lang="el-GR" altLang="en-US" b="1" baseline="-25000">
                <a:solidFill>
                  <a:schemeClr val="hlink"/>
                </a:solidFill>
                <a:cs typeface="Arial" panose="020B0604020202020204" pitchFamily="34" charset="0"/>
              </a:rPr>
              <a:t>Λ</a:t>
            </a:r>
            <a:r>
              <a:rPr lang="de-DE" altLang="en-US" b="1">
                <a:solidFill>
                  <a:schemeClr val="hlink"/>
                </a:solidFill>
                <a:cs typeface="Arial" panose="020B0604020202020204" pitchFamily="34" charset="0"/>
              </a:rPr>
              <a:t> &gt; 0)</a:t>
            </a:r>
            <a:r>
              <a:rPr lang="de-DE" altLang="en-US" b="1">
                <a:solidFill>
                  <a:srgbClr val="FF0000"/>
                </a:solidFill>
                <a:cs typeface="Arial" panose="020B0604020202020204" pitchFamily="34" charset="0"/>
              </a:rPr>
              <a:t>.</a:t>
            </a:r>
            <a:endParaRPr lang="el-GR" altLang="en-US" b="1">
              <a:solidFill>
                <a:schemeClr val="hlink"/>
              </a:solidFill>
              <a:cs typeface="Arial" panose="020B0604020202020204" pitchFamily="34" charset="0"/>
            </a:endParaRPr>
          </a:p>
        </p:txBody>
      </p:sp>
      <p:sp>
        <p:nvSpPr>
          <p:cNvPr id="1012740" name="Text Box 4">
            <a:extLst>
              <a:ext uri="{FF2B5EF4-FFF2-40B4-BE49-F238E27FC236}">
                <a16:creationId xmlns:a16="http://schemas.microsoft.com/office/drawing/2014/main" id="{CC9DD242-42BA-4D24-A55F-6F3BEF44F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115888"/>
            <a:ext cx="87328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en-US"/>
              <a:t>Für </a:t>
            </a:r>
            <a:r>
              <a:rPr lang="de-DE" altLang="en-US">
                <a:solidFill>
                  <a:srgbClr val="FF0000"/>
                </a:solidFill>
                <a:cs typeface="Arial" panose="020B0604020202020204" pitchFamily="34" charset="0"/>
              </a:rPr>
              <a:t>Λ </a:t>
            </a:r>
            <a:r>
              <a:rPr lang="de-DE" altLang="en-US">
                <a:solidFill>
                  <a:srgbClr val="FF0000"/>
                </a:solidFill>
                <a:ea typeface="Arial Unicode MS" pitchFamily="34" charset="-128"/>
              </a:rPr>
              <a:t>ǂ 0</a:t>
            </a:r>
            <a:r>
              <a:rPr lang="de-DE" altLang="en-US">
                <a:ea typeface="Arial Unicode MS" pitchFamily="34" charset="-128"/>
              </a:rPr>
              <a:t> folgt aus den Friedmann-Lemaitre-Gleichungen für den „Krümmungsterm“ anstatt Gl. (22)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026" name="Picture 2">
            <a:extLst>
              <a:ext uri="{FF2B5EF4-FFF2-40B4-BE49-F238E27FC236}">
                <a16:creationId xmlns:a16="http://schemas.microsoft.com/office/drawing/2014/main" id="{5C7460F3-EA33-40F4-8E89-6221B0AC4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981075"/>
            <a:ext cx="6408738" cy="457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5027" name="Text Box 3">
            <a:extLst>
              <a:ext uri="{FF2B5EF4-FFF2-40B4-BE49-F238E27FC236}">
                <a16:creationId xmlns:a16="http://schemas.microsoft.com/office/drawing/2014/main" id="{6E0FDB47-42AF-4310-A7B3-774EAEC1A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5213" y="368300"/>
            <a:ext cx="46847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>
                <a:solidFill>
                  <a:schemeClr val="accent2"/>
                </a:solidFill>
              </a:rPr>
              <a:t>Die Hubble-Konstante:  lange umstritten</a:t>
            </a:r>
          </a:p>
        </p:txBody>
      </p:sp>
    </p:spTree>
  </p:cSld>
  <p:clrMapOvr>
    <a:masterClrMapping/>
  </p:clrMapOvr>
  <p:transition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835" name="Text Box 3">
            <a:extLst>
              <a:ext uri="{FF2B5EF4-FFF2-40B4-BE49-F238E27FC236}">
                <a16:creationId xmlns:a16="http://schemas.microsoft.com/office/drawing/2014/main" id="{2C7D89AE-DF6B-49F5-9624-AA5316190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55588"/>
            <a:ext cx="8964612" cy="435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en-US" b="1">
                <a:solidFill>
                  <a:schemeClr val="hlink"/>
                </a:solidFill>
              </a:rPr>
              <a:t>Theorie des inflationären Universums</a:t>
            </a:r>
          </a:p>
          <a:p>
            <a:endParaRPr lang="de-DE" altLang="en-US" b="1">
              <a:solidFill>
                <a:schemeClr val="hlink"/>
              </a:solidFill>
            </a:endParaRPr>
          </a:p>
          <a:p>
            <a:r>
              <a:rPr lang="de-DE" altLang="en-US"/>
              <a:t>-- Pioniere: Guth (1981), Linde (1982), u.a.</a:t>
            </a:r>
          </a:p>
          <a:p>
            <a:r>
              <a:rPr lang="de-DE" altLang="en-US"/>
              <a:t>-- Idee: Universum hat kurz nach seinem Entstehen die Phase einer </a:t>
            </a:r>
            <a:r>
              <a:rPr lang="de-DE" altLang="en-US" u="sng"/>
              <a:t>exponentiellen Expansion</a:t>
            </a:r>
            <a:r>
              <a:rPr lang="de-DE" altLang="en-US"/>
              <a:t> riesigen Ausmaßes (Inflation) durchgemacht.</a:t>
            </a:r>
          </a:p>
          <a:p>
            <a:endParaRPr lang="de-DE" altLang="en-US"/>
          </a:p>
          <a:p>
            <a:r>
              <a:rPr lang="de-DE" altLang="en-US"/>
              <a:t>Diese Theorie </a:t>
            </a:r>
            <a:r>
              <a:rPr lang="de-DE" altLang="en-US" u="sng"/>
              <a:t>löst zwei wesentliche Probleme:</a:t>
            </a:r>
          </a:p>
          <a:p>
            <a:endParaRPr lang="de-DE" altLang="en-US" u="sng"/>
          </a:p>
          <a:p>
            <a:pPr>
              <a:buFontTx/>
              <a:buChar char="•"/>
            </a:pPr>
            <a:r>
              <a:rPr lang="de-DE" altLang="en-US">
                <a:solidFill>
                  <a:srgbClr val="FF0000"/>
                </a:solidFill>
              </a:rPr>
              <a:t> Horizontproblem:</a:t>
            </a:r>
            <a:r>
              <a:rPr lang="de-DE" altLang="en-US"/>
              <a:t> </a:t>
            </a:r>
            <a:r>
              <a:rPr lang="de-DE" altLang="en-US">
                <a:solidFill>
                  <a:schemeClr val="hlink"/>
                </a:solidFill>
              </a:rPr>
              <a:t>Die hohe Isotropie der Hintergrundstrahlung impliziert, dass in den frühesten Phasen alle Teile des Universums miteinander wechselwirken konnten (Gleichgewicht). Klappt nicht im Standardmodell, da</a:t>
            </a:r>
            <a:r>
              <a:rPr lang="de-DE" altLang="en-US"/>
              <a:t> </a:t>
            </a:r>
            <a:r>
              <a:rPr lang="de-DE" altLang="en-US">
                <a:solidFill>
                  <a:srgbClr val="FF0000"/>
                </a:solidFill>
              </a:rPr>
              <a:t>Lichtgeschwindigkeit endlich.</a:t>
            </a:r>
          </a:p>
          <a:p>
            <a:endParaRPr lang="de-DE" altLang="en-US">
              <a:solidFill>
                <a:srgbClr val="FF0000"/>
              </a:solidFill>
            </a:endParaRPr>
          </a:p>
          <a:p>
            <a:pPr>
              <a:buFontTx/>
              <a:buChar char="•"/>
            </a:pPr>
            <a:r>
              <a:rPr lang="de-DE" altLang="en-US"/>
              <a:t> Warum ist </a:t>
            </a:r>
            <a:r>
              <a:rPr lang="el-GR" altLang="en-US">
                <a:solidFill>
                  <a:srgbClr val="FF0000"/>
                </a:solidFill>
                <a:cs typeface="Arial" panose="020B0604020202020204" pitchFamily="34" charset="0"/>
              </a:rPr>
              <a:t>Ω</a:t>
            </a:r>
            <a:r>
              <a:rPr lang="de-DE" altLang="en-US">
                <a:solidFill>
                  <a:srgbClr val="FF0000"/>
                </a:solidFill>
                <a:cs typeface="Arial" panose="020B0604020202020204" pitchFamily="34" charset="0"/>
              </a:rPr>
              <a:t> = 1</a:t>
            </a:r>
            <a:r>
              <a:rPr lang="de-DE" altLang="en-US">
                <a:cs typeface="Arial" panose="020B0604020202020204" pitchFamily="34" charset="0"/>
              </a:rPr>
              <a:t>, der Raum also </a:t>
            </a:r>
            <a:r>
              <a:rPr lang="de-DE" altLang="en-US" u="sng">
                <a:solidFill>
                  <a:srgbClr val="FF0000"/>
                </a:solidFill>
                <a:cs typeface="Arial" panose="020B0604020202020204" pitchFamily="34" charset="0"/>
              </a:rPr>
              <a:t>euklidisch</a:t>
            </a:r>
            <a:r>
              <a:rPr lang="de-DE" altLang="en-US">
                <a:cs typeface="Arial" panose="020B0604020202020204" pitchFamily="34" charset="0"/>
              </a:rPr>
              <a:t>? Zufall ist schwer vorstellbar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914" name="Text Box 2">
            <a:extLst>
              <a:ext uri="{FF2B5EF4-FFF2-40B4-BE49-F238E27FC236}">
                <a16:creationId xmlns:a16="http://schemas.microsoft.com/office/drawing/2014/main" id="{18697847-A24D-417A-83DE-E6832EA5E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55588"/>
            <a:ext cx="8964612" cy="557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en-US">
                <a:solidFill>
                  <a:schemeClr val="hlink"/>
                </a:solidFill>
                <a:cs typeface="Arial" panose="020B0604020202020204" pitchFamily="34" charset="0"/>
              </a:rPr>
              <a:t>Grundgedanke der Theorie:</a:t>
            </a:r>
          </a:p>
          <a:p>
            <a:endParaRPr lang="de-DE" altLang="en-US">
              <a:solidFill>
                <a:schemeClr val="hlink"/>
              </a:solidFill>
              <a:cs typeface="Arial" panose="020B0604020202020204" pitchFamily="34" charset="0"/>
            </a:endParaRPr>
          </a:p>
          <a:p>
            <a:pPr>
              <a:buFontTx/>
              <a:buChar char="•"/>
            </a:pPr>
            <a:r>
              <a:rPr lang="de-DE" altLang="en-US">
                <a:cs typeface="Arial" panose="020B0604020202020204" pitchFamily="34" charset="0"/>
              </a:rPr>
              <a:t> Vakuum ist nicht leer: virtuelle Teilchen (Elementarteilchen + Antiteilchen) entstehen und zerstrahlen kurzzeitig: </a:t>
            </a:r>
            <a:r>
              <a:rPr lang="de-DE" altLang="en-US">
                <a:solidFill>
                  <a:srgbClr val="FF0000"/>
                </a:solidFill>
                <a:cs typeface="Arial" panose="020B0604020202020204" pitchFamily="34" charset="0"/>
              </a:rPr>
              <a:t>Vakuumfluktuationen </a:t>
            </a:r>
            <a:r>
              <a:rPr lang="de-DE" altLang="en-US">
                <a:cs typeface="Arial" panose="020B0604020202020204" pitchFamily="34" charset="0"/>
              </a:rPr>
              <a:t>(Nachweis: Casimir-Effekt)</a:t>
            </a:r>
          </a:p>
          <a:p>
            <a:r>
              <a:rPr lang="de-DE" altLang="en-US">
                <a:cs typeface="Arial" panose="020B0604020202020204" pitchFamily="34" charset="0"/>
              </a:rPr>
              <a:t>→ </a:t>
            </a:r>
            <a:r>
              <a:rPr lang="de-DE" altLang="en-US">
                <a:solidFill>
                  <a:srgbClr val="FF0000"/>
                </a:solidFill>
                <a:cs typeface="Arial" panose="020B0604020202020204" pitchFamily="34" charset="0"/>
              </a:rPr>
              <a:t>Vakuumenergie</a:t>
            </a:r>
            <a:r>
              <a:rPr lang="de-DE" altLang="en-US">
                <a:cs typeface="Arial" panose="020B0604020202020204" pitchFamily="34" charset="0"/>
              </a:rPr>
              <a:t>. Diese müsste das Universum „aufblähen“.</a:t>
            </a:r>
          </a:p>
          <a:p>
            <a:endParaRPr lang="de-DE" altLang="en-US">
              <a:cs typeface="Arial" panose="020B0604020202020204" pitchFamily="34" charset="0"/>
            </a:endParaRPr>
          </a:p>
          <a:p>
            <a:pPr>
              <a:buFontTx/>
              <a:buChar char="•"/>
            </a:pPr>
            <a:r>
              <a:rPr lang="de-DE" altLang="en-US"/>
              <a:t> Seldowitsch (1967) zeigt: Vakuumenergie verhält sich mathematisch wie die mit </a:t>
            </a:r>
            <a:r>
              <a:rPr lang="el-GR" altLang="en-US">
                <a:cs typeface="Arial" panose="020B0604020202020204" pitchFamily="34" charset="0"/>
              </a:rPr>
              <a:t>Λ</a:t>
            </a:r>
            <a:r>
              <a:rPr lang="de-DE" altLang="en-US">
                <a:cs typeface="Arial" panose="020B0604020202020204" pitchFamily="34" charset="0"/>
              </a:rPr>
              <a:t> </a:t>
            </a:r>
            <a:r>
              <a:rPr lang="en-US" altLang="en-US">
                <a:latin typeface="Arial Unicode MS" pitchFamily="34" charset="-128"/>
                <a:ea typeface="Arial Unicode MS" pitchFamily="34" charset="-128"/>
              </a:rPr>
              <a:t>ǂ 0 verbundene Energie, aber:</a:t>
            </a:r>
          </a:p>
          <a:p>
            <a:endParaRPr lang="en-US" altLang="en-US">
              <a:latin typeface="Arial Unicode MS" pitchFamily="34" charset="-128"/>
              <a:ea typeface="Arial Unicode MS" pitchFamily="34" charset="-128"/>
            </a:endParaRPr>
          </a:p>
          <a:p>
            <a:r>
              <a:rPr lang="de-DE" altLang="en-US">
                <a:cs typeface="Arial" panose="020B0604020202020204" pitchFamily="34" charset="0"/>
              </a:rPr>
              <a:t>Dieses </a:t>
            </a:r>
            <a:r>
              <a:rPr lang="el-GR" altLang="en-US">
                <a:cs typeface="Arial" panose="020B0604020202020204" pitchFamily="34" charset="0"/>
              </a:rPr>
              <a:t>Λ</a:t>
            </a:r>
            <a:r>
              <a:rPr lang="de-DE" altLang="en-US" baseline="-25000">
                <a:cs typeface="Arial" panose="020B0604020202020204" pitchFamily="34" charset="0"/>
              </a:rPr>
              <a:t>Vakuum</a:t>
            </a:r>
            <a:r>
              <a:rPr lang="de-DE" altLang="en-US">
                <a:cs typeface="Arial" panose="020B0604020202020204" pitchFamily="34" charset="0"/>
              </a:rPr>
              <a:t> </a:t>
            </a:r>
            <a:r>
              <a:rPr lang="de-DE" altLang="en-US">
                <a:solidFill>
                  <a:srgbClr val="FF0000"/>
                </a:solidFill>
                <a:cs typeface="Arial" panose="020B0604020202020204" pitchFamily="34" charset="0"/>
              </a:rPr>
              <a:t>(Higgs-Feld)</a:t>
            </a:r>
            <a:r>
              <a:rPr lang="de-DE" altLang="en-US">
                <a:cs typeface="Arial" panose="020B0604020202020204" pitchFamily="34" charset="0"/>
              </a:rPr>
              <a:t> ist um 120 Zehnerpotenzen größer als Ruhemassenenergie des gesamten Universums.  </a:t>
            </a:r>
          </a:p>
          <a:p>
            <a:endParaRPr lang="de-DE" altLang="en-US">
              <a:cs typeface="Arial" panose="020B0604020202020204" pitchFamily="34" charset="0"/>
            </a:endParaRPr>
          </a:p>
          <a:p>
            <a:r>
              <a:rPr lang="de-DE" altLang="en-US">
                <a:cs typeface="Arial" panose="020B0604020202020204" pitchFamily="34" charset="0"/>
              </a:rPr>
              <a:t>→ </a:t>
            </a:r>
            <a:r>
              <a:rPr lang="de-DE" altLang="en-US">
                <a:solidFill>
                  <a:srgbClr val="FF0000"/>
                </a:solidFill>
                <a:cs typeface="Arial" panose="020B0604020202020204" pitchFamily="34" charset="0"/>
              </a:rPr>
              <a:t>extrem schnelle</a:t>
            </a:r>
            <a:r>
              <a:rPr lang="de-DE" altLang="en-US">
                <a:cs typeface="Arial" panose="020B0604020202020204" pitchFamily="34" charset="0"/>
              </a:rPr>
              <a:t> Expansion wäre die Folge, etwa 120 Größenordnungen größer als die heute beobachtete</a:t>
            </a:r>
          </a:p>
          <a:p>
            <a:endParaRPr lang="de-DE" altLang="en-US">
              <a:cs typeface="Arial" panose="020B0604020202020204" pitchFamily="34" charset="0"/>
            </a:endParaRPr>
          </a:p>
          <a:p>
            <a:r>
              <a:rPr lang="de-DE" altLang="en-US">
                <a:solidFill>
                  <a:schemeClr val="hlink"/>
                </a:solidFill>
                <a:cs typeface="Arial" panose="020B0604020202020204" pitchFamily="34" charset="0"/>
              </a:rPr>
              <a:t>Diese Diskrepanz zwischen Quantentheorie des Vakuums und Kosmologie ist eines der derzeit größten ungelösten Probleme der modernen Physik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8882" name="Picture 2">
            <a:extLst>
              <a:ext uri="{FF2B5EF4-FFF2-40B4-BE49-F238E27FC236}">
                <a16:creationId xmlns:a16="http://schemas.microsoft.com/office/drawing/2014/main" id="{AC566044-F13C-4C3D-BD47-498CFB7DE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87" b="28731"/>
          <a:stretch>
            <a:fillRect/>
          </a:stretch>
        </p:blipFill>
        <p:spPr bwMode="auto">
          <a:xfrm>
            <a:off x="1187450" y="2492375"/>
            <a:ext cx="6478588" cy="225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8883" name="Text Box 3">
            <a:extLst>
              <a:ext uri="{FF2B5EF4-FFF2-40B4-BE49-F238E27FC236}">
                <a16:creationId xmlns:a16="http://schemas.microsoft.com/office/drawing/2014/main" id="{54F1622A-E5FB-4A47-9276-09D60D690D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327025"/>
            <a:ext cx="8840787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de-DE" altLang="en-US"/>
              <a:t> Kosmos expandierte exponentiell im Zeitraum 10</a:t>
            </a:r>
            <a:r>
              <a:rPr lang="de-DE" altLang="en-US" baseline="30000"/>
              <a:t>-36</a:t>
            </a:r>
            <a:r>
              <a:rPr lang="de-DE" altLang="en-US"/>
              <a:t> - 10</a:t>
            </a:r>
            <a:r>
              <a:rPr lang="de-DE" altLang="en-US" baseline="30000"/>
              <a:t>-33</a:t>
            </a:r>
            <a:r>
              <a:rPr lang="de-DE" altLang="en-US"/>
              <a:t> s nach der Singularität (Urknall), bewirkt durch ein hypothetisches </a:t>
            </a:r>
            <a:r>
              <a:rPr lang="de-DE" altLang="en-US">
                <a:solidFill>
                  <a:srgbClr val="FF0000"/>
                </a:solidFill>
              </a:rPr>
              <a:t>Inflaton-Feld </a:t>
            </a:r>
            <a:r>
              <a:rPr lang="de-DE" altLang="en-US"/>
              <a:t>(quantentheoretische Überlegungen).</a:t>
            </a:r>
          </a:p>
          <a:p>
            <a:pPr>
              <a:buFontTx/>
              <a:buChar char="•"/>
            </a:pPr>
            <a:endParaRPr lang="de-DE" altLang="en-US"/>
          </a:p>
          <a:p>
            <a:r>
              <a:rPr lang="de-DE" altLang="en-US"/>
              <a:t>Aus der Friedmann-Lemaitre-Gleichung (18) folgt mit  </a:t>
            </a:r>
            <a:r>
              <a:rPr lang="de-DE" altLang="en-US">
                <a:solidFill>
                  <a:schemeClr val="hlink"/>
                </a:solidFill>
              </a:rPr>
              <a:t>k = 0</a:t>
            </a:r>
          </a:p>
          <a:p>
            <a:r>
              <a:rPr lang="de-DE" altLang="en-US"/>
              <a:t>und   </a:t>
            </a:r>
            <a:r>
              <a:rPr lang="el-GR" altLang="en-US">
                <a:solidFill>
                  <a:schemeClr val="hlink"/>
                </a:solidFill>
                <a:cs typeface="Arial" panose="020B0604020202020204" pitchFamily="34" charset="0"/>
              </a:rPr>
              <a:t>ρ</a:t>
            </a:r>
            <a:r>
              <a:rPr lang="de-DE" altLang="en-US" baseline="-25000">
                <a:solidFill>
                  <a:schemeClr val="hlink"/>
                </a:solidFill>
                <a:cs typeface="Arial" panose="020B0604020202020204" pitchFamily="34" charset="0"/>
              </a:rPr>
              <a:t>Vakuum</a:t>
            </a:r>
            <a:r>
              <a:rPr lang="de-DE" altLang="en-US">
                <a:solidFill>
                  <a:schemeClr val="hlink"/>
                </a:solidFill>
                <a:cs typeface="Arial" panose="020B0604020202020204" pitchFamily="34" charset="0"/>
              </a:rPr>
              <a:t>c</a:t>
            </a:r>
            <a:r>
              <a:rPr lang="de-DE" altLang="en-US" baseline="30000">
                <a:solidFill>
                  <a:schemeClr val="hlink"/>
                </a:solidFill>
                <a:cs typeface="Arial" panose="020B0604020202020204" pitchFamily="34" charset="0"/>
              </a:rPr>
              <a:t>2</a:t>
            </a:r>
            <a:r>
              <a:rPr lang="de-DE" altLang="en-US">
                <a:solidFill>
                  <a:schemeClr val="hlink"/>
                </a:solidFill>
                <a:cs typeface="Arial" panose="020B0604020202020204" pitchFamily="34" charset="0"/>
              </a:rPr>
              <a:t> &gt;&gt; </a:t>
            </a:r>
            <a:r>
              <a:rPr lang="el-GR" altLang="en-US">
                <a:solidFill>
                  <a:schemeClr val="hlink"/>
                </a:solidFill>
                <a:cs typeface="Arial" panose="020B0604020202020204" pitchFamily="34" charset="0"/>
              </a:rPr>
              <a:t>ρ</a:t>
            </a:r>
            <a:r>
              <a:rPr lang="de-DE" altLang="en-US">
                <a:solidFill>
                  <a:schemeClr val="hlink"/>
                </a:solidFill>
                <a:cs typeface="Arial" panose="020B0604020202020204" pitchFamily="34" charset="0"/>
              </a:rPr>
              <a:t>c</a:t>
            </a:r>
            <a:r>
              <a:rPr lang="de-DE" altLang="en-US" baseline="30000">
                <a:solidFill>
                  <a:schemeClr val="hlink"/>
                </a:solidFill>
                <a:cs typeface="Arial" panose="020B0604020202020204" pitchFamily="34" charset="0"/>
              </a:rPr>
              <a:t>2</a:t>
            </a:r>
            <a:r>
              <a:rPr lang="de-DE" altLang="en-US">
                <a:cs typeface="Arial" panose="020B0604020202020204" pitchFamily="34" charset="0"/>
              </a:rPr>
              <a:t> (Energiedichten):</a:t>
            </a:r>
            <a:endParaRPr lang="el-GR" altLang="en-US">
              <a:cs typeface="Arial" panose="020B0604020202020204" pitchFamily="34" charset="0"/>
            </a:endParaRPr>
          </a:p>
        </p:txBody>
      </p:sp>
      <p:sp>
        <p:nvSpPr>
          <p:cNvPr id="1018884" name="Text Box 4">
            <a:extLst>
              <a:ext uri="{FF2B5EF4-FFF2-40B4-BE49-F238E27FC236}">
                <a16:creationId xmlns:a16="http://schemas.microsoft.com/office/drawing/2014/main" id="{D8837BDA-FA13-4173-90D3-385B36DAE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4935538"/>
            <a:ext cx="89122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en-US">
                <a:cs typeface="Arial" panose="020B0604020202020204" pitchFamily="34" charset="0"/>
              </a:rPr>
              <a:t>→ innerhalb von </a:t>
            </a:r>
            <a:r>
              <a:rPr lang="el-GR" altLang="en-US">
                <a:solidFill>
                  <a:srgbClr val="FF0000"/>
                </a:solidFill>
                <a:cs typeface="Arial" panose="020B0604020202020204" pitchFamily="34" charset="0"/>
              </a:rPr>
              <a:t>Δ</a:t>
            </a:r>
            <a:r>
              <a:rPr lang="de-DE" altLang="en-US">
                <a:solidFill>
                  <a:srgbClr val="FF0000"/>
                </a:solidFill>
                <a:cs typeface="Arial" panose="020B0604020202020204" pitchFamily="34" charset="0"/>
              </a:rPr>
              <a:t>t = 10</a:t>
            </a:r>
            <a:r>
              <a:rPr lang="de-DE" altLang="en-US" baseline="30000">
                <a:solidFill>
                  <a:srgbClr val="FF0000"/>
                </a:solidFill>
                <a:cs typeface="Arial" panose="020B0604020202020204" pitchFamily="34" charset="0"/>
              </a:rPr>
              <a:t>-33</a:t>
            </a:r>
            <a:r>
              <a:rPr lang="de-DE" altLang="en-US">
                <a:solidFill>
                  <a:srgbClr val="FF0000"/>
                </a:solidFill>
                <a:cs typeface="Arial" panose="020B0604020202020204" pitchFamily="34" charset="0"/>
              </a:rPr>
              <a:t> s</a:t>
            </a:r>
            <a:r>
              <a:rPr lang="de-DE" altLang="en-US">
                <a:cs typeface="Arial" panose="020B0604020202020204" pitchFamily="34" charset="0"/>
              </a:rPr>
              <a:t> expandiert der Kosmos um Faktor </a:t>
            </a:r>
            <a:r>
              <a:rPr lang="de-DE" altLang="en-US">
                <a:solidFill>
                  <a:srgbClr val="FF0000"/>
                </a:solidFill>
                <a:cs typeface="Arial" panose="020B0604020202020204" pitchFamily="34" charset="0"/>
              </a:rPr>
              <a:t>10</a:t>
            </a:r>
            <a:r>
              <a:rPr lang="de-DE" altLang="en-US" baseline="30000">
                <a:solidFill>
                  <a:srgbClr val="FF0000"/>
                </a:solidFill>
                <a:cs typeface="Arial" panose="020B0604020202020204" pitchFamily="34" charset="0"/>
              </a:rPr>
              <a:t>30</a:t>
            </a:r>
            <a:r>
              <a:rPr lang="de-DE" altLang="en-US">
                <a:solidFill>
                  <a:srgbClr val="FF0000"/>
                </a:solidFill>
                <a:cs typeface="Arial" panose="020B0604020202020204" pitchFamily="34" charset="0"/>
              </a:rPr>
              <a:t> - 10</a:t>
            </a:r>
            <a:r>
              <a:rPr lang="de-DE" altLang="en-US" baseline="30000">
                <a:solidFill>
                  <a:srgbClr val="FF0000"/>
                </a:solidFill>
                <a:cs typeface="Arial" panose="020B0604020202020204" pitchFamily="34" charset="0"/>
              </a:rPr>
              <a:t>45</a:t>
            </a:r>
            <a:r>
              <a:rPr lang="de-DE" altLang="en-US">
                <a:solidFill>
                  <a:srgbClr val="FF0000"/>
                </a:solidFill>
                <a:cs typeface="Arial" panose="020B0604020202020204" pitchFamily="34" charset="0"/>
              </a:rPr>
              <a:t> (!)</a:t>
            </a:r>
            <a:endParaRPr lang="el-GR" altLang="en-US">
              <a:solidFill>
                <a:srgbClr val="FF0000"/>
              </a:solidFill>
              <a:cs typeface="Arial" panose="020B0604020202020204" pitchFamily="34" charset="0"/>
            </a:endParaRPr>
          </a:p>
          <a:p>
            <a:r>
              <a:rPr lang="de-DE" altLang="en-US">
                <a:cs typeface="Arial" panose="020B0604020202020204" pitchFamily="34" charset="0"/>
              </a:rPr>
              <a:t>→ „Einebnung“ der Geometrie und „Übertragung“ der Isotropie des Hintergrunds auf Größenskalen jenseits des Lichthorizonts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4802" name="Picture 2">
            <a:extLst>
              <a:ext uri="{FF2B5EF4-FFF2-40B4-BE49-F238E27FC236}">
                <a16:creationId xmlns:a16="http://schemas.microsoft.com/office/drawing/2014/main" id="{820A9B81-6E0B-453E-9531-837F06FCE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6048375" cy="346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4805" name="Picture 5">
            <a:extLst>
              <a:ext uri="{FF2B5EF4-FFF2-40B4-BE49-F238E27FC236}">
                <a16:creationId xmlns:a16="http://schemas.microsoft.com/office/drawing/2014/main" id="{A78F67B4-950F-48FD-82F4-6284B75B0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005263"/>
            <a:ext cx="2843212" cy="282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zo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058" name="Rectangle 2">
            <a:extLst>
              <a:ext uri="{FF2B5EF4-FFF2-40B4-BE49-F238E27FC236}">
                <a16:creationId xmlns:a16="http://schemas.microsoft.com/office/drawing/2014/main" id="{F5717B80-D4C7-4A60-A687-79C64A49EB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69875"/>
            <a:ext cx="7772400" cy="1143000"/>
          </a:xfrm>
        </p:spPr>
        <p:txBody>
          <a:bodyPr/>
          <a:lstStyle/>
          <a:p>
            <a:r>
              <a:rPr lang="de-DE" altLang="en-US" sz="2400"/>
              <a:t>Elemententstehung und Mikrowellen-Hintergrundstrahlung; Strahlungskosmos</a:t>
            </a:r>
          </a:p>
        </p:txBody>
      </p:sp>
      <p:sp>
        <p:nvSpPr>
          <p:cNvPr id="941059" name="Rectangle 3">
            <a:extLst>
              <a:ext uri="{FF2B5EF4-FFF2-40B4-BE49-F238E27FC236}">
                <a16:creationId xmlns:a16="http://schemas.microsoft.com/office/drawing/2014/main" id="{A33265BE-2F80-4EAC-9883-646605827B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388" y="1628775"/>
            <a:ext cx="8926512" cy="4248150"/>
          </a:xfrm>
        </p:spPr>
        <p:txBody>
          <a:bodyPr/>
          <a:lstStyle/>
          <a:p>
            <a:pPr>
              <a:buFontTx/>
              <a:buChar char="•"/>
            </a:pPr>
            <a:r>
              <a:rPr lang="de-DE" altLang="en-US" sz="2000"/>
              <a:t>Anfangsstadien der kosmischen Evolution, Urknall (</a:t>
            </a:r>
            <a:r>
              <a:rPr lang="de-DE" altLang="en-US" sz="2000" i="1"/>
              <a:t>big bang</a:t>
            </a:r>
            <a:r>
              <a:rPr lang="de-DE" altLang="en-US" sz="2000"/>
              <a:t>), zunächst so hohe Temperaturen, dass jedes Elementarteilchen mit Masse</a:t>
            </a:r>
            <a:r>
              <a:rPr lang="de-DE" altLang="en-US" sz="2000">
                <a:solidFill>
                  <a:srgbClr val="FF0000"/>
                </a:solidFill>
              </a:rPr>
              <a:t> m </a:t>
            </a:r>
            <a:r>
              <a:rPr lang="de-DE" altLang="en-US" sz="2000"/>
              <a:t>in andere umgewandelt werden kann: </a:t>
            </a:r>
            <a:r>
              <a:rPr lang="de-DE" altLang="en-US" sz="2000">
                <a:solidFill>
                  <a:srgbClr val="FF0000"/>
                </a:solidFill>
              </a:rPr>
              <a:t>kT &gt; mc</a:t>
            </a:r>
            <a:r>
              <a:rPr lang="de-DE" altLang="en-US" sz="2000" baseline="30000">
                <a:solidFill>
                  <a:srgbClr val="FF0000"/>
                </a:solidFill>
              </a:rPr>
              <a:t>2</a:t>
            </a:r>
            <a:r>
              <a:rPr lang="de-DE" altLang="en-US" sz="2000">
                <a:solidFill>
                  <a:srgbClr val="FF0000"/>
                </a:solidFill>
              </a:rPr>
              <a:t>    </a:t>
            </a:r>
            <a:r>
              <a:rPr lang="de-DE" altLang="en-US" sz="2000">
                <a:solidFill>
                  <a:schemeClr val="accent2"/>
                </a:solidFill>
              </a:rPr>
              <a:t>→  Physik der Elementarteilchen in den ersten Sekunden wichtig</a:t>
            </a:r>
          </a:p>
          <a:p>
            <a:pPr>
              <a:buFontTx/>
              <a:buChar char="•"/>
            </a:pPr>
            <a:r>
              <a:rPr lang="de-DE" altLang="en-US" sz="2000"/>
              <a:t>Nach </a:t>
            </a:r>
            <a:r>
              <a:rPr lang="de-DE" altLang="en-US" sz="2000">
                <a:solidFill>
                  <a:srgbClr val="FF0000"/>
                </a:solidFill>
              </a:rPr>
              <a:t>~200 s</a:t>
            </a:r>
            <a:r>
              <a:rPr lang="de-DE" altLang="en-US" sz="2000"/>
              <a:t> Kosmos abgekühlt auf </a:t>
            </a:r>
            <a:r>
              <a:rPr lang="de-DE" altLang="en-US" sz="2000">
                <a:solidFill>
                  <a:srgbClr val="FF0000"/>
                </a:solidFill>
              </a:rPr>
              <a:t>10</a:t>
            </a:r>
            <a:r>
              <a:rPr lang="de-DE" altLang="en-US" sz="2000" baseline="30000">
                <a:solidFill>
                  <a:srgbClr val="FF0000"/>
                </a:solidFill>
              </a:rPr>
              <a:t>9</a:t>
            </a:r>
            <a:r>
              <a:rPr lang="de-DE" altLang="en-US" sz="2000">
                <a:solidFill>
                  <a:srgbClr val="FF0000"/>
                </a:solidFill>
              </a:rPr>
              <a:t> K (kT = 0.1 MeV)</a:t>
            </a:r>
            <a:r>
              <a:rPr lang="de-DE" altLang="en-US" sz="2000"/>
              <a:t>  →  Bildung der chem. Elemente aus </a:t>
            </a:r>
            <a:r>
              <a:rPr lang="de-DE" altLang="en-US" sz="2000" i="1">
                <a:solidFill>
                  <a:srgbClr val="FF0000"/>
                </a:solidFill>
              </a:rPr>
              <a:t>p,n </a:t>
            </a:r>
            <a:r>
              <a:rPr lang="de-DE" altLang="en-US" sz="2000"/>
              <a:t>beginnt, da nun einmal entstandenes </a:t>
            </a:r>
            <a:r>
              <a:rPr lang="de-DE" altLang="en-US" sz="2000">
                <a:solidFill>
                  <a:schemeClr val="accent2"/>
                </a:solidFill>
              </a:rPr>
              <a:t>Deuterium</a:t>
            </a:r>
            <a:r>
              <a:rPr lang="de-DE" altLang="en-US" sz="2000"/>
              <a:t> (Ausgangspunkt für schwerere Elemente) nicht mehr zerstört wird (energiereiche Photonen): praktisch nur Isotope von H und He (und Li)</a:t>
            </a:r>
          </a:p>
          <a:p>
            <a:pPr>
              <a:buFontTx/>
              <a:buChar char="•"/>
            </a:pPr>
            <a:r>
              <a:rPr lang="de-DE" altLang="en-US" sz="2000">
                <a:solidFill>
                  <a:schemeClr val="accent2"/>
                </a:solidFill>
              </a:rPr>
              <a:t>Gamow</a:t>
            </a:r>
            <a:r>
              <a:rPr lang="de-DE" altLang="en-US" sz="2000"/>
              <a:t> sagt voraus, dass das Strahlungsfeld, das bei </a:t>
            </a:r>
            <a:r>
              <a:rPr lang="de-DE" altLang="en-US" sz="2000">
                <a:solidFill>
                  <a:srgbClr val="FF0000"/>
                </a:solidFill>
              </a:rPr>
              <a:t>10</a:t>
            </a:r>
            <a:r>
              <a:rPr lang="de-DE" altLang="en-US" sz="2000" baseline="30000">
                <a:solidFill>
                  <a:srgbClr val="FF0000"/>
                </a:solidFill>
              </a:rPr>
              <a:t>9</a:t>
            </a:r>
            <a:r>
              <a:rPr lang="de-DE" altLang="en-US" sz="2000">
                <a:solidFill>
                  <a:srgbClr val="FF0000"/>
                </a:solidFill>
              </a:rPr>
              <a:t> K </a:t>
            </a:r>
            <a:r>
              <a:rPr lang="de-DE" altLang="en-US" sz="2000"/>
              <a:t>immer weniger mit</a:t>
            </a:r>
            <a:r>
              <a:rPr lang="de-DE" altLang="en-US" sz="2000">
                <a:solidFill>
                  <a:srgbClr val="FF0000"/>
                </a:solidFill>
              </a:rPr>
              <a:t> </a:t>
            </a:r>
            <a:r>
              <a:rPr lang="de-DE" altLang="en-US" sz="2000"/>
              <a:t>Materie wechselwirkt und sich seitdem mit dem Kosmos adiabatisch ausdehnt, das heutige Universum als </a:t>
            </a:r>
            <a:r>
              <a:rPr lang="de-DE" altLang="en-US" sz="2000">
                <a:solidFill>
                  <a:schemeClr val="accent2"/>
                </a:solidFill>
              </a:rPr>
              <a:t>Schwarzkörperstrahlung</a:t>
            </a:r>
            <a:r>
              <a:rPr lang="de-DE" altLang="en-US" sz="2000"/>
              <a:t> ausfüllen müsste (~1940er Jahre).</a:t>
            </a:r>
          </a:p>
        </p:txBody>
      </p:sp>
    </p:spTree>
  </p:cSld>
  <p:clrMapOvr>
    <a:masterClrMapping/>
  </p:clrMapOvr>
  <p:transition>
    <p:zo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107" name="Rectangle 3">
            <a:extLst>
              <a:ext uri="{FF2B5EF4-FFF2-40B4-BE49-F238E27FC236}">
                <a16:creationId xmlns:a16="http://schemas.microsoft.com/office/drawing/2014/main" id="{DC402B5C-8F41-48AA-8542-583E842405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7488" y="404813"/>
            <a:ext cx="8926512" cy="4248150"/>
          </a:xfrm>
        </p:spPr>
        <p:txBody>
          <a:bodyPr/>
          <a:lstStyle/>
          <a:p>
            <a:r>
              <a:rPr lang="de-DE" altLang="en-US" sz="2000"/>
              <a:t>Idee: </a:t>
            </a:r>
            <a:r>
              <a:rPr lang="de-DE" altLang="en-US" sz="2000">
                <a:solidFill>
                  <a:schemeClr val="accent2"/>
                </a:solidFill>
              </a:rPr>
              <a:t>Boltzmann</a:t>
            </a:r>
            <a:r>
              <a:rPr lang="de-DE" altLang="en-US" sz="2000"/>
              <a:t> zeigt, dass bei adiabatischer Expansion</a:t>
            </a:r>
          </a:p>
          <a:p>
            <a:r>
              <a:rPr lang="de-DE" altLang="en-US" sz="2000"/>
              <a:t>	a) Hohlraumstrahlung „schwarz“ bleibt</a:t>
            </a:r>
          </a:p>
          <a:p>
            <a:r>
              <a:rPr lang="de-DE" altLang="en-US" sz="2000"/>
              <a:t>	b) </a:t>
            </a:r>
            <a:r>
              <a:rPr lang="de-DE" altLang="en-US" sz="2000">
                <a:solidFill>
                  <a:srgbClr val="FF0000"/>
                </a:solidFill>
              </a:rPr>
              <a:t>T</a:t>
            </a:r>
            <a:r>
              <a:rPr lang="de-DE" altLang="en-US" sz="2000" baseline="30000">
                <a:solidFill>
                  <a:srgbClr val="FF0000"/>
                </a:solidFill>
              </a:rPr>
              <a:t>3 </a:t>
            </a:r>
            <a:r>
              <a:rPr lang="de-DE" altLang="en-US" sz="2000">
                <a:solidFill>
                  <a:srgbClr val="FF0000"/>
                </a:solidFill>
              </a:rPr>
              <a:t>∙ V = konstant</a:t>
            </a:r>
            <a:endParaRPr lang="de-DE" altLang="en-US" sz="2000"/>
          </a:p>
          <a:p>
            <a:r>
              <a:rPr lang="de-DE" altLang="en-US" sz="2000"/>
              <a:t>Nach Elemententstehung: auch Teilchenzahl </a:t>
            </a:r>
            <a:r>
              <a:rPr lang="de-DE" altLang="en-US" sz="2000">
                <a:solidFill>
                  <a:srgbClr val="FF0000"/>
                </a:solidFill>
              </a:rPr>
              <a:t>n ∙ V = konstant</a:t>
            </a:r>
            <a:r>
              <a:rPr lang="de-DE" altLang="en-US" sz="2000"/>
              <a:t>   (Teilchendichte x Volumen)</a:t>
            </a:r>
          </a:p>
          <a:p>
            <a:r>
              <a:rPr lang="de-DE" altLang="en-US" sz="2000"/>
              <a:t>→ Temperaturabnahme gemäß </a:t>
            </a:r>
            <a:r>
              <a:rPr lang="de-DE" altLang="en-US" sz="2000">
                <a:solidFill>
                  <a:srgbClr val="FF0000"/>
                </a:solidFill>
              </a:rPr>
              <a:t>T</a:t>
            </a:r>
            <a:r>
              <a:rPr lang="de-DE" altLang="en-US" sz="2000" baseline="30000">
                <a:solidFill>
                  <a:srgbClr val="FF0000"/>
                </a:solidFill>
              </a:rPr>
              <a:t>3</a:t>
            </a:r>
            <a:r>
              <a:rPr lang="de-DE" altLang="en-US" sz="2000">
                <a:solidFill>
                  <a:srgbClr val="FF0000"/>
                </a:solidFill>
              </a:rPr>
              <a:t> ~ n</a:t>
            </a:r>
          </a:p>
          <a:p>
            <a:r>
              <a:rPr lang="de-DE" altLang="en-US" sz="2000"/>
              <a:t>damals: </a:t>
            </a:r>
            <a:r>
              <a:rPr lang="de-DE" altLang="en-US" sz="2000">
                <a:solidFill>
                  <a:srgbClr val="FF0000"/>
                </a:solidFill>
              </a:rPr>
              <a:t>T = 10</a:t>
            </a:r>
            <a:r>
              <a:rPr lang="de-DE" altLang="en-US" sz="2000" baseline="30000">
                <a:solidFill>
                  <a:srgbClr val="FF0000"/>
                </a:solidFill>
              </a:rPr>
              <a:t>9</a:t>
            </a:r>
            <a:r>
              <a:rPr lang="de-DE" altLang="en-US" sz="2000">
                <a:solidFill>
                  <a:srgbClr val="FF0000"/>
                </a:solidFill>
              </a:rPr>
              <a:t> K,  n = 10</a:t>
            </a:r>
            <a:r>
              <a:rPr lang="de-DE" altLang="en-US" sz="2000" baseline="30000">
                <a:solidFill>
                  <a:srgbClr val="FF0000"/>
                </a:solidFill>
              </a:rPr>
              <a:t>24</a:t>
            </a:r>
            <a:r>
              <a:rPr lang="de-DE" altLang="en-US" sz="2000">
                <a:solidFill>
                  <a:srgbClr val="FF0000"/>
                </a:solidFill>
              </a:rPr>
              <a:t> m</a:t>
            </a:r>
            <a:r>
              <a:rPr lang="de-DE" altLang="en-US" sz="2000" baseline="30000">
                <a:solidFill>
                  <a:srgbClr val="FF0000"/>
                </a:solidFill>
              </a:rPr>
              <a:t>-3</a:t>
            </a:r>
            <a:r>
              <a:rPr lang="de-DE" altLang="en-US" sz="2000"/>
              <a:t>  (aus kernphysikalischen Überlegungen)</a:t>
            </a:r>
          </a:p>
          <a:p>
            <a:r>
              <a:rPr lang="de-DE" altLang="en-US" sz="2000"/>
              <a:t>heute:                      </a:t>
            </a:r>
            <a:r>
              <a:rPr lang="de-DE" altLang="en-US" sz="2000">
                <a:solidFill>
                  <a:srgbClr val="FF0000"/>
                </a:solidFill>
              </a:rPr>
              <a:t>n =     1 m</a:t>
            </a:r>
            <a:r>
              <a:rPr lang="de-DE" altLang="en-US" sz="2000" baseline="30000">
                <a:solidFill>
                  <a:srgbClr val="FF0000"/>
                </a:solidFill>
              </a:rPr>
              <a:t>-3</a:t>
            </a:r>
            <a:r>
              <a:rPr lang="de-DE" altLang="en-US" sz="2000"/>
              <a:t> </a:t>
            </a:r>
          </a:p>
          <a:p>
            <a:r>
              <a:rPr lang="de-DE" altLang="en-US" sz="2000" b="1">
                <a:solidFill>
                  <a:schemeClr val="accent2"/>
                </a:solidFill>
              </a:rPr>
              <a:t>→ Universum müsste mit Hohlraumstrahlung </a:t>
            </a:r>
            <a:r>
              <a:rPr lang="de-DE" altLang="en-US" sz="2000" b="1">
                <a:solidFill>
                  <a:srgbClr val="FF0000"/>
                </a:solidFill>
              </a:rPr>
              <a:t>T ≈ 10 K</a:t>
            </a:r>
            <a:r>
              <a:rPr lang="de-DE" altLang="en-US" sz="2000" b="1">
                <a:solidFill>
                  <a:schemeClr val="accent2"/>
                </a:solidFill>
              </a:rPr>
              <a:t> erfüllt sein</a:t>
            </a:r>
          </a:p>
          <a:p>
            <a:endParaRPr lang="de-DE" altLang="en-US" sz="2000" b="1">
              <a:solidFill>
                <a:schemeClr val="accent2"/>
              </a:solidFill>
            </a:endParaRPr>
          </a:p>
          <a:p>
            <a:pPr>
              <a:buFontTx/>
              <a:buChar char="•"/>
            </a:pPr>
            <a:r>
              <a:rPr lang="de-DE" altLang="en-US" sz="2000"/>
              <a:t>Penzias &amp; Wilson entdecken 1965 zufällig die </a:t>
            </a:r>
            <a:r>
              <a:rPr lang="de-DE" altLang="en-US" sz="2000">
                <a:solidFill>
                  <a:schemeClr val="accent2"/>
                </a:solidFill>
              </a:rPr>
              <a:t>„3K-Hintergrundstrahlung“</a:t>
            </a:r>
            <a:r>
              <a:rPr lang="de-DE" altLang="en-US" sz="2000"/>
              <a:t> (Physik-Nobelpreis 1979)</a:t>
            </a:r>
          </a:p>
          <a:p>
            <a:pPr>
              <a:buFontTx/>
              <a:buChar char="•"/>
            </a:pPr>
            <a:r>
              <a:rPr lang="de-DE" altLang="en-US" sz="2000"/>
              <a:t>Ist in der Tat der Überrest des „Ur-Feuerballs“:</a:t>
            </a:r>
          </a:p>
          <a:p>
            <a:r>
              <a:rPr lang="de-DE" altLang="en-US" sz="2000"/>
              <a:t>	- Spektrum folgt streng dem Planckschen Gesetz (T</a:t>
            </a:r>
            <a:r>
              <a:rPr lang="de-DE" altLang="en-US" sz="2000" baseline="-25000"/>
              <a:t>0</a:t>
            </a:r>
            <a:r>
              <a:rPr lang="de-DE" altLang="en-US" sz="2000"/>
              <a:t>=2.725 K)</a:t>
            </a:r>
          </a:p>
          <a:p>
            <a:r>
              <a:rPr lang="de-DE" altLang="en-US" sz="2000"/>
              <a:t>	- ist isotrop und unpolarisiert (bis auf kleine, aber wichtige Abweichungen; 1992 entdeckt mit COBE, Physik-Nobelpreis 2006 an Mather &amp; Smoot)</a:t>
            </a:r>
          </a:p>
          <a:p>
            <a:pPr>
              <a:buFontTx/>
              <a:buChar char="•"/>
            </a:pPr>
            <a:r>
              <a:rPr lang="de-DE" altLang="en-US" sz="2000">
                <a:solidFill>
                  <a:schemeClr val="accent2"/>
                </a:solidFill>
              </a:rPr>
              <a:t>Wichtige Stütze des Urknallmodells</a:t>
            </a:r>
            <a:r>
              <a:rPr lang="de-DE" altLang="en-US" sz="2000"/>
              <a:t> und der Idee homogener, isotroper Weltmodelle (→ kosmologisches Postulat)</a:t>
            </a:r>
          </a:p>
        </p:txBody>
      </p:sp>
    </p:spTree>
  </p:cSld>
  <p:clrMapOvr>
    <a:masterClrMapping/>
  </p:clrMapOvr>
  <p:transition>
    <p:zo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154" name="Rectangle 2">
            <a:extLst>
              <a:ext uri="{FF2B5EF4-FFF2-40B4-BE49-F238E27FC236}">
                <a16:creationId xmlns:a16="http://schemas.microsoft.com/office/drawing/2014/main" id="{B96BCE3E-F1F3-4D7B-8F59-08489A992E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7488" y="404813"/>
            <a:ext cx="8926512" cy="4248150"/>
          </a:xfrm>
        </p:spPr>
        <p:txBody>
          <a:bodyPr/>
          <a:lstStyle/>
          <a:p>
            <a:pPr>
              <a:buFontTx/>
              <a:buChar char="•"/>
            </a:pPr>
            <a:r>
              <a:rPr lang="de-DE" altLang="en-US" sz="2000"/>
              <a:t>Energiedichte:   </a:t>
            </a:r>
            <a:r>
              <a:rPr lang="de-DE" altLang="en-US" sz="2000">
                <a:solidFill>
                  <a:srgbClr val="FF0000"/>
                </a:solidFill>
              </a:rPr>
              <a:t>u</a:t>
            </a:r>
            <a:r>
              <a:rPr lang="de-DE" altLang="en-US" sz="2000" baseline="-25000">
                <a:solidFill>
                  <a:srgbClr val="FF0000"/>
                </a:solidFill>
              </a:rPr>
              <a:t>0</a:t>
            </a:r>
            <a:r>
              <a:rPr lang="de-DE" altLang="en-US" sz="2000">
                <a:solidFill>
                  <a:srgbClr val="FF0000"/>
                </a:solidFill>
              </a:rPr>
              <a:t> = aT</a:t>
            </a:r>
            <a:r>
              <a:rPr lang="de-DE" altLang="en-US" sz="2000" baseline="-25000">
                <a:solidFill>
                  <a:srgbClr val="FF0000"/>
                </a:solidFill>
              </a:rPr>
              <a:t>0</a:t>
            </a:r>
            <a:r>
              <a:rPr lang="de-DE" altLang="en-US" sz="2000" baseline="60000">
                <a:solidFill>
                  <a:srgbClr val="FF0000"/>
                </a:solidFill>
              </a:rPr>
              <a:t>4</a:t>
            </a:r>
            <a:r>
              <a:rPr lang="de-DE" altLang="en-US" sz="2000"/>
              <a:t>   (Stefan-Boltzmann)</a:t>
            </a:r>
          </a:p>
          <a:p>
            <a:r>
              <a:rPr lang="de-DE" altLang="en-US" sz="2000"/>
              <a:t>	mit T</a:t>
            </a:r>
            <a:r>
              <a:rPr lang="de-DE" altLang="en-US" sz="2000" baseline="-25000"/>
              <a:t>0</a:t>
            </a:r>
            <a:r>
              <a:rPr lang="de-DE" altLang="en-US" sz="2000"/>
              <a:t>=2.7 K folgt die entspr. Massendichte  </a:t>
            </a:r>
            <a:r>
              <a:rPr lang="el-GR" altLang="en-US" sz="2000">
                <a:solidFill>
                  <a:srgbClr val="FF0000"/>
                </a:solidFill>
              </a:rPr>
              <a:t>ρ</a:t>
            </a:r>
            <a:r>
              <a:rPr lang="el-GR" altLang="en-US" sz="2000" baseline="-25000">
                <a:solidFill>
                  <a:srgbClr val="FF0000"/>
                </a:solidFill>
              </a:rPr>
              <a:t>γ</a:t>
            </a:r>
            <a:r>
              <a:rPr lang="de-DE" altLang="en-US" sz="2000" baseline="-25000">
                <a:solidFill>
                  <a:srgbClr val="FF0000"/>
                </a:solidFill>
              </a:rPr>
              <a:t>,0</a:t>
            </a:r>
            <a:r>
              <a:rPr lang="de-DE" altLang="en-US" sz="2000">
                <a:solidFill>
                  <a:srgbClr val="FF0000"/>
                </a:solidFill>
              </a:rPr>
              <a:t> = u</a:t>
            </a:r>
            <a:r>
              <a:rPr lang="de-DE" altLang="en-US" sz="2000" baseline="-25000">
                <a:solidFill>
                  <a:srgbClr val="FF0000"/>
                </a:solidFill>
              </a:rPr>
              <a:t>0</a:t>
            </a:r>
            <a:r>
              <a:rPr lang="de-DE" altLang="en-US" sz="2000">
                <a:solidFill>
                  <a:srgbClr val="FF0000"/>
                </a:solidFill>
              </a:rPr>
              <a:t>/c</a:t>
            </a:r>
            <a:r>
              <a:rPr lang="de-DE" altLang="en-US" sz="2000" baseline="30000">
                <a:solidFill>
                  <a:srgbClr val="FF0000"/>
                </a:solidFill>
              </a:rPr>
              <a:t>2</a:t>
            </a:r>
            <a:r>
              <a:rPr lang="de-DE" altLang="en-US" sz="2000">
                <a:solidFill>
                  <a:srgbClr val="FF0000"/>
                </a:solidFill>
              </a:rPr>
              <a:t> = 4.7∙10</a:t>
            </a:r>
            <a:r>
              <a:rPr lang="de-DE" altLang="en-US" sz="2000" baseline="30000">
                <a:solidFill>
                  <a:srgbClr val="FF0000"/>
                </a:solidFill>
              </a:rPr>
              <a:t>-31</a:t>
            </a:r>
            <a:r>
              <a:rPr lang="de-DE" altLang="en-US" sz="2000">
                <a:solidFill>
                  <a:srgbClr val="FF0000"/>
                </a:solidFill>
              </a:rPr>
              <a:t> kg/m</a:t>
            </a:r>
            <a:r>
              <a:rPr lang="de-DE" altLang="en-US" sz="2000" baseline="30000">
                <a:solidFill>
                  <a:srgbClr val="FF0000"/>
                </a:solidFill>
              </a:rPr>
              <a:t>3</a:t>
            </a:r>
            <a:endParaRPr lang="de-DE" altLang="en-US" sz="2000" baseline="30000"/>
          </a:p>
          <a:p>
            <a:r>
              <a:rPr lang="de-DE" altLang="en-US" sz="2000"/>
              <a:t>	≈1000-fach geringer als (heutige) Baryonendichte</a:t>
            </a:r>
          </a:p>
          <a:p>
            <a:r>
              <a:rPr lang="de-DE" altLang="en-US" sz="2000"/>
              <a:t>	</a:t>
            </a:r>
            <a:r>
              <a:rPr lang="de-DE" altLang="en-US" sz="2000">
                <a:solidFill>
                  <a:schemeClr val="accent2"/>
                </a:solidFill>
              </a:rPr>
              <a:t>→ Annahme des Materiekosmos für heutiges Universum (s.o.) gut erfüllt.</a:t>
            </a:r>
            <a:endParaRPr lang="de-DE" altLang="en-US" sz="2000"/>
          </a:p>
          <a:p>
            <a:pPr>
              <a:buFontTx/>
              <a:buChar char="•"/>
            </a:pPr>
            <a:r>
              <a:rPr lang="de-DE" altLang="en-US" sz="2000"/>
              <a:t>Obwohl heute die Materie dominiert, überwog in Frühphasen das Strahlungsfeld</a:t>
            </a:r>
          </a:p>
          <a:p>
            <a:pPr>
              <a:buFontTx/>
              <a:buChar char="•"/>
            </a:pPr>
            <a:r>
              <a:rPr lang="de-DE" altLang="en-US" sz="2000"/>
              <a:t>Dessen Energiedichte nimmt bei Expansion schneller ab als die Materiedichte:</a:t>
            </a:r>
          </a:p>
          <a:p>
            <a:pPr lvl="1">
              <a:buFontTx/>
              <a:buNone/>
            </a:pPr>
            <a:r>
              <a:rPr lang="de-DE" altLang="en-US">
                <a:solidFill>
                  <a:srgbClr val="FF0000"/>
                </a:solidFill>
              </a:rPr>
              <a:t>u ~ T</a:t>
            </a:r>
            <a:r>
              <a:rPr lang="de-DE" altLang="en-US" baseline="30000">
                <a:solidFill>
                  <a:srgbClr val="FF0000"/>
                </a:solidFill>
              </a:rPr>
              <a:t>4</a:t>
            </a:r>
            <a:r>
              <a:rPr lang="de-DE" altLang="en-US"/>
              <a:t>   und  </a:t>
            </a:r>
            <a:r>
              <a:rPr lang="de-DE" altLang="en-US">
                <a:solidFill>
                  <a:srgbClr val="FF0000"/>
                </a:solidFill>
              </a:rPr>
              <a:t>T</a:t>
            </a:r>
            <a:r>
              <a:rPr lang="de-DE" altLang="en-US" baseline="30000">
                <a:solidFill>
                  <a:srgbClr val="FF0000"/>
                </a:solidFill>
              </a:rPr>
              <a:t>3</a:t>
            </a:r>
            <a:r>
              <a:rPr lang="de-DE" altLang="en-US">
                <a:solidFill>
                  <a:srgbClr val="FF0000"/>
                </a:solidFill>
              </a:rPr>
              <a:t> ~ 1/V</a:t>
            </a:r>
            <a:r>
              <a:rPr lang="de-DE" altLang="en-US"/>
              <a:t>    →  </a:t>
            </a:r>
            <a:r>
              <a:rPr lang="de-DE" altLang="en-US">
                <a:solidFill>
                  <a:srgbClr val="FF0000"/>
                </a:solidFill>
              </a:rPr>
              <a:t>u ~ V</a:t>
            </a:r>
            <a:r>
              <a:rPr lang="de-DE" altLang="en-US" baseline="30000">
                <a:solidFill>
                  <a:srgbClr val="FF0000"/>
                </a:solidFill>
              </a:rPr>
              <a:t>-4/3</a:t>
            </a:r>
          </a:p>
          <a:p>
            <a:pPr lvl="1">
              <a:buFontTx/>
              <a:buNone/>
            </a:pPr>
            <a:r>
              <a:rPr lang="de-DE" altLang="en-US"/>
              <a:t>                             während </a:t>
            </a:r>
            <a:r>
              <a:rPr lang="el-GR" altLang="en-US">
                <a:solidFill>
                  <a:srgbClr val="FF0000"/>
                </a:solidFill>
              </a:rPr>
              <a:t>ρ</a:t>
            </a:r>
            <a:r>
              <a:rPr lang="de-DE" altLang="en-US">
                <a:solidFill>
                  <a:srgbClr val="FF0000"/>
                </a:solidFill>
              </a:rPr>
              <a:t> ~ V</a:t>
            </a:r>
            <a:r>
              <a:rPr lang="de-DE" altLang="en-US" baseline="30000">
                <a:solidFill>
                  <a:srgbClr val="FF0000"/>
                </a:solidFill>
              </a:rPr>
              <a:t>-1/3</a:t>
            </a:r>
            <a:endParaRPr lang="de-DE" altLang="en-US">
              <a:solidFill>
                <a:schemeClr val="accent2"/>
              </a:solidFill>
            </a:endParaRPr>
          </a:p>
          <a:p>
            <a:pPr lvl="1">
              <a:buFontTx/>
              <a:buNone/>
            </a:pPr>
            <a:endParaRPr lang="de-DE" altLang="en-US">
              <a:solidFill>
                <a:schemeClr val="accent2"/>
              </a:solidFill>
            </a:endParaRPr>
          </a:p>
          <a:p>
            <a:pPr lvl="1">
              <a:buFontTx/>
              <a:buNone/>
            </a:pPr>
            <a:r>
              <a:rPr lang="de-DE" altLang="en-US">
                <a:solidFill>
                  <a:schemeClr val="accent2"/>
                </a:solidFill>
              </a:rPr>
              <a:t>→ Eigenschaften des </a:t>
            </a:r>
            <a:r>
              <a:rPr lang="de-DE" altLang="en-US" u="sng">
                <a:solidFill>
                  <a:schemeClr val="accent2"/>
                </a:solidFill>
              </a:rPr>
              <a:t>Strahlungskosmos</a:t>
            </a:r>
            <a:r>
              <a:rPr lang="de-DE" altLang="en-US">
                <a:solidFill>
                  <a:schemeClr val="accent2"/>
                </a:solidFill>
              </a:rPr>
              <a:t> in den Frühphasen der  Expansion dominant</a:t>
            </a:r>
          </a:p>
          <a:p>
            <a:pPr lvl="1">
              <a:buFontTx/>
              <a:buNone/>
            </a:pPr>
            <a:endParaRPr lang="el-GR" altLang="en-US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>
    <p:zo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4498" name="Picture 2">
            <a:extLst>
              <a:ext uri="{FF2B5EF4-FFF2-40B4-BE49-F238E27FC236}">
                <a16:creationId xmlns:a16="http://schemas.microsoft.com/office/drawing/2014/main" id="{2A419FEC-4350-468A-91F7-2A6853E29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20713"/>
            <a:ext cx="7777162" cy="611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4499" name="Text Box 3">
            <a:extLst>
              <a:ext uri="{FF2B5EF4-FFF2-40B4-BE49-F238E27FC236}">
                <a16:creationId xmlns:a16="http://schemas.microsoft.com/office/drawing/2014/main" id="{1D3AE522-5987-4C41-AC70-53C5B74B0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8" y="115888"/>
            <a:ext cx="9172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>
                <a:solidFill>
                  <a:schemeClr val="accent2"/>
                </a:solidFill>
              </a:rPr>
              <a:t>Hornantenne, mit der Penzias &amp; Wilson die 3K-Hintergrundstrahlung entdeckten</a:t>
            </a:r>
          </a:p>
        </p:txBody>
      </p:sp>
    </p:spTree>
  </p:cSld>
  <p:clrMapOvr>
    <a:masterClrMapping/>
  </p:clrMapOvr>
  <p:transition>
    <p:zo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5522" name="Picture 2">
            <a:extLst>
              <a:ext uri="{FF2B5EF4-FFF2-40B4-BE49-F238E27FC236}">
                <a16:creationId xmlns:a16="http://schemas.microsoft.com/office/drawing/2014/main" id="{793FB1EA-1C2F-43C8-A21F-9DA44F123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836613"/>
            <a:ext cx="6191250" cy="512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5523" name="Text Box 3">
            <a:extLst>
              <a:ext uri="{FF2B5EF4-FFF2-40B4-BE49-F238E27FC236}">
                <a16:creationId xmlns:a16="http://schemas.microsoft.com/office/drawing/2014/main" id="{B5EAD632-B175-493E-9A3D-2473D8D5E8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255588"/>
            <a:ext cx="68564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>
                <a:solidFill>
                  <a:schemeClr val="accent2"/>
                </a:solidFill>
              </a:rPr>
              <a:t>Spektrum der 3K-Hintergrundstrahlung (COBE, 1989-1993)</a:t>
            </a:r>
          </a:p>
        </p:txBody>
      </p:sp>
      <p:sp>
        <p:nvSpPr>
          <p:cNvPr id="875524" name="Text Box 4">
            <a:extLst>
              <a:ext uri="{FF2B5EF4-FFF2-40B4-BE49-F238E27FC236}">
                <a16:creationId xmlns:a16="http://schemas.microsoft.com/office/drawing/2014/main" id="{6B6558D9-3843-436C-BFB6-C9310C60A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713" y="6230938"/>
            <a:ext cx="5638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>
                <a:solidFill>
                  <a:srgbClr val="FF0000"/>
                </a:solidFill>
              </a:rPr>
              <a:t>T=2.725 K</a:t>
            </a:r>
            <a:r>
              <a:rPr lang="de-DE" altLang="en-US"/>
              <a:t>    Fehlerbalken kleiner als Strichdicke</a:t>
            </a:r>
          </a:p>
        </p:txBody>
      </p:sp>
      <p:sp>
        <p:nvSpPr>
          <p:cNvPr id="875525" name="Text Box 5">
            <a:extLst>
              <a:ext uri="{FF2B5EF4-FFF2-40B4-BE49-F238E27FC236}">
                <a16:creationId xmlns:a16="http://schemas.microsoft.com/office/drawing/2014/main" id="{CC5F817E-83A0-4B91-A7B3-F71A3EB73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7988" y="5537200"/>
            <a:ext cx="1301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1800">
                <a:solidFill>
                  <a:srgbClr val="FFFF00"/>
                </a:solidFill>
              </a:rPr>
              <a:t>Wellenzahl</a:t>
            </a:r>
          </a:p>
        </p:txBody>
      </p:sp>
    </p:spTree>
  </p:cSld>
  <p:clrMapOvr>
    <a:masterClrMapping/>
  </p:clrMapOvr>
  <p:transition>
    <p:zo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4978" name="Picture 2">
            <a:extLst>
              <a:ext uri="{FF2B5EF4-FFF2-40B4-BE49-F238E27FC236}">
                <a16:creationId xmlns:a16="http://schemas.microsoft.com/office/drawing/2014/main" id="{0171D45F-0CB1-4711-8C97-C1485BD36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5888"/>
            <a:ext cx="4826000" cy="108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4979" name="Text Box 3">
            <a:extLst>
              <a:ext uri="{FF2B5EF4-FFF2-40B4-BE49-F238E27FC236}">
                <a16:creationId xmlns:a16="http://schemas.microsoft.com/office/drawing/2014/main" id="{BE6C7D9E-EB54-4C13-A1F8-9219742C7E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101600"/>
            <a:ext cx="396081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en-US">
                <a:solidFill>
                  <a:schemeClr val="accent2"/>
                </a:solidFill>
              </a:rPr>
              <a:t>Einen Hinweis auf die Existenz der 3K-Hintergrundstrahlung gibt es schon 25 (!) Jahre vor Penzias &amp; Wilson</a:t>
            </a:r>
            <a:r>
              <a:rPr lang="de-DE" altLang="en-US"/>
              <a:t> </a:t>
            </a:r>
          </a:p>
        </p:txBody>
      </p:sp>
      <p:pic>
        <p:nvPicPr>
          <p:cNvPr id="894980" name="Picture 4">
            <a:extLst>
              <a:ext uri="{FF2B5EF4-FFF2-40B4-BE49-F238E27FC236}">
                <a16:creationId xmlns:a16="http://schemas.microsoft.com/office/drawing/2014/main" id="{9698E4AC-0D3E-4EC8-8D47-19FF16B60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15419" y="-834231"/>
            <a:ext cx="1047750" cy="554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4981" name="Picture 5">
            <a:extLst>
              <a:ext uri="{FF2B5EF4-FFF2-40B4-BE49-F238E27FC236}">
                <a16:creationId xmlns:a16="http://schemas.microsoft.com/office/drawing/2014/main" id="{26ABA5E0-AF32-4353-ADEC-8328FB106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616200"/>
            <a:ext cx="4751387" cy="424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4982" name="Line 6">
            <a:extLst>
              <a:ext uri="{FF2B5EF4-FFF2-40B4-BE49-F238E27FC236}">
                <a16:creationId xmlns:a16="http://schemas.microsoft.com/office/drawing/2014/main" id="{492FF03A-747E-45A8-931C-78A5DD7688EB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2988" y="2852738"/>
            <a:ext cx="2376487" cy="0"/>
          </a:xfrm>
          <a:prstGeom prst="line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894983" name="Line 7">
            <a:extLst>
              <a:ext uri="{FF2B5EF4-FFF2-40B4-BE49-F238E27FC236}">
                <a16:creationId xmlns:a16="http://schemas.microsoft.com/office/drawing/2014/main" id="{E11CED4E-08A8-45EE-8A5C-5BC50905B5A5}"/>
              </a:ext>
            </a:extLst>
          </p:cNvPr>
          <p:cNvSpPr>
            <a:spLocks noChangeShapeType="1"/>
          </p:cNvSpPr>
          <p:nvPr/>
        </p:nvSpPr>
        <p:spPr bwMode="auto">
          <a:xfrm>
            <a:off x="3995738" y="3429000"/>
            <a:ext cx="1008062" cy="0"/>
          </a:xfrm>
          <a:prstGeom prst="line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894984" name="Line 8">
            <a:extLst>
              <a:ext uri="{FF2B5EF4-FFF2-40B4-BE49-F238E27FC236}">
                <a16:creationId xmlns:a16="http://schemas.microsoft.com/office/drawing/2014/main" id="{86735A4C-E403-4C96-9BC9-BB69A7690720}"/>
              </a:ext>
            </a:extLst>
          </p:cNvPr>
          <p:cNvSpPr>
            <a:spLocks noChangeShapeType="1"/>
          </p:cNvSpPr>
          <p:nvPr/>
        </p:nvSpPr>
        <p:spPr bwMode="auto">
          <a:xfrm>
            <a:off x="1692275" y="3573463"/>
            <a:ext cx="3600450" cy="0"/>
          </a:xfrm>
          <a:prstGeom prst="line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894985" name="Line 9">
            <a:extLst>
              <a:ext uri="{FF2B5EF4-FFF2-40B4-BE49-F238E27FC236}">
                <a16:creationId xmlns:a16="http://schemas.microsoft.com/office/drawing/2014/main" id="{E271D5E0-BB17-465A-B5E2-0CAA1EE6D0B3}"/>
              </a:ext>
            </a:extLst>
          </p:cNvPr>
          <p:cNvSpPr>
            <a:spLocks noChangeShapeType="1"/>
          </p:cNvSpPr>
          <p:nvPr/>
        </p:nvSpPr>
        <p:spPr bwMode="auto">
          <a:xfrm>
            <a:off x="827088" y="3789363"/>
            <a:ext cx="3313112" cy="0"/>
          </a:xfrm>
          <a:prstGeom prst="line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894986" name="Line 10">
            <a:extLst>
              <a:ext uri="{FF2B5EF4-FFF2-40B4-BE49-F238E27FC236}">
                <a16:creationId xmlns:a16="http://schemas.microsoft.com/office/drawing/2014/main" id="{6E0B4363-D613-4CCA-B4CE-DD64AFD36216}"/>
              </a:ext>
            </a:extLst>
          </p:cNvPr>
          <p:cNvSpPr>
            <a:spLocks noChangeShapeType="1"/>
          </p:cNvSpPr>
          <p:nvPr/>
        </p:nvSpPr>
        <p:spPr bwMode="auto">
          <a:xfrm>
            <a:off x="4067175" y="4005263"/>
            <a:ext cx="1225550" cy="0"/>
          </a:xfrm>
          <a:prstGeom prst="line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894987" name="Line 11">
            <a:extLst>
              <a:ext uri="{FF2B5EF4-FFF2-40B4-BE49-F238E27FC236}">
                <a16:creationId xmlns:a16="http://schemas.microsoft.com/office/drawing/2014/main" id="{5A7BBC84-02EE-4095-8AC0-C496CDFD1D1A}"/>
              </a:ext>
            </a:extLst>
          </p:cNvPr>
          <p:cNvSpPr>
            <a:spLocks noChangeShapeType="1"/>
          </p:cNvSpPr>
          <p:nvPr/>
        </p:nvSpPr>
        <p:spPr bwMode="auto">
          <a:xfrm>
            <a:off x="2484438" y="5300663"/>
            <a:ext cx="1511300" cy="0"/>
          </a:xfrm>
          <a:prstGeom prst="line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894988" name="Line 12">
            <a:extLst>
              <a:ext uri="{FF2B5EF4-FFF2-40B4-BE49-F238E27FC236}">
                <a16:creationId xmlns:a16="http://schemas.microsoft.com/office/drawing/2014/main" id="{462212A2-D530-40B5-BA57-737344DB2E04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1638" y="5661025"/>
            <a:ext cx="720725" cy="0"/>
          </a:xfrm>
          <a:prstGeom prst="line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894989" name="Rectangle 13">
            <a:extLst>
              <a:ext uri="{FF2B5EF4-FFF2-40B4-BE49-F238E27FC236}">
                <a16:creationId xmlns:a16="http://schemas.microsoft.com/office/drawing/2014/main" id="{0029A67D-488A-4B8C-B67E-83B5583DE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5876925"/>
            <a:ext cx="3529013" cy="2159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074" name="Picture 2">
            <a:extLst>
              <a:ext uri="{FF2B5EF4-FFF2-40B4-BE49-F238E27FC236}">
                <a16:creationId xmlns:a16="http://schemas.microsoft.com/office/drawing/2014/main" id="{D837774D-65EA-4E4A-AF6F-562B2D186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909638"/>
            <a:ext cx="5688013" cy="568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7075" name="Text Box 3">
            <a:extLst>
              <a:ext uri="{FF2B5EF4-FFF2-40B4-BE49-F238E27FC236}">
                <a16:creationId xmlns:a16="http://schemas.microsoft.com/office/drawing/2014/main" id="{523B9233-082D-4B3F-A750-12D138EE2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1338" y="836613"/>
            <a:ext cx="621665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en-US">
                <a:solidFill>
                  <a:schemeClr val="accent2"/>
                </a:solidFill>
              </a:rPr>
              <a:t>              Hubble-Diagramm für Cepheiden                   </a:t>
            </a:r>
          </a:p>
        </p:txBody>
      </p:sp>
      <p:sp>
        <p:nvSpPr>
          <p:cNvPr id="1027076" name="Text Box 4">
            <a:extLst>
              <a:ext uri="{FF2B5EF4-FFF2-40B4-BE49-F238E27FC236}">
                <a16:creationId xmlns:a16="http://schemas.microsoft.com/office/drawing/2014/main" id="{2C3C2086-AC6F-4E9E-A034-7C713748E92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73832" y="2882106"/>
            <a:ext cx="25701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>
                <a:solidFill>
                  <a:srgbClr val="FF0000"/>
                </a:solidFill>
              </a:rPr>
              <a:t>aus Rotverschiebung</a:t>
            </a:r>
          </a:p>
        </p:txBody>
      </p:sp>
      <p:sp>
        <p:nvSpPr>
          <p:cNvPr id="1027077" name="Text Box 5">
            <a:extLst>
              <a:ext uri="{FF2B5EF4-FFF2-40B4-BE49-F238E27FC236}">
                <a16:creationId xmlns:a16="http://schemas.microsoft.com/office/drawing/2014/main" id="{70DAB839-B17B-444A-B41F-77182594D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5048250"/>
            <a:ext cx="54435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>
                <a:solidFill>
                  <a:srgbClr val="FF0000"/>
                </a:solidFill>
              </a:rPr>
              <a:t>aus Perioden-Leuchtkraft-Relation (s. Kap. XII)</a:t>
            </a:r>
          </a:p>
        </p:txBody>
      </p:sp>
      <p:sp>
        <p:nvSpPr>
          <p:cNvPr id="1027078" name="Text Box 6">
            <a:extLst>
              <a:ext uri="{FF2B5EF4-FFF2-40B4-BE49-F238E27FC236}">
                <a16:creationId xmlns:a16="http://schemas.microsoft.com/office/drawing/2014/main" id="{47E8DB13-045A-4BF7-A186-30AA380AB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8213" y="2655888"/>
            <a:ext cx="10334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400">
                <a:solidFill>
                  <a:schemeClr val="accent2"/>
                </a:solidFill>
              </a:rPr>
              <a:t>H</a:t>
            </a:r>
            <a:r>
              <a:rPr lang="de-DE" altLang="en-US" sz="2400" baseline="-25000">
                <a:solidFill>
                  <a:schemeClr val="accent2"/>
                </a:solidFill>
              </a:rPr>
              <a:t>0</a:t>
            </a:r>
            <a:r>
              <a:rPr lang="de-DE" altLang="en-US" sz="2400">
                <a:solidFill>
                  <a:schemeClr val="accent2"/>
                </a:solidFill>
              </a:rPr>
              <a:t>=v/r</a:t>
            </a:r>
          </a:p>
        </p:txBody>
      </p:sp>
    </p:spTree>
  </p:cSld>
  <p:clrMapOvr>
    <a:masterClrMapping/>
  </p:clrMapOvr>
  <p:transition>
    <p:zo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258" name="Rectangle 2">
            <a:extLst>
              <a:ext uri="{FF2B5EF4-FFF2-40B4-BE49-F238E27FC236}">
                <a16:creationId xmlns:a16="http://schemas.microsoft.com/office/drawing/2014/main" id="{6286ED30-DF4B-4FD2-93CC-422C6E58D9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7088" y="188913"/>
            <a:ext cx="7415212" cy="792162"/>
          </a:xfrm>
        </p:spPr>
        <p:txBody>
          <a:bodyPr/>
          <a:lstStyle/>
          <a:p>
            <a:r>
              <a:rPr lang="de-DE" altLang="en-US" sz="2400"/>
              <a:t>Anisotropie der Hintergrundstrahlung</a:t>
            </a:r>
          </a:p>
        </p:txBody>
      </p:sp>
      <p:sp>
        <p:nvSpPr>
          <p:cNvPr id="864259" name="Rectangle 3">
            <a:extLst>
              <a:ext uri="{FF2B5EF4-FFF2-40B4-BE49-F238E27FC236}">
                <a16:creationId xmlns:a16="http://schemas.microsoft.com/office/drawing/2014/main" id="{43605182-7477-4971-9B97-E8555BB627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7950" y="981075"/>
            <a:ext cx="9036050" cy="4535488"/>
          </a:xfrm>
        </p:spPr>
        <p:txBody>
          <a:bodyPr/>
          <a:lstStyle/>
          <a:p>
            <a:r>
              <a:rPr lang="de-DE" altLang="en-US" sz="2000"/>
              <a:t>Sehr kleine räumliche Schwankungen der Temperatur werden erwartet:</a:t>
            </a:r>
          </a:p>
          <a:p>
            <a:pPr>
              <a:buFontTx/>
              <a:buChar char="•"/>
            </a:pPr>
            <a:r>
              <a:rPr lang="de-DE" altLang="en-US" sz="2000"/>
              <a:t>~ 400 000 yr nach dem Urknall wird das Weltall „durchsichtig“: Materie rekombiniert  </a:t>
            </a:r>
            <a:r>
              <a:rPr lang="de-DE" altLang="en-US" sz="2000">
                <a:solidFill>
                  <a:srgbClr val="FF0000"/>
                </a:solidFill>
              </a:rPr>
              <a:t>(z ≈ 1100, T ≈ 3000 K)</a:t>
            </a:r>
          </a:p>
          <a:p>
            <a:pPr>
              <a:buFontTx/>
              <a:buChar char="•"/>
            </a:pPr>
            <a:r>
              <a:rPr lang="de-DE" altLang="en-US" sz="2000"/>
              <a:t>Photonen, die aus dichteren Gebieten („ersten Wolken“) entweichen, erleiden </a:t>
            </a:r>
            <a:r>
              <a:rPr lang="de-DE" altLang="en-US" sz="2000">
                <a:solidFill>
                  <a:srgbClr val="FF0000"/>
                </a:solidFill>
              </a:rPr>
              <a:t>Energieverlust</a:t>
            </a:r>
            <a:r>
              <a:rPr lang="de-DE" altLang="en-US" sz="2000"/>
              <a:t>, müssen gegen erhöhte Gravitation anarbeiten</a:t>
            </a:r>
          </a:p>
          <a:p>
            <a:r>
              <a:rPr lang="de-DE" altLang="en-US" sz="2000"/>
              <a:t>	</a:t>
            </a:r>
            <a:r>
              <a:rPr lang="de-DE" altLang="en-US" sz="2000">
                <a:solidFill>
                  <a:srgbClr val="FF0000"/>
                </a:solidFill>
              </a:rPr>
              <a:t>→ </a:t>
            </a:r>
            <a:r>
              <a:rPr lang="el-GR" altLang="en-US" sz="2000">
                <a:solidFill>
                  <a:srgbClr val="FF0000"/>
                </a:solidFill>
              </a:rPr>
              <a:t>λ</a:t>
            </a:r>
            <a:r>
              <a:rPr lang="de-DE" altLang="en-US" sz="2000">
                <a:solidFill>
                  <a:srgbClr val="FF0000"/>
                </a:solidFill>
              </a:rPr>
              <a:t> wird größer, entspricht Verringerung der Photonentemperatur</a:t>
            </a:r>
          </a:p>
          <a:p>
            <a:r>
              <a:rPr lang="de-DE" altLang="en-US" sz="2000"/>
              <a:t>		</a:t>
            </a:r>
            <a:r>
              <a:rPr lang="de-DE" altLang="en-US" sz="2000" u="sng">
                <a:solidFill>
                  <a:schemeClr val="accent2"/>
                </a:solidFill>
              </a:rPr>
              <a:t>„Sachs-Wolfe-Effekt“</a:t>
            </a:r>
          </a:p>
          <a:p>
            <a:pPr>
              <a:buFontTx/>
              <a:buChar char="•"/>
            </a:pPr>
            <a:r>
              <a:rPr lang="de-DE" altLang="en-US" sz="2000">
                <a:solidFill>
                  <a:srgbClr val="FF0000"/>
                </a:solidFill>
              </a:rPr>
              <a:t>Plasmaschwingungen</a:t>
            </a:r>
            <a:r>
              <a:rPr lang="de-DE" altLang="en-US" sz="2000"/>
              <a:t> in den verdichteten „Wolken“ führen zu weiterem, charakteristischem räumlichen „Muster“ der Hintergrundstrahlungs-Temperatur</a:t>
            </a:r>
          </a:p>
          <a:p>
            <a:r>
              <a:rPr lang="de-DE" altLang="en-US" sz="2000"/>
              <a:t>		</a:t>
            </a:r>
            <a:r>
              <a:rPr lang="de-DE" altLang="en-US" sz="2000" u="sng">
                <a:solidFill>
                  <a:schemeClr val="accent2"/>
                </a:solidFill>
              </a:rPr>
              <a:t>„akustische“ Schwingungen</a:t>
            </a:r>
            <a:r>
              <a:rPr lang="de-DE" altLang="en-US" sz="2000"/>
              <a:t> </a:t>
            </a:r>
          </a:p>
          <a:p>
            <a:r>
              <a:rPr lang="de-DE" altLang="en-US" sz="2000"/>
              <a:t>	</a:t>
            </a:r>
            <a:r>
              <a:rPr lang="el-GR" altLang="en-US" sz="2000"/>
              <a:t>→</a:t>
            </a:r>
            <a:r>
              <a:rPr lang="de-DE" altLang="en-US" sz="2000"/>
              <a:t> Manifestation allererster Strukturen im Universum!</a:t>
            </a:r>
          </a:p>
          <a:p>
            <a:r>
              <a:rPr lang="de-DE" altLang="en-US" sz="2000"/>
              <a:t>	</a:t>
            </a:r>
            <a:r>
              <a:rPr lang="de-DE" altLang="en-US" sz="1800"/>
              <a:t>(Interpretation als „Galaxienkeime“; Modellrechnungen: Verdichtungen durch Gravitationskontraktion nach einigen 10</a:t>
            </a:r>
            <a:r>
              <a:rPr lang="de-DE" altLang="en-US" sz="1800" baseline="30000"/>
              <a:t>7</a:t>
            </a:r>
            <a:r>
              <a:rPr lang="de-DE" altLang="en-US" sz="1800"/>
              <a:t> yr </a:t>
            </a:r>
            <a:r>
              <a:rPr lang="de-DE" altLang="en-US" sz="1800">
                <a:solidFill>
                  <a:srgbClr val="FF0000"/>
                </a:solidFill>
              </a:rPr>
              <a:t>(z≈100)</a:t>
            </a:r>
            <a:r>
              <a:rPr lang="de-DE" altLang="en-US" sz="1800"/>
              <a:t> → erste Galaxien entstehen. </a:t>
            </a:r>
            <a:r>
              <a:rPr lang="de-DE" altLang="en-US" sz="1800">
                <a:solidFill>
                  <a:srgbClr val="FF0000"/>
                </a:solidFill>
              </a:rPr>
              <a:t>1+z=R</a:t>
            </a:r>
            <a:r>
              <a:rPr lang="de-DE" altLang="en-US" sz="1800" baseline="-25000">
                <a:solidFill>
                  <a:srgbClr val="FF0000"/>
                </a:solidFill>
              </a:rPr>
              <a:t>0</a:t>
            </a:r>
            <a:r>
              <a:rPr lang="de-DE" altLang="en-US" sz="1800">
                <a:solidFill>
                  <a:srgbClr val="FF0000"/>
                </a:solidFill>
              </a:rPr>
              <a:t>/R(t),</a:t>
            </a:r>
            <a:r>
              <a:rPr lang="de-DE" altLang="en-US" sz="1800"/>
              <a:t> d.h. Abstände waren 100-mal kleiner)</a:t>
            </a:r>
          </a:p>
          <a:p>
            <a:pPr>
              <a:buFontTx/>
              <a:buChar char="•"/>
            </a:pPr>
            <a:r>
              <a:rPr lang="de-DE" altLang="en-US" sz="2000">
                <a:solidFill>
                  <a:schemeClr val="accent2"/>
                </a:solidFill>
              </a:rPr>
              <a:t>Wichtig: Schwankungsamplituden (einige 10 </a:t>
            </a:r>
            <a:r>
              <a:rPr lang="el-GR" altLang="en-US" sz="2000">
                <a:solidFill>
                  <a:schemeClr val="accent2"/>
                </a:solidFill>
              </a:rPr>
              <a:t>μ</a:t>
            </a:r>
            <a:r>
              <a:rPr lang="de-DE" altLang="en-US" sz="2000">
                <a:solidFill>
                  <a:schemeClr val="accent2"/>
                </a:solidFill>
              </a:rPr>
              <a:t>K) abhängig von </a:t>
            </a:r>
            <a:r>
              <a:rPr lang="el-GR" altLang="en-US" sz="2000">
                <a:solidFill>
                  <a:schemeClr val="accent2"/>
                </a:solidFill>
              </a:rPr>
              <a:t>Ω</a:t>
            </a:r>
            <a:r>
              <a:rPr lang="de-DE" altLang="en-US" sz="2000" baseline="-25000">
                <a:solidFill>
                  <a:schemeClr val="accent2"/>
                </a:solidFill>
              </a:rPr>
              <a:t>0</a:t>
            </a:r>
            <a:r>
              <a:rPr lang="de-DE" altLang="en-US" sz="2000">
                <a:solidFill>
                  <a:schemeClr val="accent2"/>
                </a:solidFill>
              </a:rPr>
              <a:t>!</a:t>
            </a:r>
            <a:endParaRPr lang="el-GR" altLang="en-US" sz="2000">
              <a:solidFill>
                <a:schemeClr val="accent2"/>
              </a:solidFill>
            </a:endParaRPr>
          </a:p>
          <a:p>
            <a:pPr lvl="1">
              <a:buFontTx/>
              <a:buNone/>
            </a:pPr>
            <a:endParaRPr lang="de-DE" altLang="en-US">
              <a:solidFill>
                <a:schemeClr val="accent2"/>
              </a:solidFill>
            </a:endParaRPr>
          </a:p>
          <a:p>
            <a:pPr lvl="1">
              <a:buFontTx/>
              <a:buNone/>
            </a:pPr>
            <a:endParaRPr lang="de-DE" altLang="en-US" sz="1800"/>
          </a:p>
          <a:p>
            <a:pPr lvl="1">
              <a:buFontTx/>
              <a:buNone/>
            </a:pPr>
            <a:endParaRPr lang="de-DE" altLang="en-US" sz="1800"/>
          </a:p>
        </p:txBody>
      </p:sp>
    </p:spTree>
  </p:cSld>
  <p:clrMapOvr>
    <a:masterClrMapping/>
  </p:clrMapOvr>
  <p:transition>
    <p:zo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2213" name="Picture 5">
            <a:extLst>
              <a:ext uri="{FF2B5EF4-FFF2-40B4-BE49-F238E27FC236}">
                <a16:creationId xmlns:a16="http://schemas.microsoft.com/office/drawing/2014/main" id="{AC1BFE7C-362F-4761-9D7E-8B1CBC4A8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213100"/>
            <a:ext cx="4392613" cy="357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2214" name="Text Box 6">
            <a:extLst>
              <a:ext uri="{FF2B5EF4-FFF2-40B4-BE49-F238E27FC236}">
                <a16:creationId xmlns:a16="http://schemas.microsoft.com/office/drawing/2014/main" id="{A5D4AB83-16A3-4284-8BA0-11BC9D9234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9675" y="3573463"/>
            <a:ext cx="3584575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en-US">
                <a:solidFill>
                  <a:schemeClr val="accent2"/>
                </a:solidFill>
              </a:rPr>
              <a:t>Leistungsspektrum der Temperaturschwankungen</a:t>
            </a:r>
          </a:p>
          <a:p>
            <a:endParaRPr lang="de-DE" altLang="en-US">
              <a:solidFill>
                <a:schemeClr val="accent2"/>
              </a:solidFill>
            </a:endParaRPr>
          </a:p>
          <a:p>
            <a:r>
              <a:rPr lang="de-DE" altLang="en-US"/>
              <a:t>Gibt an wie häufig ein bestimmter Winkelabstand zweier „heißer Inseln“ ist</a:t>
            </a:r>
          </a:p>
          <a:p>
            <a:endParaRPr lang="de-DE" altLang="en-US"/>
          </a:p>
          <a:p>
            <a:r>
              <a:rPr lang="de-DE" altLang="en-US"/>
              <a:t>Modellanpassung liefert kosmologische Parameter, z.B. stärkster Peak liefert </a:t>
            </a:r>
            <a:r>
              <a:rPr lang="el-GR" altLang="en-US">
                <a:cs typeface="Arial" panose="020B0604020202020204" pitchFamily="34" charset="0"/>
              </a:rPr>
              <a:t>Ω</a:t>
            </a:r>
            <a:r>
              <a:rPr lang="de-DE" altLang="en-US" baseline="-25000">
                <a:cs typeface="Arial" panose="020B0604020202020204" pitchFamily="34" charset="0"/>
              </a:rPr>
              <a:t>0</a:t>
            </a:r>
            <a:endParaRPr lang="el-GR" altLang="en-US" baseline="-25000">
              <a:cs typeface="Arial" panose="020B0604020202020204" pitchFamily="34" charset="0"/>
            </a:endParaRPr>
          </a:p>
        </p:txBody>
      </p:sp>
      <p:pic>
        <p:nvPicPr>
          <p:cNvPr id="862215" name="Picture 7">
            <a:extLst>
              <a:ext uri="{FF2B5EF4-FFF2-40B4-BE49-F238E27FC236}">
                <a16:creationId xmlns:a16="http://schemas.microsoft.com/office/drawing/2014/main" id="{7231C7D4-E8EA-4D64-8253-9390BCF6C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4967287" cy="287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2216" name="Text Box 8">
            <a:extLst>
              <a:ext uri="{FF2B5EF4-FFF2-40B4-BE49-F238E27FC236}">
                <a16:creationId xmlns:a16="http://schemas.microsoft.com/office/drawing/2014/main" id="{61E89CA8-28DC-44BB-9742-1429803BB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982663"/>
            <a:ext cx="34401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en-US">
                <a:solidFill>
                  <a:schemeClr val="accent2"/>
                </a:solidFill>
              </a:rPr>
              <a:t>Temperaturschwankungen der Hintergrundstrahlung</a:t>
            </a:r>
          </a:p>
          <a:p>
            <a:r>
              <a:rPr lang="de-DE" altLang="en-US">
                <a:solidFill>
                  <a:schemeClr val="accent2"/>
                </a:solidFill>
              </a:rPr>
              <a:t>(WMAP, seit 2001)</a:t>
            </a:r>
          </a:p>
        </p:txBody>
      </p:sp>
      <p:sp>
        <p:nvSpPr>
          <p:cNvPr id="862217" name="Text Box 9">
            <a:extLst>
              <a:ext uri="{FF2B5EF4-FFF2-40B4-BE49-F238E27FC236}">
                <a16:creationId xmlns:a16="http://schemas.microsoft.com/office/drawing/2014/main" id="{5CC96BFB-BFFD-410C-AF6A-C772814BA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325" y="2343150"/>
            <a:ext cx="1514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altLang="en-US">
                <a:cs typeface="Arial" panose="020B0604020202020204" pitchFamily="34" charset="0"/>
              </a:rPr>
              <a:t>Δ</a:t>
            </a:r>
            <a:r>
              <a:rPr lang="de-DE" altLang="en-US">
                <a:cs typeface="Arial" panose="020B0604020202020204" pitchFamily="34" charset="0"/>
              </a:rPr>
              <a:t>T/T ≈ 10</a:t>
            </a:r>
            <a:r>
              <a:rPr lang="de-DE" altLang="en-US" baseline="30000">
                <a:cs typeface="Arial" panose="020B0604020202020204" pitchFamily="34" charset="0"/>
              </a:rPr>
              <a:t>-5</a:t>
            </a:r>
            <a:r>
              <a:rPr lang="de-DE" altLang="en-US"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>
    <p:zo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002" name="Text Box 2">
            <a:extLst>
              <a:ext uri="{FF2B5EF4-FFF2-40B4-BE49-F238E27FC236}">
                <a16:creationId xmlns:a16="http://schemas.microsoft.com/office/drawing/2014/main" id="{BF697826-DC8D-459B-96D5-24C7525AB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174625"/>
            <a:ext cx="8640762" cy="204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altLang="en-US" sz="2400">
                <a:solidFill>
                  <a:schemeClr val="accent2"/>
                </a:solidFill>
              </a:rPr>
              <a:t>Ergebnisse des WMAP-Satelliten </a:t>
            </a:r>
            <a:r>
              <a:rPr lang="de-DE" altLang="en-US" sz="2400">
                <a:solidFill>
                  <a:srgbClr val="FF0000"/>
                </a:solidFill>
              </a:rPr>
              <a:t>plus</a:t>
            </a:r>
            <a:r>
              <a:rPr lang="de-DE" altLang="en-US" sz="2400">
                <a:solidFill>
                  <a:schemeClr val="accent2"/>
                </a:solidFill>
              </a:rPr>
              <a:t> SNIa-Ergebnisse </a:t>
            </a:r>
            <a:r>
              <a:rPr lang="de-DE" altLang="en-US" sz="2400">
                <a:solidFill>
                  <a:srgbClr val="FF0000"/>
                </a:solidFill>
              </a:rPr>
              <a:t>plus</a:t>
            </a:r>
            <a:r>
              <a:rPr lang="de-DE" altLang="en-US" sz="2400">
                <a:solidFill>
                  <a:schemeClr val="accent2"/>
                </a:solidFill>
              </a:rPr>
              <a:t> Baryon Acoustic Oscillations in der Galaxienverteilung (Hinshaw et al. 2009)</a:t>
            </a:r>
          </a:p>
          <a:p>
            <a:pPr algn="ctr"/>
            <a:r>
              <a:rPr lang="de-DE" altLang="en-US" sz="1800"/>
              <a:t>Wilkinson Microwave Anisotropy Probe, USA, seit 2001</a:t>
            </a:r>
          </a:p>
          <a:p>
            <a:pPr algn="ctr"/>
            <a:r>
              <a:rPr lang="de-DE" altLang="en-US" sz="1800"/>
              <a:t>Lagrangepunkt L2, 20-fach bessere Auflösung als COBE</a:t>
            </a:r>
          </a:p>
          <a:p>
            <a:pPr algn="ctr"/>
            <a:endParaRPr lang="de-DE" altLang="en-US"/>
          </a:p>
        </p:txBody>
      </p:sp>
      <p:sp>
        <p:nvSpPr>
          <p:cNvPr id="896003" name="Text Box 3">
            <a:extLst>
              <a:ext uri="{FF2B5EF4-FFF2-40B4-BE49-F238E27FC236}">
                <a16:creationId xmlns:a16="http://schemas.microsoft.com/office/drawing/2014/main" id="{6B5772AF-8CC9-4C57-B572-2AAC3AEC1D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220913"/>
            <a:ext cx="8809038" cy="46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de-DE" altLang="en-US">
                <a:cs typeface="Arial" panose="020B0604020202020204" pitchFamily="34" charset="0"/>
              </a:rPr>
              <a:t> Rekombination (Entkopplung der Photonen) 377000 ± 3200 yr nach Urknall</a:t>
            </a:r>
          </a:p>
          <a:p>
            <a:pPr>
              <a:buFontTx/>
              <a:buChar char="•"/>
            </a:pPr>
            <a:r>
              <a:rPr lang="de-DE" altLang="en-US">
                <a:cs typeface="Arial" panose="020B0604020202020204" pitchFamily="34" charset="0"/>
              </a:rPr>
              <a:t> Reionisation des Universums (erste Sterne) nach ca. 432 </a:t>
            </a:r>
            <a:r>
              <a:rPr lang="en-US" altLang="en-US">
                <a:cs typeface="Arial" panose="020B0604020202020204" pitchFamily="34" charset="0"/>
              </a:rPr>
              <a:t>± 90</a:t>
            </a:r>
            <a:r>
              <a:rPr lang="de-DE" altLang="en-US">
                <a:cs typeface="Arial" panose="020B0604020202020204" pitchFamily="34" charset="0"/>
              </a:rPr>
              <a:t> Mio. yr</a:t>
            </a:r>
          </a:p>
          <a:p>
            <a:pPr>
              <a:buFontTx/>
              <a:buChar char="•"/>
            </a:pPr>
            <a:r>
              <a:rPr lang="de-DE" altLang="en-US">
                <a:cs typeface="Arial" panose="020B0604020202020204" pitchFamily="34" charset="0"/>
              </a:rPr>
              <a:t> Alter des Universums: 13.69 ± 0.13 Mrd. Jahre</a:t>
            </a:r>
          </a:p>
          <a:p>
            <a:pPr>
              <a:buFontTx/>
              <a:buChar char="•"/>
            </a:pPr>
            <a:endParaRPr lang="de-DE" altLang="en-US">
              <a:cs typeface="Arial" panose="020B0604020202020204" pitchFamily="34" charset="0"/>
            </a:endParaRPr>
          </a:p>
          <a:p>
            <a:r>
              <a:rPr lang="de-DE" altLang="en-US">
                <a:solidFill>
                  <a:schemeClr val="accent2"/>
                </a:solidFill>
                <a:cs typeface="Arial" panose="020B0604020202020204" pitchFamily="34" charset="0"/>
              </a:rPr>
              <a:t>H</a:t>
            </a:r>
            <a:r>
              <a:rPr lang="de-DE" altLang="en-US" baseline="-25000">
                <a:solidFill>
                  <a:schemeClr val="accent2"/>
                </a:solidFill>
                <a:cs typeface="Arial" panose="020B0604020202020204" pitchFamily="34" charset="0"/>
              </a:rPr>
              <a:t>0</a:t>
            </a:r>
            <a:r>
              <a:rPr lang="de-DE" altLang="en-US">
                <a:solidFill>
                  <a:schemeClr val="accent2"/>
                </a:solidFill>
                <a:cs typeface="Arial" panose="020B0604020202020204" pitchFamily="34" charset="0"/>
              </a:rPr>
              <a:t> = 70.5 ± 1.3 km/s/Mpc</a:t>
            </a:r>
          </a:p>
          <a:p>
            <a:endParaRPr lang="de-DE" altLang="en-US">
              <a:cs typeface="Arial" panose="020B0604020202020204" pitchFamily="34" charset="0"/>
            </a:endParaRPr>
          </a:p>
          <a:p>
            <a:r>
              <a:rPr lang="de-DE" altLang="en-US">
                <a:cs typeface="Arial" panose="020B0604020202020204" pitchFamily="34" charset="0"/>
              </a:rPr>
              <a:t>Ω</a:t>
            </a:r>
            <a:r>
              <a:rPr lang="de-DE" altLang="en-US" baseline="-25000">
                <a:cs typeface="Arial" panose="020B0604020202020204" pitchFamily="34" charset="0"/>
              </a:rPr>
              <a:t>Λ,0</a:t>
            </a:r>
            <a:r>
              <a:rPr lang="de-DE" altLang="en-US">
                <a:cs typeface="Arial" panose="020B0604020202020204" pitchFamily="34" charset="0"/>
              </a:rPr>
              <a:t> = 0.726 ± 0.015	Dunkle Energie</a:t>
            </a:r>
          </a:p>
          <a:p>
            <a:r>
              <a:rPr lang="de-DE" altLang="en-US">
                <a:cs typeface="Arial" panose="020B0604020202020204" pitchFamily="34" charset="0"/>
              </a:rPr>
              <a:t>Ω</a:t>
            </a:r>
            <a:r>
              <a:rPr lang="de-DE" altLang="en-US" baseline="-25000">
                <a:cs typeface="Arial" panose="020B0604020202020204" pitchFamily="34" charset="0"/>
              </a:rPr>
              <a:t>b,0</a:t>
            </a:r>
            <a:r>
              <a:rPr lang="de-DE" altLang="en-US">
                <a:cs typeface="Arial" panose="020B0604020202020204" pitchFamily="34" charset="0"/>
              </a:rPr>
              <a:t> = 0.046 ± 0.002	Baryonen</a:t>
            </a:r>
          </a:p>
          <a:p>
            <a:r>
              <a:rPr lang="de-DE" altLang="en-US">
                <a:cs typeface="Arial" panose="020B0604020202020204" pitchFamily="34" charset="0"/>
              </a:rPr>
              <a:t>Ω</a:t>
            </a:r>
            <a:r>
              <a:rPr lang="de-DE" altLang="en-US" baseline="-25000">
                <a:cs typeface="Arial" panose="020B0604020202020204" pitchFamily="34" charset="0"/>
              </a:rPr>
              <a:t>c,0</a:t>
            </a:r>
            <a:r>
              <a:rPr lang="de-DE" altLang="en-US">
                <a:cs typeface="Arial" panose="020B0604020202020204" pitchFamily="34" charset="0"/>
              </a:rPr>
              <a:t> = 0.228 ± 0.013	nichtbaryonische Dunkle Materie</a:t>
            </a:r>
          </a:p>
          <a:p>
            <a:r>
              <a:rPr lang="de-DE" altLang="en-US">
                <a:solidFill>
                  <a:schemeClr val="accent2"/>
                </a:solidFill>
                <a:cs typeface="Arial" panose="020B0604020202020204" pitchFamily="34" charset="0"/>
              </a:rPr>
              <a:t>Ω</a:t>
            </a:r>
            <a:r>
              <a:rPr lang="de-DE" altLang="en-US" baseline="-25000">
                <a:solidFill>
                  <a:schemeClr val="accent2"/>
                </a:solidFill>
                <a:cs typeface="Arial" panose="020B0604020202020204" pitchFamily="34" charset="0"/>
              </a:rPr>
              <a:t>0</a:t>
            </a:r>
            <a:r>
              <a:rPr lang="de-DE" altLang="en-US">
                <a:solidFill>
                  <a:schemeClr val="accent2"/>
                </a:solidFill>
                <a:cs typeface="Arial" panose="020B0604020202020204" pitchFamily="34" charset="0"/>
              </a:rPr>
              <a:t>   = 1.005 ± 0.006	Totale Dichte</a:t>
            </a:r>
          </a:p>
          <a:p>
            <a:endParaRPr lang="de-DE" altLang="en-US">
              <a:solidFill>
                <a:schemeClr val="accent2"/>
              </a:solidFill>
              <a:cs typeface="Arial" panose="020B0604020202020204" pitchFamily="34" charset="0"/>
            </a:endParaRPr>
          </a:p>
          <a:p>
            <a:r>
              <a:rPr lang="de-DE" altLang="en-US">
                <a:cs typeface="Arial" panose="020B0604020202020204" pitchFamily="34" charset="0"/>
              </a:rPr>
              <a:t>Daraus folgen:</a:t>
            </a:r>
          </a:p>
          <a:p>
            <a:r>
              <a:rPr lang="de-DE" altLang="en-US">
                <a:solidFill>
                  <a:schemeClr val="accent2"/>
                </a:solidFill>
                <a:cs typeface="Arial" panose="020B0604020202020204" pitchFamily="34" charset="0"/>
              </a:rPr>
              <a:t>Krümmungsparameter </a:t>
            </a:r>
            <a:r>
              <a:rPr lang="de-DE" altLang="en-US">
                <a:solidFill>
                  <a:srgbClr val="FF0000"/>
                </a:solidFill>
                <a:cs typeface="Arial" panose="020B0604020202020204" pitchFamily="34" charset="0"/>
              </a:rPr>
              <a:t>-0.018 &lt; k &lt; 0.008</a:t>
            </a:r>
            <a:r>
              <a:rPr lang="de-DE" altLang="en-US">
                <a:solidFill>
                  <a:schemeClr val="accent2"/>
                </a:solidFill>
                <a:cs typeface="Arial" panose="020B0604020202020204" pitchFamily="34" charset="0"/>
              </a:rPr>
              <a:t>  → euklidische Geometrie</a:t>
            </a:r>
          </a:p>
          <a:p>
            <a:r>
              <a:rPr lang="de-DE" altLang="en-US">
                <a:solidFill>
                  <a:schemeClr val="accent2"/>
                </a:solidFill>
                <a:cs typeface="Arial" panose="020B0604020202020204" pitchFamily="34" charset="0"/>
              </a:rPr>
              <a:t>Bremsparameter </a:t>
            </a:r>
            <a:r>
              <a:rPr lang="de-DE" altLang="en-US">
                <a:solidFill>
                  <a:srgbClr val="FF0000"/>
                </a:solidFill>
                <a:cs typeface="Arial" panose="020B0604020202020204" pitchFamily="34" charset="0"/>
              </a:rPr>
              <a:t>q</a:t>
            </a:r>
            <a:r>
              <a:rPr lang="de-DE" altLang="en-US" baseline="-25000">
                <a:solidFill>
                  <a:srgbClr val="FF0000"/>
                </a:solidFill>
                <a:cs typeface="Arial" panose="020B0604020202020204" pitchFamily="34" charset="0"/>
              </a:rPr>
              <a:t>0</a:t>
            </a:r>
            <a:r>
              <a:rPr lang="de-DE" altLang="en-US">
                <a:solidFill>
                  <a:srgbClr val="FF0000"/>
                </a:solidFill>
                <a:cs typeface="Arial" panose="020B0604020202020204" pitchFamily="34" charset="0"/>
              </a:rPr>
              <a:t> =</a:t>
            </a:r>
            <a:r>
              <a:rPr lang="de-DE" altLang="en-US">
                <a:solidFill>
                  <a:schemeClr val="accent2"/>
                </a:solidFill>
                <a:cs typeface="Arial" panose="020B0604020202020204" pitchFamily="34" charset="0"/>
              </a:rPr>
              <a:t> (</a:t>
            </a:r>
            <a:r>
              <a:rPr lang="el-GR" altLang="en-US">
                <a:solidFill>
                  <a:schemeClr val="accent2"/>
                </a:solidFill>
                <a:cs typeface="Arial" panose="020B0604020202020204" pitchFamily="34" charset="0"/>
              </a:rPr>
              <a:t>Ω</a:t>
            </a:r>
            <a:r>
              <a:rPr lang="de-DE" altLang="en-US" baseline="-25000">
                <a:solidFill>
                  <a:schemeClr val="accent2"/>
                </a:solidFill>
                <a:cs typeface="Arial" panose="020B0604020202020204" pitchFamily="34" charset="0"/>
              </a:rPr>
              <a:t>b,0</a:t>
            </a:r>
            <a:r>
              <a:rPr lang="de-DE" altLang="en-US">
                <a:solidFill>
                  <a:schemeClr val="accent2"/>
                </a:solidFill>
                <a:cs typeface="Arial" panose="020B0604020202020204" pitchFamily="34" charset="0"/>
              </a:rPr>
              <a:t>+</a:t>
            </a:r>
            <a:r>
              <a:rPr lang="el-GR" altLang="en-US">
                <a:solidFill>
                  <a:schemeClr val="accent2"/>
                </a:solidFill>
                <a:cs typeface="Arial" panose="020B0604020202020204" pitchFamily="34" charset="0"/>
              </a:rPr>
              <a:t>Ω</a:t>
            </a:r>
            <a:r>
              <a:rPr lang="de-DE" altLang="en-US" baseline="-25000">
                <a:solidFill>
                  <a:schemeClr val="accent2"/>
                </a:solidFill>
                <a:cs typeface="Arial" panose="020B0604020202020204" pitchFamily="34" charset="0"/>
              </a:rPr>
              <a:t>c,0</a:t>
            </a:r>
            <a:r>
              <a:rPr lang="de-DE" altLang="en-US">
                <a:solidFill>
                  <a:schemeClr val="accent2"/>
                </a:solidFill>
                <a:cs typeface="Arial" panose="020B0604020202020204" pitchFamily="34" charset="0"/>
              </a:rPr>
              <a:t>)/2 - </a:t>
            </a:r>
            <a:r>
              <a:rPr lang="el-GR" altLang="en-US">
                <a:solidFill>
                  <a:schemeClr val="accent2"/>
                </a:solidFill>
                <a:cs typeface="Arial" panose="020B0604020202020204" pitchFamily="34" charset="0"/>
              </a:rPr>
              <a:t>Ω</a:t>
            </a:r>
            <a:r>
              <a:rPr lang="el-GR" altLang="en-US" baseline="-25000">
                <a:solidFill>
                  <a:schemeClr val="accent2"/>
                </a:solidFill>
                <a:cs typeface="Arial" panose="020B0604020202020204" pitchFamily="34" charset="0"/>
              </a:rPr>
              <a:t>Λ</a:t>
            </a:r>
            <a:r>
              <a:rPr lang="de-DE" altLang="en-US">
                <a:solidFill>
                  <a:schemeClr val="accent2"/>
                </a:solidFill>
                <a:cs typeface="Arial" panose="020B0604020202020204" pitchFamily="34" charset="0"/>
              </a:rPr>
              <a:t> = </a:t>
            </a:r>
            <a:r>
              <a:rPr lang="de-DE" altLang="en-US">
                <a:solidFill>
                  <a:srgbClr val="FF0000"/>
                </a:solidFill>
                <a:cs typeface="Arial" panose="020B0604020202020204" pitchFamily="34" charset="0"/>
              </a:rPr>
              <a:t>-0.59</a:t>
            </a:r>
            <a:endParaRPr lang="el-GR" altLang="en-US">
              <a:solidFill>
                <a:srgbClr val="FF0000"/>
              </a:solidFill>
              <a:cs typeface="Arial" panose="020B0604020202020204" pitchFamily="34" charset="0"/>
            </a:endParaRPr>
          </a:p>
          <a:p>
            <a:endParaRPr lang="de-DE" altLang="en-US">
              <a:solidFill>
                <a:schemeClr val="accent2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6180" name="Picture 4">
            <a:extLst>
              <a:ext uri="{FF2B5EF4-FFF2-40B4-BE49-F238E27FC236}">
                <a16:creationId xmlns:a16="http://schemas.microsoft.com/office/drawing/2014/main" id="{BC17A189-92D5-4BDC-9548-8D662A319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-168275"/>
            <a:ext cx="9901238" cy="712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zo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276" name="Text Box 4">
            <a:extLst>
              <a:ext uri="{FF2B5EF4-FFF2-40B4-BE49-F238E27FC236}">
                <a16:creationId xmlns:a16="http://schemas.microsoft.com/office/drawing/2014/main" id="{DB0B9867-B587-46C9-8F4B-DC59EA951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333375"/>
            <a:ext cx="8767762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en-US">
                <a:solidFill>
                  <a:schemeClr val="accent2"/>
                </a:solidFill>
              </a:rPr>
              <a:t>Die Entstehung der ersten Sterne zu relativ frühem Zeitpunkt nach dem Urknall wird bestätigt durch die Entdeckung eines hoch-rotverschobenen Gammablitzes (GRB)</a:t>
            </a:r>
          </a:p>
          <a:p>
            <a:endParaRPr lang="de-DE" altLang="en-US">
              <a:solidFill>
                <a:schemeClr val="accent2"/>
              </a:solidFill>
            </a:endParaRPr>
          </a:p>
          <a:p>
            <a:r>
              <a:rPr lang="de-DE" altLang="en-US"/>
              <a:t>GRB 090423 (von SWIFT) am 23.04.2009 entdeckt</a:t>
            </a:r>
          </a:p>
          <a:p>
            <a:r>
              <a:rPr lang="de-DE" altLang="en-US"/>
              <a:t>Spektroskopie des </a:t>
            </a:r>
            <a:r>
              <a:rPr lang="de-DE" altLang="en-US" i="1"/>
              <a:t>afterglows </a:t>
            </a:r>
            <a:r>
              <a:rPr lang="de-DE" altLang="en-US"/>
              <a:t>ergibt </a:t>
            </a:r>
            <a:r>
              <a:rPr lang="de-DE" altLang="en-US">
                <a:solidFill>
                  <a:srgbClr val="FF0000"/>
                </a:solidFill>
              </a:rPr>
              <a:t>z = 8.2 (!)</a:t>
            </a:r>
          </a:p>
          <a:p>
            <a:r>
              <a:rPr lang="de-DE" altLang="en-US">
                <a:cs typeface="Arial" panose="020B0604020202020204" pitchFamily="34" charset="0"/>
              </a:rPr>
              <a:t>→ das bisher am weitesten entfernte beobachtete Objekt, 13 Mrd. ly</a:t>
            </a:r>
          </a:p>
          <a:p>
            <a:r>
              <a:rPr lang="de-DE" altLang="en-US">
                <a:cs typeface="Arial" panose="020B0604020202020204" pitchFamily="34" charset="0"/>
              </a:rPr>
              <a:t>→ Alter des Universums zum Zeitpunkt der SN-Explosion: 630 Mio. yr</a:t>
            </a:r>
          </a:p>
        </p:txBody>
      </p:sp>
      <p:pic>
        <p:nvPicPr>
          <p:cNvPr id="1078277" name="Picture 5">
            <a:extLst>
              <a:ext uri="{FF2B5EF4-FFF2-40B4-BE49-F238E27FC236}">
                <a16:creationId xmlns:a16="http://schemas.microsoft.com/office/drawing/2014/main" id="{5A13357F-1503-49F3-B8E1-FD595DDED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3141663"/>
            <a:ext cx="5041900" cy="336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78278" name="Text Box 6">
            <a:extLst>
              <a:ext uri="{FF2B5EF4-FFF2-40B4-BE49-F238E27FC236}">
                <a16:creationId xmlns:a16="http://schemas.microsoft.com/office/drawing/2014/main" id="{67C7C583-9650-498A-B854-CB1878EB54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8975" y="6064250"/>
            <a:ext cx="27035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1600" b="1">
                <a:solidFill>
                  <a:srgbClr val="FFFF00"/>
                </a:solidFill>
              </a:rPr>
              <a:t>opt. </a:t>
            </a:r>
            <a:r>
              <a:rPr lang="de-DE" altLang="en-US" sz="1600" b="1" i="1">
                <a:solidFill>
                  <a:srgbClr val="FFFF00"/>
                </a:solidFill>
              </a:rPr>
              <a:t>afterglow</a:t>
            </a:r>
            <a:r>
              <a:rPr lang="de-DE" altLang="en-US" sz="1600" b="1">
                <a:solidFill>
                  <a:srgbClr val="FFFF00"/>
                </a:solidFill>
              </a:rPr>
              <a:t> GRB090423</a:t>
            </a:r>
          </a:p>
        </p:txBody>
      </p:sp>
      <p:sp>
        <p:nvSpPr>
          <p:cNvPr id="1078279" name="Text Box 7">
            <a:extLst>
              <a:ext uri="{FF2B5EF4-FFF2-40B4-BE49-F238E27FC236}">
                <a16:creationId xmlns:a16="http://schemas.microsoft.com/office/drawing/2014/main" id="{1348624E-DBE7-47B5-9DB1-09DC363AE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3284538"/>
            <a:ext cx="3924300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en-US"/>
              <a:t>GRBs können also Werkzeuge sein, die frühe Strukturbildung im Universum zu studieren.</a:t>
            </a:r>
          </a:p>
          <a:p>
            <a:endParaRPr lang="de-DE" altLang="en-US"/>
          </a:p>
          <a:p>
            <a:r>
              <a:rPr lang="de-DE" altLang="en-US"/>
              <a:t>Hoffnung: </a:t>
            </a:r>
            <a:r>
              <a:rPr lang="de-DE" altLang="en-US" i="1">
                <a:solidFill>
                  <a:schemeClr val="accent2"/>
                </a:solidFill>
              </a:rPr>
              <a:t>James Webb Space Telescope</a:t>
            </a:r>
            <a:r>
              <a:rPr lang="de-DE" altLang="en-US">
                <a:solidFill>
                  <a:schemeClr val="accent2"/>
                </a:solidFill>
              </a:rPr>
              <a:t> wird die </a:t>
            </a:r>
            <a:r>
              <a:rPr lang="de-DE" altLang="en-US" i="1">
                <a:solidFill>
                  <a:schemeClr val="accent2"/>
                </a:solidFill>
              </a:rPr>
              <a:t>host galaxies</a:t>
            </a:r>
            <a:r>
              <a:rPr lang="de-DE" altLang="en-US">
                <a:solidFill>
                  <a:schemeClr val="accent2"/>
                </a:solidFill>
              </a:rPr>
              <a:t> solcher GRBs sehen können </a:t>
            </a:r>
          </a:p>
        </p:txBody>
      </p:sp>
    </p:spTree>
  </p:cSld>
  <p:clrMapOvr>
    <a:masterClrMapping/>
  </p:clrMapOvr>
  <p:transition>
    <p:zo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6468" name="Picture 4">
            <a:extLst>
              <a:ext uri="{FF2B5EF4-FFF2-40B4-BE49-F238E27FC236}">
                <a16:creationId xmlns:a16="http://schemas.microsoft.com/office/drawing/2014/main" id="{BC01B769-AF93-4436-8526-4F364AFF0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636588"/>
            <a:ext cx="9182100" cy="970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86469" name="Text Box 5">
            <a:extLst>
              <a:ext uri="{FF2B5EF4-FFF2-40B4-BE49-F238E27FC236}">
                <a16:creationId xmlns:a16="http://schemas.microsoft.com/office/drawing/2014/main" id="{4E40D1F3-B42A-46B2-A2AD-D34FF87AF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025" y="182563"/>
            <a:ext cx="68294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>
                <a:solidFill>
                  <a:srgbClr val="FF0000"/>
                </a:solidFill>
              </a:rPr>
              <a:t>Neuester Rekordhalter (Artikel erscheint morgen):    z = 9.4</a:t>
            </a:r>
          </a:p>
        </p:txBody>
      </p:sp>
    </p:spTree>
  </p:cSld>
  <p:clrMapOvr>
    <a:masterClrMapping/>
  </p:clrMapOvr>
  <p:transition>
    <p:zo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3959" name="Picture 7">
            <a:extLst>
              <a:ext uri="{FF2B5EF4-FFF2-40B4-BE49-F238E27FC236}">
                <a16:creationId xmlns:a16="http://schemas.microsoft.com/office/drawing/2014/main" id="{373894AD-BD95-42AC-BFEE-B710B504C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341438"/>
            <a:ext cx="8532812" cy="548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3954" name="Text Box 2">
            <a:extLst>
              <a:ext uri="{FF2B5EF4-FFF2-40B4-BE49-F238E27FC236}">
                <a16:creationId xmlns:a16="http://schemas.microsoft.com/office/drawing/2014/main" id="{B2129E1D-0CA4-4B26-90BC-4E3EAEED2D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13" y="12700"/>
            <a:ext cx="8085137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de-DE" altLang="en-US"/>
              <a:t> Zukunft: </a:t>
            </a:r>
            <a:r>
              <a:rPr lang="de-DE" altLang="en-US">
                <a:solidFill>
                  <a:schemeClr val="accent2"/>
                </a:solidFill>
              </a:rPr>
              <a:t>Planck</a:t>
            </a:r>
            <a:r>
              <a:rPr lang="de-DE" altLang="en-US"/>
              <a:t>-Satellit (ESA), gestartet im Mai 2009, beobachtet derzeit die Hintergrundstrahlung mit höherer Auflösung als WMAP.</a:t>
            </a:r>
          </a:p>
          <a:p>
            <a:pPr>
              <a:buFontTx/>
              <a:buChar char="•"/>
            </a:pPr>
            <a:r>
              <a:rPr lang="de-DE" altLang="en-US"/>
              <a:t> Erster </a:t>
            </a:r>
            <a:r>
              <a:rPr lang="de-DE" altLang="en-US" i="1"/>
              <a:t>all sky survey</a:t>
            </a:r>
            <a:r>
              <a:rPr lang="de-DE" altLang="en-US"/>
              <a:t> gerade abgeschlossen (Juni 2010); Mikrowellen-Daten noch nicht von Galaktischen Quellen „bereinigt“</a:t>
            </a:r>
          </a:p>
        </p:txBody>
      </p:sp>
      <p:sp>
        <p:nvSpPr>
          <p:cNvPr id="893958" name="Text Box 6">
            <a:extLst>
              <a:ext uri="{FF2B5EF4-FFF2-40B4-BE49-F238E27FC236}">
                <a16:creationId xmlns:a16="http://schemas.microsoft.com/office/drawing/2014/main" id="{CDAA6E2B-DB23-4452-9AEF-55F509DBDC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5584825"/>
            <a:ext cx="391318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en-US" sz="1600" b="1">
                <a:solidFill>
                  <a:srgbClr val="FFFF00"/>
                </a:solidFill>
              </a:rPr>
              <a:t>Erste komplette Planck-Himmelskarte</a:t>
            </a:r>
          </a:p>
          <a:p>
            <a:pPr algn="ctr"/>
            <a:r>
              <a:rPr lang="de-DE" altLang="en-US" sz="1600" b="1">
                <a:solidFill>
                  <a:srgbClr val="FFFF00"/>
                </a:solidFill>
              </a:rPr>
              <a:t>ESA Pressemitteilung vom 5. Juli 2010</a:t>
            </a:r>
          </a:p>
        </p:txBody>
      </p:sp>
    </p:spTree>
  </p:cSld>
  <p:clrMapOvr>
    <a:masterClrMapping/>
  </p:clrMapOvr>
  <p:transition>
    <p:zo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1195" name="Picture 11">
            <a:extLst>
              <a:ext uri="{FF2B5EF4-FFF2-40B4-BE49-F238E27FC236}">
                <a16:creationId xmlns:a16="http://schemas.microsoft.com/office/drawing/2014/main" id="{2E327777-976F-4F68-AC4D-4C4599498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5661025"/>
            <a:ext cx="2305050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1188" name="Text Box 4">
            <a:extLst>
              <a:ext uri="{FF2B5EF4-FFF2-40B4-BE49-F238E27FC236}">
                <a16:creationId xmlns:a16="http://schemas.microsoft.com/office/drawing/2014/main" id="{9E535FCB-80D9-4725-93D6-F8E339666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88913"/>
            <a:ext cx="2927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400" b="1">
                <a:solidFill>
                  <a:schemeClr val="accent2"/>
                </a:solidFill>
              </a:rPr>
              <a:t>Strahlungskosmos</a:t>
            </a:r>
          </a:p>
        </p:txBody>
      </p:sp>
      <p:sp>
        <p:nvSpPr>
          <p:cNvPr id="861189" name="Text Box 5">
            <a:extLst>
              <a:ext uri="{FF2B5EF4-FFF2-40B4-BE49-F238E27FC236}">
                <a16:creationId xmlns:a16="http://schemas.microsoft.com/office/drawing/2014/main" id="{4552CA57-79A1-42C0-92C9-E133FC9A5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800100"/>
            <a:ext cx="7142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de-DE" altLang="en-US"/>
              <a:t> Ausgangspunkt: Friedmann-Lemaitre-Gleichungen  (18),(19)</a:t>
            </a:r>
          </a:p>
        </p:txBody>
      </p:sp>
      <p:pic>
        <p:nvPicPr>
          <p:cNvPr id="861190" name="Picture 6">
            <a:extLst>
              <a:ext uri="{FF2B5EF4-FFF2-40B4-BE49-F238E27FC236}">
                <a16:creationId xmlns:a16="http://schemas.microsoft.com/office/drawing/2014/main" id="{5B01A495-371C-49AF-B5EC-BD6D9CFF4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174750"/>
            <a:ext cx="3384550" cy="117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1191" name="Text Box 7">
            <a:extLst>
              <a:ext uri="{FF2B5EF4-FFF2-40B4-BE49-F238E27FC236}">
                <a16:creationId xmlns:a16="http://schemas.microsoft.com/office/drawing/2014/main" id="{AA9ED44D-141E-49A0-BDC0-C062919D2B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420938"/>
            <a:ext cx="8604250" cy="446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en-US">
                <a:cs typeface="Arial" panose="020B0604020202020204" pitchFamily="34" charset="0"/>
              </a:rPr>
              <a:t>→ Energieerhaltungssatz                                                            (38)</a:t>
            </a:r>
            <a:r>
              <a:rPr lang="de-DE" altLang="en-US">
                <a:solidFill>
                  <a:srgbClr val="FF0000"/>
                </a:solidFill>
                <a:cs typeface="Arial" panose="020B0604020202020204" pitchFamily="34" charset="0"/>
              </a:rPr>
              <a:t>**</a:t>
            </a:r>
          </a:p>
          <a:p>
            <a:endParaRPr lang="de-DE" altLang="en-US">
              <a:cs typeface="Arial" panose="020B0604020202020204" pitchFamily="34" charset="0"/>
            </a:endParaRPr>
          </a:p>
          <a:p>
            <a:r>
              <a:rPr lang="de-DE" altLang="en-US">
                <a:cs typeface="Arial" panose="020B0604020202020204" pitchFamily="34" charset="0"/>
              </a:rPr>
              <a:t>Für </a:t>
            </a:r>
            <a:r>
              <a:rPr lang="de-DE" altLang="en-US">
                <a:solidFill>
                  <a:srgbClr val="FF0000"/>
                </a:solidFill>
                <a:cs typeface="Arial" panose="020B0604020202020204" pitchFamily="34" charset="0"/>
              </a:rPr>
              <a:t>Materiekosmos</a:t>
            </a:r>
            <a:r>
              <a:rPr lang="de-DE" altLang="en-US">
                <a:cs typeface="Arial" panose="020B0604020202020204" pitchFamily="34" charset="0"/>
              </a:rPr>
              <a:t>                         ist wieder (Massenerhaltung, Gl.22a):</a:t>
            </a:r>
          </a:p>
          <a:p>
            <a:endParaRPr lang="de-DE" altLang="en-US">
              <a:cs typeface="Arial" panose="020B0604020202020204" pitchFamily="34" charset="0"/>
            </a:endParaRPr>
          </a:p>
          <a:p>
            <a:r>
              <a:rPr lang="de-DE" altLang="en-US" sz="1600">
                <a:cs typeface="Arial" panose="020B0604020202020204" pitchFamily="34" charset="0"/>
              </a:rPr>
              <a:t>(Index </a:t>
            </a:r>
            <a:r>
              <a:rPr lang="de-DE" altLang="en-US" sz="1600">
                <a:solidFill>
                  <a:srgbClr val="FF0000"/>
                </a:solidFill>
                <a:cs typeface="Arial" panose="020B0604020202020204" pitchFamily="34" charset="0"/>
              </a:rPr>
              <a:t>b</a:t>
            </a:r>
            <a:r>
              <a:rPr lang="de-DE" altLang="en-US" sz="1600">
                <a:cs typeface="Arial" panose="020B0604020202020204" pitchFamily="34" charset="0"/>
              </a:rPr>
              <a:t> steht für Baryon)</a:t>
            </a:r>
            <a:r>
              <a:rPr lang="de-DE" altLang="en-US">
                <a:cs typeface="Arial" panose="020B0604020202020204" pitchFamily="34" charset="0"/>
              </a:rPr>
              <a:t>                                                                    (39)</a:t>
            </a:r>
          </a:p>
          <a:p>
            <a:endParaRPr lang="de-DE" altLang="en-US">
              <a:cs typeface="Arial" panose="020B0604020202020204" pitchFamily="34" charset="0"/>
            </a:endParaRPr>
          </a:p>
          <a:p>
            <a:r>
              <a:rPr lang="de-DE" altLang="en-US">
                <a:cs typeface="Arial" panose="020B0604020202020204" pitchFamily="34" charset="0"/>
              </a:rPr>
              <a:t>Für </a:t>
            </a:r>
            <a:r>
              <a:rPr lang="de-DE" altLang="en-US">
                <a:solidFill>
                  <a:srgbClr val="FF0000"/>
                </a:solidFill>
                <a:cs typeface="Arial" panose="020B0604020202020204" pitchFamily="34" charset="0"/>
              </a:rPr>
              <a:t>Strahlungskosmos</a:t>
            </a:r>
            <a:r>
              <a:rPr lang="de-DE" altLang="en-US">
                <a:cs typeface="Arial" panose="020B0604020202020204" pitchFamily="34" charset="0"/>
              </a:rPr>
              <a:t> gilt Zustandsgleichung des relativist. Gases:</a:t>
            </a:r>
          </a:p>
          <a:p>
            <a:endParaRPr lang="de-DE" altLang="en-US">
              <a:cs typeface="Arial" panose="020B0604020202020204" pitchFamily="34" charset="0"/>
            </a:endParaRPr>
          </a:p>
          <a:p>
            <a:r>
              <a:rPr lang="de-DE" altLang="en-US">
                <a:cs typeface="Arial" panose="020B0604020202020204" pitchFamily="34" charset="0"/>
              </a:rPr>
              <a:t>                                                                                                     (40)</a:t>
            </a:r>
          </a:p>
          <a:p>
            <a:r>
              <a:rPr lang="de-DE" altLang="en-US" sz="1600">
                <a:cs typeface="Arial" panose="020B0604020202020204" pitchFamily="34" charset="0"/>
              </a:rPr>
              <a:t>(Index </a:t>
            </a:r>
            <a:r>
              <a:rPr lang="de-DE" altLang="en-US" sz="1600">
                <a:solidFill>
                  <a:srgbClr val="FF0000"/>
                </a:solidFill>
                <a:cs typeface="Arial" panose="020B0604020202020204" pitchFamily="34" charset="0"/>
              </a:rPr>
              <a:t>r</a:t>
            </a:r>
            <a:r>
              <a:rPr lang="de-DE" altLang="en-US" sz="1600">
                <a:cs typeface="Arial" panose="020B0604020202020204" pitchFamily="34" charset="0"/>
              </a:rPr>
              <a:t> steht für „radiation“, Strahlungskosmos, enthält Photonen und relativist. Teilchen)</a:t>
            </a:r>
            <a:endParaRPr lang="de-DE" altLang="en-US">
              <a:cs typeface="Arial" panose="020B0604020202020204" pitchFamily="34" charset="0"/>
            </a:endParaRPr>
          </a:p>
          <a:p>
            <a:endParaRPr lang="de-DE" altLang="en-US">
              <a:cs typeface="Arial" panose="020B0604020202020204" pitchFamily="34" charset="0"/>
            </a:endParaRPr>
          </a:p>
          <a:p>
            <a:r>
              <a:rPr lang="de-DE" altLang="en-US">
                <a:cs typeface="Arial" panose="020B0604020202020204" pitchFamily="34" charset="0"/>
              </a:rPr>
              <a:t>Damit liefert Integration von (38):                                                (41)</a:t>
            </a:r>
          </a:p>
          <a:p>
            <a:r>
              <a:rPr lang="de-DE" altLang="en-US" sz="1700">
                <a:cs typeface="Arial" panose="020B0604020202020204" pitchFamily="34" charset="0"/>
              </a:rPr>
              <a:t>Zusätzlicher Faktor </a:t>
            </a:r>
            <a:r>
              <a:rPr lang="de-DE" altLang="en-US" sz="1700">
                <a:solidFill>
                  <a:srgbClr val="FF0000"/>
                </a:solidFill>
                <a:cs typeface="Arial" panose="020B0604020202020204" pitchFamily="34" charset="0"/>
              </a:rPr>
              <a:t>R(t)</a:t>
            </a:r>
            <a:r>
              <a:rPr lang="de-DE" altLang="en-US" sz="1700">
                <a:cs typeface="Arial" panose="020B0604020202020204" pitchFamily="34" charset="0"/>
              </a:rPr>
              <a:t> im Vergleich zu (39):  </a:t>
            </a:r>
            <a:r>
              <a:rPr lang="el-GR" altLang="en-US" sz="1700">
                <a:cs typeface="Arial" panose="020B0604020202020204" pitchFamily="34" charset="0"/>
              </a:rPr>
              <a:t>ρ</a:t>
            </a:r>
            <a:r>
              <a:rPr lang="de-DE" altLang="en-US" sz="1700" baseline="-25000">
                <a:cs typeface="Arial" panose="020B0604020202020204" pitchFamily="34" charset="0"/>
              </a:rPr>
              <a:t>r</a:t>
            </a:r>
            <a:r>
              <a:rPr lang="de-DE" altLang="en-US" sz="1700">
                <a:cs typeface="Arial" panose="020B0604020202020204" pitchFamily="34" charset="0"/>
              </a:rPr>
              <a:t> nimmt nicht nur mit ~R</a:t>
            </a:r>
            <a:r>
              <a:rPr lang="de-DE" altLang="en-US" sz="1700" baseline="30000">
                <a:cs typeface="Arial" panose="020B0604020202020204" pitchFamily="34" charset="0"/>
              </a:rPr>
              <a:t>-3</a:t>
            </a:r>
            <a:r>
              <a:rPr lang="de-DE" altLang="en-US" sz="1700">
                <a:cs typeface="Arial" panose="020B0604020202020204" pitchFamily="34" charset="0"/>
              </a:rPr>
              <a:t> bei Expansion ab, sondern auch noch um ~R</a:t>
            </a:r>
            <a:r>
              <a:rPr lang="de-DE" altLang="en-US" sz="1700" baseline="30000">
                <a:cs typeface="Arial" panose="020B0604020202020204" pitchFamily="34" charset="0"/>
              </a:rPr>
              <a:t>-1</a:t>
            </a:r>
            <a:r>
              <a:rPr lang="de-DE" altLang="en-US" sz="1700">
                <a:cs typeface="Arial" panose="020B0604020202020204" pitchFamily="34" charset="0"/>
              </a:rPr>
              <a:t> durch Rotverschiebung (Energieabnahme).</a:t>
            </a:r>
          </a:p>
          <a:p>
            <a:r>
              <a:rPr lang="de-DE" altLang="en-US" sz="1700">
                <a:solidFill>
                  <a:srgbClr val="FF0000"/>
                </a:solidFill>
                <a:cs typeface="Arial" panose="020B0604020202020204" pitchFamily="34" charset="0"/>
              </a:rPr>
              <a:t>** entspricht formal dem 1. Hauptsatz der Thermodynamik:   dU + pdV = 0</a:t>
            </a:r>
            <a:endParaRPr lang="el-GR" altLang="en-US" sz="170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861192" name="Picture 8">
            <a:extLst>
              <a:ext uri="{FF2B5EF4-FFF2-40B4-BE49-F238E27FC236}">
                <a16:creationId xmlns:a16="http://schemas.microsoft.com/office/drawing/2014/main" id="{F571C079-8477-4DD4-866B-635E7AE87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825" y="2411413"/>
            <a:ext cx="3484563" cy="5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1193" name="Picture 9">
            <a:extLst>
              <a:ext uri="{FF2B5EF4-FFF2-40B4-BE49-F238E27FC236}">
                <a16:creationId xmlns:a16="http://schemas.microsoft.com/office/drawing/2014/main" id="{E951ED38-3959-4393-B1AE-9BA15E55A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100388"/>
            <a:ext cx="1558925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1194" name="Picture 10">
            <a:extLst>
              <a:ext uri="{FF2B5EF4-FFF2-40B4-BE49-F238E27FC236}">
                <a16:creationId xmlns:a16="http://schemas.microsoft.com/office/drawing/2014/main" id="{670EB9B3-2AD1-4294-AF7D-8623517A4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863" y="3644900"/>
            <a:ext cx="234632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1196" name="Picture 12">
            <a:extLst>
              <a:ext uri="{FF2B5EF4-FFF2-40B4-BE49-F238E27FC236}">
                <a16:creationId xmlns:a16="http://schemas.microsoft.com/office/drawing/2014/main" id="{B43EB73D-9040-467D-8A4A-1D63B7BE6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724400"/>
            <a:ext cx="2447925" cy="4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zo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714" name="Text Box 2">
            <a:extLst>
              <a:ext uri="{FF2B5EF4-FFF2-40B4-BE49-F238E27FC236}">
                <a16:creationId xmlns:a16="http://schemas.microsoft.com/office/drawing/2014/main" id="{9A5C5FC4-8171-4A46-8A0D-47FD0F0AC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20713"/>
            <a:ext cx="882015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de-DE" altLang="en-US"/>
              <a:t> Daraus: Abschätzung des Zeitpunkts t* des Übergangs vom Strahlungs- zum Materiekosmos                      : </a:t>
            </a:r>
          </a:p>
          <a:p>
            <a:pPr>
              <a:spcBef>
                <a:spcPct val="50000"/>
              </a:spcBef>
            </a:pPr>
            <a:r>
              <a:rPr lang="de-DE" altLang="en-US"/>
              <a:t>   … </a:t>
            </a:r>
            <a:r>
              <a:rPr lang="de-DE" altLang="en-US">
                <a:solidFill>
                  <a:srgbClr val="FF0000"/>
                </a:solidFill>
              </a:rPr>
              <a:t>t* = 100.000</a:t>
            </a:r>
            <a:r>
              <a:rPr lang="de-DE" altLang="en-US">
                <a:solidFill>
                  <a:srgbClr val="FF0000"/>
                </a:solidFill>
                <a:cs typeface="Arial" panose="020B0604020202020204" pitchFamily="34" charset="0"/>
              </a:rPr>
              <a:t> Jahre</a:t>
            </a:r>
            <a:r>
              <a:rPr lang="de-DE" altLang="en-US">
                <a:solidFill>
                  <a:srgbClr val="FF0000"/>
                </a:solidFill>
              </a:rPr>
              <a:t> nach der Singularität</a:t>
            </a:r>
          </a:p>
        </p:txBody>
      </p:sp>
      <p:pic>
        <p:nvPicPr>
          <p:cNvPr id="883716" name="Picture 4">
            <a:extLst>
              <a:ext uri="{FF2B5EF4-FFF2-40B4-BE49-F238E27FC236}">
                <a16:creationId xmlns:a16="http://schemas.microsoft.com/office/drawing/2014/main" id="{85051D07-78F7-4573-9C95-DD7F69CFB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908050"/>
            <a:ext cx="1408113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83717" name="Text Box 5">
            <a:extLst>
              <a:ext uri="{FF2B5EF4-FFF2-40B4-BE49-F238E27FC236}">
                <a16:creationId xmlns:a16="http://schemas.microsoft.com/office/drawing/2014/main" id="{8AC3E4C9-EDF6-4B9D-A938-1375E356D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035175"/>
            <a:ext cx="3467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400" b="1">
                <a:solidFill>
                  <a:schemeClr val="accent2"/>
                </a:solidFill>
              </a:rPr>
              <a:t>Evolution des Kosmos</a:t>
            </a:r>
          </a:p>
        </p:txBody>
      </p:sp>
      <p:sp>
        <p:nvSpPr>
          <p:cNvPr id="883718" name="Text Box 6">
            <a:extLst>
              <a:ext uri="{FF2B5EF4-FFF2-40B4-BE49-F238E27FC236}">
                <a16:creationId xmlns:a16="http://schemas.microsoft.com/office/drawing/2014/main" id="{1515CE33-00FD-4E6A-8B79-A61F4A441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492375"/>
            <a:ext cx="8785225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de-DE" altLang="en-US"/>
              <a:t> Wie sahen die ganz frühen Epochen aus (t &lt; 200 s, Elementsynthese)?</a:t>
            </a:r>
          </a:p>
          <a:p>
            <a:pPr>
              <a:buFontTx/>
              <a:buChar char="•"/>
            </a:pPr>
            <a:r>
              <a:rPr lang="de-DE" altLang="en-US"/>
              <a:t> Annahme: </a:t>
            </a:r>
            <a:r>
              <a:rPr lang="de-DE" altLang="en-US">
                <a:solidFill>
                  <a:srgbClr val="FF0000"/>
                </a:solidFill>
              </a:rPr>
              <a:t>Standardmodell</a:t>
            </a:r>
            <a:r>
              <a:rPr lang="de-DE" altLang="en-US"/>
              <a:t>, d.h. ART &amp; kosmologisches Postulat</a:t>
            </a:r>
          </a:p>
          <a:p>
            <a:pPr>
              <a:buFontTx/>
              <a:buChar char="•"/>
            </a:pPr>
            <a:r>
              <a:rPr lang="de-DE" altLang="en-US"/>
              <a:t> Problem: nicht anwendbar auf beliebig kleine Zeiten nach der Singularität; ART behandelt Raumzeit als Kontinuum.</a:t>
            </a:r>
          </a:p>
          <a:p>
            <a:endParaRPr lang="de-DE" altLang="en-US"/>
          </a:p>
          <a:p>
            <a:r>
              <a:rPr lang="de-DE" altLang="en-US">
                <a:solidFill>
                  <a:schemeClr val="accent2"/>
                </a:solidFill>
              </a:rPr>
              <a:t>Bei sehr hohen Dichten und kleinen Dimensionen müsste die ART durch eine</a:t>
            </a:r>
            <a:r>
              <a:rPr lang="de-DE" altLang="en-US"/>
              <a:t> </a:t>
            </a:r>
            <a:r>
              <a:rPr lang="de-DE" altLang="en-US">
                <a:solidFill>
                  <a:srgbClr val="FF0000"/>
                </a:solidFill>
              </a:rPr>
              <a:t>Quantentheorie der Gravitation</a:t>
            </a:r>
            <a:r>
              <a:rPr lang="de-DE" altLang="en-US"/>
              <a:t> </a:t>
            </a:r>
            <a:r>
              <a:rPr lang="de-DE" altLang="en-US">
                <a:solidFill>
                  <a:schemeClr val="accent2"/>
                </a:solidFill>
              </a:rPr>
              <a:t>ersetzt werden</a:t>
            </a:r>
            <a:r>
              <a:rPr lang="de-DE" altLang="en-US"/>
              <a:t> </a:t>
            </a:r>
            <a:r>
              <a:rPr lang="de-DE" altLang="en-US">
                <a:cs typeface="Arial" panose="020B0604020202020204" pitchFamily="34" charset="0"/>
              </a:rPr>
              <a:t>→ gibt es noch nicht.</a:t>
            </a:r>
          </a:p>
          <a:p>
            <a:r>
              <a:rPr lang="de-DE" altLang="en-US">
                <a:cs typeface="Arial" panose="020B0604020202020204" pitchFamily="34" charset="0"/>
              </a:rPr>
              <a:t>ART verliert Gültigkeit unterhalb der Planckzeit </a:t>
            </a:r>
            <a:r>
              <a:rPr lang="el-GR" altLang="en-US">
                <a:cs typeface="Arial" panose="020B0604020202020204" pitchFamily="34" charset="0"/>
              </a:rPr>
              <a:t>τ</a:t>
            </a:r>
            <a:r>
              <a:rPr lang="de-DE" altLang="en-US" baseline="-25000">
                <a:cs typeface="Arial" panose="020B0604020202020204" pitchFamily="34" charset="0"/>
              </a:rPr>
              <a:t>P</a:t>
            </a:r>
            <a:r>
              <a:rPr lang="de-DE" altLang="en-US">
                <a:cs typeface="Arial" panose="020B0604020202020204" pitchFamily="34" charset="0"/>
              </a:rPr>
              <a:t>:</a:t>
            </a:r>
          </a:p>
          <a:p>
            <a:endParaRPr lang="de-DE" altLang="en-US">
              <a:cs typeface="Arial" panose="020B0604020202020204" pitchFamily="34" charset="0"/>
            </a:endParaRPr>
          </a:p>
          <a:p>
            <a:endParaRPr lang="de-DE" altLang="en-US">
              <a:cs typeface="Arial" panose="020B0604020202020204" pitchFamily="34" charset="0"/>
            </a:endParaRPr>
          </a:p>
          <a:p>
            <a:r>
              <a:rPr lang="de-DE" altLang="en-US">
                <a:cs typeface="Arial" panose="020B0604020202020204" pitchFamily="34" charset="0"/>
              </a:rPr>
              <a:t>Zwischen </a:t>
            </a:r>
            <a:r>
              <a:rPr lang="el-GR" altLang="en-US">
                <a:cs typeface="Arial" panose="020B0604020202020204" pitchFamily="34" charset="0"/>
              </a:rPr>
              <a:t>τ</a:t>
            </a:r>
            <a:r>
              <a:rPr lang="de-DE" altLang="en-US" baseline="-25000">
                <a:cs typeface="Arial" panose="020B0604020202020204" pitchFamily="34" charset="0"/>
              </a:rPr>
              <a:t>P</a:t>
            </a:r>
            <a:r>
              <a:rPr lang="de-DE" altLang="en-US">
                <a:cs typeface="Arial" panose="020B0604020202020204" pitchFamily="34" charset="0"/>
              </a:rPr>
              <a:t> und 1 ∙ 10</a:t>
            </a:r>
            <a:r>
              <a:rPr lang="de-DE" altLang="en-US" baseline="30000">
                <a:cs typeface="Arial" panose="020B0604020202020204" pitchFamily="34" charset="0"/>
              </a:rPr>
              <a:t>5</a:t>
            </a:r>
            <a:r>
              <a:rPr lang="de-DE" altLang="en-US">
                <a:cs typeface="Arial" panose="020B0604020202020204" pitchFamily="34" charset="0"/>
              </a:rPr>
              <a:t> Jahren ist der zeitliche Verlauf der Temperatur (bzw. der mittleren thermischen Energie) gegeben durch:</a:t>
            </a:r>
          </a:p>
        </p:txBody>
      </p:sp>
      <p:pic>
        <p:nvPicPr>
          <p:cNvPr id="883719" name="Picture 7">
            <a:extLst>
              <a:ext uri="{FF2B5EF4-FFF2-40B4-BE49-F238E27FC236}">
                <a16:creationId xmlns:a16="http://schemas.microsoft.com/office/drawing/2014/main" id="{3EC00B21-0B75-4179-9FE9-B518F27B6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5059363"/>
            <a:ext cx="3640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3720" name="Picture 8">
            <a:extLst>
              <a:ext uri="{FF2B5EF4-FFF2-40B4-BE49-F238E27FC236}">
                <a16:creationId xmlns:a16="http://schemas.microsoft.com/office/drawing/2014/main" id="{916A7881-AE47-4D6C-B72D-09FDBDAB3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763" y="6213475"/>
            <a:ext cx="3703637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zo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934" name="Text Box 6">
            <a:extLst>
              <a:ext uri="{FF2B5EF4-FFF2-40B4-BE49-F238E27FC236}">
                <a16:creationId xmlns:a16="http://schemas.microsoft.com/office/drawing/2014/main" id="{41ED6D6A-9038-45C0-B945-B203927F8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565150"/>
            <a:ext cx="8064500" cy="46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en-US">
                <a:solidFill>
                  <a:schemeClr val="accent2"/>
                </a:solidFill>
              </a:rPr>
              <a:t>Anfangsphasen:</a:t>
            </a:r>
            <a:r>
              <a:rPr lang="de-DE" altLang="en-US"/>
              <a:t> </a:t>
            </a:r>
            <a:r>
              <a:rPr lang="de-DE" altLang="en-US">
                <a:solidFill>
                  <a:srgbClr val="FF0000"/>
                </a:solidFill>
              </a:rPr>
              <a:t>T,</a:t>
            </a:r>
            <a:r>
              <a:rPr lang="el-GR" altLang="en-US">
                <a:solidFill>
                  <a:srgbClr val="FF0000"/>
                </a:solidFill>
                <a:cs typeface="Arial" panose="020B0604020202020204" pitchFamily="34" charset="0"/>
              </a:rPr>
              <a:t>ρ</a:t>
            </a:r>
            <a:r>
              <a:rPr lang="de-DE" altLang="en-US">
                <a:cs typeface="Arial" panose="020B0604020202020204" pitchFamily="34" charset="0"/>
              </a:rPr>
              <a:t> so hoch, dass Photonen und Elementarteilchen großer Vielfalt im </a:t>
            </a:r>
            <a:r>
              <a:rPr lang="de-DE" altLang="en-US">
                <a:solidFill>
                  <a:schemeClr val="accent2"/>
                </a:solidFill>
                <a:cs typeface="Arial" panose="020B0604020202020204" pitchFamily="34" charset="0"/>
              </a:rPr>
              <a:t>thermodynamischen Gleichgewicht</a:t>
            </a:r>
            <a:r>
              <a:rPr lang="de-DE" altLang="en-US">
                <a:cs typeface="Arial" panose="020B0604020202020204" pitchFamily="34" charset="0"/>
              </a:rPr>
              <a:t> sind.</a:t>
            </a:r>
          </a:p>
          <a:p>
            <a:endParaRPr lang="de-DE" altLang="en-US">
              <a:cs typeface="Arial" panose="020B0604020202020204" pitchFamily="34" charset="0"/>
            </a:endParaRPr>
          </a:p>
          <a:p>
            <a:r>
              <a:rPr lang="de-DE" altLang="en-US">
                <a:cs typeface="Arial" panose="020B0604020202020204" pitchFamily="34" charset="0"/>
              </a:rPr>
              <a:t>D.h.: Paarerzeugung und -vernichtung von Teilchen und Antiteilchen sowie WW mit Photonen und anderen Teilchen halten eine bestimmte Teilchensorte der Ruhemasse  </a:t>
            </a:r>
            <a:r>
              <a:rPr lang="de-DE" altLang="en-US">
                <a:solidFill>
                  <a:srgbClr val="FF0000"/>
                </a:solidFill>
                <a:cs typeface="Arial" panose="020B0604020202020204" pitchFamily="34" charset="0"/>
              </a:rPr>
              <a:t>m </a:t>
            </a:r>
            <a:r>
              <a:rPr lang="de-DE" altLang="en-US">
                <a:cs typeface="Arial" panose="020B0604020202020204" pitchFamily="34" charset="0"/>
              </a:rPr>
              <a:t> mit nennenswerter Häufigkeit im Gleichgewicht, </a:t>
            </a:r>
            <a:r>
              <a:rPr lang="de-DE" altLang="en-US" u="sng">
                <a:cs typeface="Arial" panose="020B0604020202020204" pitchFamily="34" charset="0"/>
              </a:rPr>
              <a:t>solange</a:t>
            </a:r>
            <a:r>
              <a:rPr lang="de-DE" altLang="en-US">
                <a:cs typeface="Arial" panose="020B0604020202020204" pitchFamily="34" charset="0"/>
              </a:rPr>
              <a:t>  </a:t>
            </a:r>
            <a:r>
              <a:rPr lang="de-DE" altLang="en-US">
                <a:solidFill>
                  <a:srgbClr val="FF0000"/>
                </a:solidFill>
                <a:cs typeface="Arial" panose="020B0604020202020204" pitchFamily="34" charset="0"/>
              </a:rPr>
              <a:t>kT&gt;&gt;mc</a:t>
            </a:r>
            <a:r>
              <a:rPr lang="de-DE" altLang="en-US" baseline="30000">
                <a:solidFill>
                  <a:srgbClr val="FF0000"/>
                </a:solidFill>
                <a:cs typeface="Arial" panose="020B0604020202020204" pitchFamily="34" charset="0"/>
              </a:rPr>
              <a:t>2</a:t>
            </a:r>
            <a:r>
              <a:rPr lang="de-DE" altLang="en-US">
                <a:cs typeface="Arial" panose="020B0604020202020204" pitchFamily="34" charset="0"/>
              </a:rPr>
              <a:t>  ist.</a:t>
            </a:r>
          </a:p>
          <a:p>
            <a:endParaRPr lang="de-DE" altLang="en-US">
              <a:cs typeface="Arial" panose="020B0604020202020204" pitchFamily="34" charset="0"/>
            </a:endParaRPr>
          </a:p>
          <a:p>
            <a:r>
              <a:rPr lang="de-DE" altLang="en-US">
                <a:cs typeface="Arial" panose="020B0604020202020204" pitchFamily="34" charset="0"/>
              </a:rPr>
              <a:t>Sinkt  </a:t>
            </a:r>
            <a:r>
              <a:rPr lang="de-DE" altLang="en-US">
                <a:solidFill>
                  <a:srgbClr val="FF0000"/>
                </a:solidFill>
                <a:cs typeface="Arial" panose="020B0604020202020204" pitchFamily="34" charset="0"/>
              </a:rPr>
              <a:t>kT </a:t>
            </a:r>
            <a:r>
              <a:rPr lang="de-DE" altLang="en-US">
                <a:cs typeface="Arial" panose="020B0604020202020204" pitchFamily="34" charset="0"/>
              </a:rPr>
              <a:t> darunter ab, können zerfallene (oder annihilierte) Teilchen der Masse  </a:t>
            </a:r>
            <a:r>
              <a:rPr lang="de-DE" altLang="en-US">
                <a:solidFill>
                  <a:srgbClr val="FF0000"/>
                </a:solidFill>
                <a:cs typeface="Arial" panose="020B0604020202020204" pitchFamily="34" charset="0"/>
              </a:rPr>
              <a:t>m</a:t>
            </a:r>
            <a:r>
              <a:rPr lang="de-DE" altLang="en-US">
                <a:cs typeface="Arial" panose="020B0604020202020204" pitchFamily="34" charset="0"/>
              </a:rPr>
              <a:t>  nicht mehr nachgebildet werden.</a:t>
            </a:r>
          </a:p>
          <a:p>
            <a:r>
              <a:rPr lang="de-DE" altLang="en-US">
                <a:solidFill>
                  <a:schemeClr val="accent2"/>
                </a:solidFill>
                <a:cs typeface="Arial" panose="020B0604020202020204" pitchFamily="34" charset="0"/>
              </a:rPr>
              <a:t>→ angefangen bei den massereichsten Teilchen „sterben“ nacheinander die verschiedenen Teilchensorten aus.</a:t>
            </a:r>
          </a:p>
          <a:p>
            <a:endParaRPr lang="de-DE" altLang="en-US">
              <a:solidFill>
                <a:schemeClr val="accent2"/>
              </a:solidFill>
              <a:cs typeface="Arial" panose="020B0604020202020204" pitchFamily="34" charset="0"/>
            </a:endParaRPr>
          </a:p>
          <a:p>
            <a:r>
              <a:rPr lang="de-DE" altLang="en-US">
                <a:cs typeface="Arial" panose="020B0604020202020204" pitchFamily="34" charset="0"/>
              </a:rPr>
              <a:t>Einzelheiten der Frühphasen hängen also entscheidend von der </a:t>
            </a:r>
            <a:r>
              <a:rPr lang="de-DE" altLang="en-US">
                <a:solidFill>
                  <a:srgbClr val="FF0000"/>
                </a:solidFill>
                <a:cs typeface="Arial" panose="020B0604020202020204" pitchFamily="34" charset="0"/>
              </a:rPr>
              <a:t>Physik der Elementarteilchen</a:t>
            </a:r>
            <a:r>
              <a:rPr lang="de-DE" altLang="en-US">
                <a:cs typeface="Arial" panose="020B0604020202020204" pitchFamily="34" charset="0"/>
              </a:rPr>
              <a:t> ab!</a:t>
            </a:r>
          </a:p>
        </p:txBody>
      </p:sp>
    </p:spTree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3587" name="Picture 3">
            <a:extLst>
              <a:ext uri="{FF2B5EF4-FFF2-40B4-BE49-F238E27FC236}">
                <a16:creationId xmlns:a16="http://schemas.microsoft.com/office/drawing/2014/main" id="{696004A1-75BD-400C-AEA3-4F4FE4E57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925" y="260350"/>
            <a:ext cx="6308725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3588" name="Text Box 4">
            <a:extLst>
              <a:ext uri="{FF2B5EF4-FFF2-40B4-BE49-F238E27FC236}">
                <a16:creationId xmlns:a16="http://schemas.microsoft.com/office/drawing/2014/main" id="{15E3B7F2-BDAD-44E3-9843-D17DBB7792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913" y="6064250"/>
            <a:ext cx="2727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1600" b="1">
                <a:solidFill>
                  <a:schemeClr val="hlink"/>
                </a:solidFill>
              </a:rPr>
              <a:t>Zeitschrift für Astrophysik</a:t>
            </a:r>
          </a:p>
        </p:txBody>
      </p:sp>
      <p:sp>
        <p:nvSpPr>
          <p:cNvPr id="963589" name="Line 5">
            <a:extLst>
              <a:ext uri="{FF2B5EF4-FFF2-40B4-BE49-F238E27FC236}">
                <a16:creationId xmlns:a16="http://schemas.microsoft.com/office/drawing/2014/main" id="{1852E600-6C79-43E4-B7CA-D1A9127D1606}"/>
              </a:ext>
            </a:extLst>
          </p:cNvPr>
          <p:cNvSpPr>
            <a:spLocks noChangeShapeType="1"/>
          </p:cNvSpPr>
          <p:nvPr/>
        </p:nvSpPr>
        <p:spPr bwMode="auto">
          <a:xfrm>
            <a:off x="2555875" y="908050"/>
            <a:ext cx="4032250" cy="0"/>
          </a:xfrm>
          <a:prstGeom prst="line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963590" name="Line 6">
            <a:extLst>
              <a:ext uri="{FF2B5EF4-FFF2-40B4-BE49-F238E27FC236}">
                <a16:creationId xmlns:a16="http://schemas.microsoft.com/office/drawing/2014/main" id="{4153001D-1F23-4D81-BDAE-5BD96E29485D}"/>
              </a:ext>
            </a:extLst>
          </p:cNvPr>
          <p:cNvSpPr>
            <a:spLocks noChangeShapeType="1"/>
          </p:cNvSpPr>
          <p:nvPr/>
        </p:nvSpPr>
        <p:spPr bwMode="auto">
          <a:xfrm>
            <a:off x="2195513" y="2492375"/>
            <a:ext cx="1152525" cy="0"/>
          </a:xfrm>
          <a:prstGeom prst="line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963591" name="Line 7">
            <a:extLst>
              <a:ext uri="{FF2B5EF4-FFF2-40B4-BE49-F238E27FC236}">
                <a16:creationId xmlns:a16="http://schemas.microsoft.com/office/drawing/2014/main" id="{326B79F7-D952-4A38-88B7-35853B1DEEBD}"/>
              </a:ext>
            </a:extLst>
          </p:cNvPr>
          <p:cNvSpPr>
            <a:spLocks noChangeShapeType="1"/>
          </p:cNvSpPr>
          <p:nvPr/>
        </p:nvSpPr>
        <p:spPr bwMode="auto">
          <a:xfrm>
            <a:off x="4859338" y="4149725"/>
            <a:ext cx="2665412" cy="0"/>
          </a:xfrm>
          <a:prstGeom prst="line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963592" name="Line 8">
            <a:extLst>
              <a:ext uri="{FF2B5EF4-FFF2-40B4-BE49-F238E27FC236}">
                <a16:creationId xmlns:a16="http://schemas.microsoft.com/office/drawing/2014/main" id="{ACE219B2-99D8-4EDF-A517-587F3C5EE660}"/>
              </a:ext>
            </a:extLst>
          </p:cNvPr>
          <p:cNvSpPr>
            <a:spLocks noChangeShapeType="1"/>
          </p:cNvSpPr>
          <p:nvPr/>
        </p:nvSpPr>
        <p:spPr bwMode="auto">
          <a:xfrm>
            <a:off x="1692275" y="4365625"/>
            <a:ext cx="4535488" cy="0"/>
          </a:xfrm>
          <a:prstGeom prst="line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963593" name="Line 9">
            <a:extLst>
              <a:ext uri="{FF2B5EF4-FFF2-40B4-BE49-F238E27FC236}">
                <a16:creationId xmlns:a16="http://schemas.microsoft.com/office/drawing/2014/main" id="{37754785-4F0B-4A17-A925-F0422E01E451}"/>
              </a:ext>
            </a:extLst>
          </p:cNvPr>
          <p:cNvSpPr>
            <a:spLocks noChangeShapeType="1"/>
          </p:cNvSpPr>
          <p:nvPr/>
        </p:nvSpPr>
        <p:spPr bwMode="auto">
          <a:xfrm>
            <a:off x="2843213" y="4652963"/>
            <a:ext cx="4608512" cy="0"/>
          </a:xfrm>
          <a:prstGeom prst="line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963594" name="Line 10">
            <a:extLst>
              <a:ext uri="{FF2B5EF4-FFF2-40B4-BE49-F238E27FC236}">
                <a16:creationId xmlns:a16="http://schemas.microsoft.com/office/drawing/2014/main" id="{4E76A6C2-5047-447D-A002-64F30889844C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9250" y="4868863"/>
            <a:ext cx="792163" cy="0"/>
          </a:xfrm>
          <a:prstGeom prst="line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GB"/>
          </a:p>
        </p:txBody>
      </p:sp>
      <p:sp>
        <p:nvSpPr>
          <p:cNvPr id="963611" name="Line 27">
            <a:extLst>
              <a:ext uri="{FF2B5EF4-FFF2-40B4-BE49-F238E27FC236}">
                <a16:creationId xmlns:a16="http://schemas.microsoft.com/office/drawing/2014/main" id="{D5DDCEC9-B61F-4B50-9FB8-7F27DA33F752}"/>
              </a:ext>
            </a:extLst>
          </p:cNvPr>
          <p:cNvSpPr>
            <a:spLocks noChangeShapeType="1"/>
          </p:cNvSpPr>
          <p:nvPr/>
        </p:nvSpPr>
        <p:spPr bwMode="auto">
          <a:xfrm>
            <a:off x="5003800" y="4868863"/>
            <a:ext cx="574675" cy="0"/>
          </a:xfrm>
          <a:prstGeom prst="line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GB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690" name="Text Box 2">
            <a:extLst>
              <a:ext uri="{FF2B5EF4-FFF2-40B4-BE49-F238E27FC236}">
                <a16:creationId xmlns:a16="http://schemas.microsoft.com/office/drawing/2014/main" id="{55FDE723-DB69-4323-84AB-D63D22AE0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260350"/>
            <a:ext cx="8840787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de-DE" altLang="en-US" sz="2000">
                <a:latin typeface="Arial" panose="020B0604020202020204" pitchFamily="34" charset="0"/>
              </a:rPr>
              <a:t>Die erste Phase nach der sog. „Großen Vereinigungstheorie“ (GUT) der vier Kräfte und der nachfolgenden Inflation ist die</a:t>
            </a:r>
          </a:p>
          <a:p>
            <a:endParaRPr lang="de-DE" altLang="en-US" sz="2000">
              <a:latin typeface="Arial" panose="020B0604020202020204" pitchFamily="34" charset="0"/>
            </a:endParaRPr>
          </a:p>
          <a:p>
            <a:pPr>
              <a:buFontTx/>
              <a:buAutoNum type="arabicPeriod"/>
            </a:pPr>
            <a:r>
              <a:rPr lang="de-DE" altLang="en-US" sz="2000" b="1">
                <a:solidFill>
                  <a:schemeClr val="accent2"/>
                </a:solidFill>
                <a:latin typeface="Arial" panose="020B0604020202020204" pitchFamily="34" charset="0"/>
              </a:rPr>
              <a:t>Quark-Ära</a:t>
            </a:r>
            <a:r>
              <a:rPr lang="de-DE" altLang="en-US" sz="2000" b="1">
                <a:latin typeface="Arial" panose="020B0604020202020204" pitchFamily="34" charset="0"/>
              </a:rPr>
              <a:t> </a:t>
            </a:r>
            <a:r>
              <a:rPr lang="de-DE" altLang="en-US" sz="2000">
                <a:latin typeface="Arial" panose="020B0604020202020204" pitchFamily="34" charset="0"/>
              </a:rPr>
              <a:t> </a:t>
            </a:r>
            <a:r>
              <a:rPr lang="de-DE" altLang="en-US" sz="2000">
                <a:solidFill>
                  <a:srgbClr val="FF0000"/>
                </a:solidFill>
                <a:latin typeface="Arial" panose="020B0604020202020204" pitchFamily="34" charset="0"/>
              </a:rPr>
              <a:t>(10</a:t>
            </a:r>
            <a:r>
              <a:rPr lang="de-DE" altLang="en-US" sz="2000" baseline="30000">
                <a:solidFill>
                  <a:srgbClr val="FF0000"/>
                </a:solidFill>
                <a:latin typeface="Arial" panose="020B0604020202020204" pitchFamily="34" charset="0"/>
              </a:rPr>
              <a:t>-35</a:t>
            </a:r>
            <a:r>
              <a:rPr lang="de-DE" altLang="en-US" sz="2000">
                <a:solidFill>
                  <a:srgbClr val="FF0000"/>
                </a:solidFill>
                <a:latin typeface="Arial" panose="020B0604020202020204" pitchFamily="34" charset="0"/>
              </a:rPr>
              <a:t> - 10</a:t>
            </a:r>
            <a:r>
              <a:rPr lang="de-DE" altLang="en-US" sz="2000" baseline="30000">
                <a:solidFill>
                  <a:srgbClr val="FF0000"/>
                </a:solidFill>
                <a:latin typeface="Arial" panose="020B0604020202020204" pitchFamily="34" charset="0"/>
              </a:rPr>
              <a:t>-6</a:t>
            </a:r>
            <a:r>
              <a:rPr lang="de-DE" altLang="en-US" sz="2000">
                <a:solidFill>
                  <a:srgbClr val="FF0000"/>
                </a:solidFill>
                <a:latin typeface="Arial" panose="020B0604020202020204" pitchFamily="34" charset="0"/>
              </a:rPr>
              <a:t> s)</a:t>
            </a:r>
          </a:p>
          <a:p>
            <a:r>
              <a:rPr lang="de-DE" altLang="en-US" sz="2000">
                <a:latin typeface="Arial" panose="020B0604020202020204" pitchFamily="34" charset="0"/>
              </a:rPr>
              <a:t>	bei 100 GeV (nach 10</a:t>
            </a:r>
            <a:r>
              <a:rPr lang="de-DE" altLang="en-US" sz="2000" baseline="30000">
                <a:latin typeface="Arial" panose="020B0604020202020204" pitchFamily="34" charset="0"/>
              </a:rPr>
              <a:t>-10 </a:t>
            </a:r>
            <a:r>
              <a:rPr lang="de-DE" altLang="en-US" sz="2000">
                <a:latin typeface="Arial" panose="020B0604020202020204" pitchFamily="34" charset="0"/>
              </a:rPr>
              <a:t>s) trennen sich die (als letzte) die schwache und die elektromagn. WW. Erst danach haben die Elementarteilchen ihre heute beobachteten Eigenschaften. </a:t>
            </a:r>
          </a:p>
          <a:p>
            <a:endParaRPr lang="de-DE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altLang="en-US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	Hadronen-Ära</a:t>
            </a:r>
            <a:r>
              <a:rPr lang="de-DE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2000">
                <a:solidFill>
                  <a:srgbClr val="FF0000"/>
                </a:solidFill>
                <a:latin typeface="Arial" panose="020B0604020202020204" pitchFamily="34" charset="0"/>
              </a:rPr>
              <a:t>(bis 10</a:t>
            </a:r>
            <a:r>
              <a:rPr lang="de-DE" altLang="en-US" sz="2000" baseline="30000">
                <a:solidFill>
                  <a:srgbClr val="FF0000"/>
                </a:solidFill>
                <a:latin typeface="Arial" panose="020B0604020202020204" pitchFamily="34" charset="0"/>
              </a:rPr>
              <a:t>-4</a:t>
            </a:r>
            <a:r>
              <a:rPr lang="de-DE" altLang="en-US" sz="2000">
                <a:solidFill>
                  <a:srgbClr val="FF0000"/>
                </a:solidFill>
                <a:latin typeface="Arial" panose="020B0604020202020204" pitchFamily="34" charset="0"/>
              </a:rPr>
              <a:t> s)</a:t>
            </a:r>
          </a:p>
          <a:p>
            <a:r>
              <a:rPr lang="de-DE" altLang="en-US" sz="2000">
                <a:solidFill>
                  <a:srgbClr val="FF0000"/>
                </a:solidFill>
                <a:latin typeface="Arial" panose="020B0604020202020204" pitchFamily="34" charset="0"/>
              </a:rPr>
              <a:t>	</a:t>
            </a:r>
            <a:r>
              <a:rPr lang="de-DE" altLang="en-US" sz="2000">
                <a:latin typeface="Arial" panose="020B0604020202020204" pitchFamily="34" charset="0"/>
              </a:rPr>
              <a:t>bei </a:t>
            </a:r>
            <a:r>
              <a:rPr lang="de-DE" altLang="en-US" sz="2000">
                <a:solidFill>
                  <a:srgbClr val="FF0000"/>
                </a:solidFill>
                <a:latin typeface="Arial" panose="020B0604020202020204" pitchFamily="34" charset="0"/>
              </a:rPr>
              <a:t>1GeV </a:t>
            </a:r>
            <a:r>
              <a:rPr lang="de-DE" altLang="en-US" sz="2000">
                <a:latin typeface="Arial" panose="020B0604020202020204" pitchFamily="34" charset="0"/>
              </a:rPr>
              <a:t>annihilieren Quarks und Antiquarks.</a:t>
            </a:r>
            <a:r>
              <a:rPr lang="de-DE" altLang="en-US" sz="200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de-DE" altLang="en-US" sz="2000">
                <a:latin typeface="Arial" panose="020B0604020202020204" pitchFamily="34" charset="0"/>
              </a:rPr>
              <a:t>Aus GUT-Zeiten ererbter Quark- wird ein Protonenüberschuss gegenüber Antiprotonen. Nach Zerstrahlen der leichtesten Hadronen (</a:t>
            </a:r>
            <a:r>
              <a:rPr lang="el-GR" altLang="en-US" sz="2000"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lang="de-DE" altLang="en-US" sz="2000">
                <a:latin typeface="Arial" panose="020B0604020202020204" pitchFamily="34" charset="0"/>
                <a:cs typeface="Arial" panose="020B0604020202020204" pitchFamily="34" charset="0"/>
              </a:rPr>
              <a:t>-Mesonen) →</a:t>
            </a:r>
          </a:p>
          <a:p>
            <a:endParaRPr lang="de-DE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altLang="en-US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	Leptonen-Ära</a:t>
            </a:r>
            <a:r>
              <a:rPr lang="de-DE" altLang="en-US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2000">
                <a:solidFill>
                  <a:srgbClr val="FF0000"/>
                </a:solidFill>
                <a:latin typeface="Arial" panose="020B0604020202020204" pitchFamily="34" charset="0"/>
              </a:rPr>
              <a:t>(bis 3s)</a:t>
            </a:r>
            <a:endParaRPr lang="de-DE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altLang="en-US" sz="2000">
                <a:latin typeface="Arial" panose="020B0604020202020204" pitchFamily="34" charset="0"/>
                <a:cs typeface="Arial" panose="020B0604020202020204" pitchFamily="34" charset="0"/>
              </a:rPr>
              <a:t>	Hier dominieren e</a:t>
            </a:r>
            <a:r>
              <a:rPr lang="de-DE" altLang="en-US" sz="2000" baseline="3000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e-DE" altLang="en-US" sz="2000">
                <a:latin typeface="Arial" panose="020B0604020202020204" pitchFamily="34" charset="0"/>
                <a:cs typeface="Arial" panose="020B0604020202020204" pitchFamily="34" charset="0"/>
              </a:rPr>
              <a:t>, e</a:t>
            </a:r>
            <a:r>
              <a:rPr lang="de-DE" altLang="en-US" sz="2000" baseline="3000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de-DE" altLang="en-US" sz="2000">
                <a:latin typeface="Arial" panose="020B0604020202020204" pitchFamily="34" charset="0"/>
                <a:cs typeface="Arial" panose="020B0604020202020204" pitchFamily="34" charset="0"/>
              </a:rPr>
              <a:t>, Neutrinos, Photonen. Am Ende vernichten sich e</a:t>
            </a:r>
            <a:r>
              <a:rPr lang="de-DE" altLang="en-US" sz="2000" baseline="3000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e-DE" altLang="en-US" sz="2000">
                <a:latin typeface="Arial" panose="020B0604020202020204" pitchFamily="34" charset="0"/>
                <a:cs typeface="Arial" panose="020B0604020202020204" pitchFamily="34" charset="0"/>
              </a:rPr>
              <a:t>+e</a:t>
            </a:r>
            <a:r>
              <a:rPr lang="de-DE" altLang="en-US" sz="2000" baseline="3000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de-DE" altLang="en-US" sz="2000">
                <a:latin typeface="Arial" panose="020B0604020202020204" pitchFamily="34" charset="0"/>
                <a:cs typeface="Arial" panose="020B0604020202020204" pitchFamily="34" charset="0"/>
              </a:rPr>
              <a:t> (bis auf e</a:t>
            </a:r>
            <a:r>
              <a:rPr lang="de-DE" altLang="en-US" sz="2000" baseline="3000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e-DE" altLang="en-US" sz="2000">
                <a:latin typeface="Arial" panose="020B0604020202020204" pitchFamily="34" charset="0"/>
                <a:cs typeface="Arial" panose="020B0604020202020204" pitchFamily="34" charset="0"/>
              </a:rPr>
              <a:t>-Überschuss). Nun:</a:t>
            </a:r>
          </a:p>
        </p:txBody>
      </p:sp>
    </p:spTree>
  </p:cSld>
  <p:clrMapOvr>
    <a:masterClrMapping/>
  </p:clrMapOvr>
  <p:transition>
    <p:zo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370" name="Text Box 2">
            <a:extLst>
              <a:ext uri="{FF2B5EF4-FFF2-40B4-BE49-F238E27FC236}">
                <a16:creationId xmlns:a16="http://schemas.microsoft.com/office/drawing/2014/main" id="{5FE4BC28-6CA4-4BD2-B0BA-88BBC16CBF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22288"/>
            <a:ext cx="8840787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de-DE" altLang="en-US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	Strahlungs-Ära  </a:t>
            </a:r>
            <a:r>
              <a:rPr lang="de-DE" altLang="en-US" sz="2000">
                <a:solidFill>
                  <a:srgbClr val="FF0000"/>
                </a:solidFill>
                <a:latin typeface="Arial" panose="020B0604020202020204" pitchFamily="34" charset="0"/>
              </a:rPr>
              <a:t>(bis </a:t>
            </a:r>
            <a:r>
              <a:rPr lang="de-DE" alt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≈ 100.000 yr)</a:t>
            </a:r>
            <a:endParaRPr lang="de-DE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altLang="en-US" sz="2000">
                <a:latin typeface="Arial" panose="020B0604020202020204" pitchFamily="34" charset="0"/>
              </a:rPr>
              <a:t>	Elementsynthese, nach 200 s abgeschlossen. Am Ende: Materiedichte größer als Strahlungsdichte.</a:t>
            </a:r>
          </a:p>
          <a:p>
            <a:endParaRPr lang="de-DE" altLang="en-US" sz="2000">
              <a:latin typeface="Arial" panose="020B0604020202020204" pitchFamily="34" charset="0"/>
            </a:endParaRPr>
          </a:p>
          <a:p>
            <a:r>
              <a:rPr lang="de-DE" altLang="en-US" sz="2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	Materie-Ära</a:t>
            </a:r>
            <a:r>
              <a:rPr lang="de-DE" altLang="en-US" sz="20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(bis heute)</a:t>
            </a:r>
          </a:p>
          <a:p>
            <a:r>
              <a:rPr lang="de-DE" alt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e-DE" altLang="en-US" sz="2000">
                <a:latin typeface="Arial" panose="020B0604020202020204" pitchFamily="34" charset="0"/>
                <a:cs typeface="Arial" panose="020B0604020202020204" pitchFamily="34" charset="0"/>
              </a:rPr>
              <a:t>Bei </a:t>
            </a:r>
            <a:r>
              <a:rPr lang="de-DE" alt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377.000 yr: </a:t>
            </a:r>
            <a:r>
              <a:rPr lang="de-DE" altLang="en-US" sz="2000">
                <a:latin typeface="Arial" panose="020B0604020202020204" pitchFamily="34" charset="0"/>
                <a:cs typeface="Arial" panose="020B0604020202020204" pitchFamily="34" charset="0"/>
              </a:rPr>
              <a:t>Photonen koppeln von Materie ab (heutige 3K-Hintergrundstrahlung), weil die Hauptwechselwirkungspartner (freie e</a:t>
            </a:r>
            <a:r>
              <a:rPr lang="de-DE" altLang="en-US" sz="2000" baseline="3000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e-DE" altLang="en-US" sz="2000">
                <a:latin typeface="Arial" panose="020B0604020202020204" pitchFamily="34" charset="0"/>
                <a:cs typeface="Arial" panose="020B0604020202020204" pitchFamily="34" charset="0"/>
              </a:rPr>
              <a:t>) rekombinieren. Galaxienbildung. Reionisation des Universums nach </a:t>
            </a:r>
            <a:r>
              <a:rPr lang="de-DE" altLang="en-US" sz="2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430 Mio. yr</a:t>
            </a:r>
            <a:r>
              <a:rPr lang="de-DE" altLang="en-US" sz="2000">
                <a:latin typeface="Arial" panose="020B0604020202020204" pitchFamily="34" charset="0"/>
                <a:cs typeface="Arial" panose="020B0604020202020204" pitchFamily="34" charset="0"/>
              </a:rPr>
              <a:t> durch erste Sterne.</a:t>
            </a:r>
            <a:endParaRPr lang="de-DE" altLang="en-US" sz="2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zo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666" name="Text Box 2">
            <a:extLst>
              <a:ext uri="{FF2B5EF4-FFF2-40B4-BE49-F238E27FC236}">
                <a16:creationId xmlns:a16="http://schemas.microsoft.com/office/drawing/2014/main" id="{DCF555F0-2B20-4227-98CC-147F18200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423863"/>
            <a:ext cx="3740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400" b="1">
                <a:solidFill>
                  <a:schemeClr val="accent2"/>
                </a:solidFill>
              </a:rPr>
              <a:t>Zukunft des Universums</a:t>
            </a:r>
          </a:p>
        </p:txBody>
      </p:sp>
      <p:sp>
        <p:nvSpPr>
          <p:cNvPr id="881667" name="Text Box 3">
            <a:extLst>
              <a:ext uri="{FF2B5EF4-FFF2-40B4-BE49-F238E27FC236}">
                <a16:creationId xmlns:a16="http://schemas.microsoft.com/office/drawing/2014/main" id="{E34188FE-C422-4FCD-815E-09D3E749D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13" y="1341438"/>
            <a:ext cx="8624887" cy="527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de-DE" altLang="en-US"/>
              <a:t> Universum wird nach derzeitigen Beobachtungstatsachen </a:t>
            </a:r>
            <a:r>
              <a:rPr lang="de-DE" altLang="en-US">
                <a:solidFill>
                  <a:srgbClr val="FF0000"/>
                </a:solidFill>
              </a:rPr>
              <a:t>ewig expandieren </a:t>
            </a:r>
            <a:r>
              <a:rPr lang="de-DE" altLang="en-US"/>
              <a:t>(aber: vielleicht verschwindet </a:t>
            </a:r>
            <a:r>
              <a:rPr lang="el-GR" altLang="en-US">
                <a:cs typeface="Arial" panose="020B0604020202020204" pitchFamily="34" charset="0"/>
              </a:rPr>
              <a:t>Λ</a:t>
            </a:r>
            <a:r>
              <a:rPr lang="de-DE" altLang="en-US">
                <a:cs typeface="Arial" panose="020B0604020202020204" pitchFamily="34" charset="0"/>
              </a:rPr>
              <a:t>, siehe Inflation, oder wird &lt; 0)</a:t>
            </a:r>
            <a:endParaRPr lang="el-GR" altLang="en-US">
              <a:cs typeface="Arial" panose="020B0604020202020204" pitchFamily="34" charset="0"/>
            </a:endParaRPr>
          </a:p>
          <a:p>
            <a:pPr>
              <a:buFontTx/>
              <a:buChar char="•"/>
            </a:pPr>
            <a:r>
              <a:rPr lang="de-DE" altLang="en-US"/>
              <a:t> </a:t>
            </a:r>
            <a:r>
              <a:rPr lang="de-DE" altLang="en-US">
                <a:solidFill>
                  <a:schemeClr val="accent2"/>
                </a:solidFill>
              </a:rPr>
              <a:t>In 3</a:t>
            </a:r>
            <a:r>
              <a:rPr lang="de-DE" altLang="en-US">
                <a:solidFill>
                  <a:schemeClr val="accent2"/>
                </a:solidFill>
                <a:cs typeface="Arial" panose="020B0604020202020204" pitchFamily="34" charset="0"/>
              </a:rPr>
              <a:t>∙</a:t>
            </a:r>
            <a:r>
              <a:rPr lang="de-DE" altLang="en-US">
                <a:solidFill>
                  <a:schemeClr val="accent2"/>
                </a:solidFill>
              </a:rPr>
              <a:t>10</a:t>
            </a:r>
            <a:r>
              <a:rPr lang="de-DE" altLang="en-US" baseline="30000">
                <a:solidFill>
                  <a:schemeClr val="accent2"/>
                </a:solidFill>
              </a:rPr>
              <a:t>9</a:t>
            </a:r>
            <a:r>
              <a:rPr lang="de-DE" altLang="en-US">
                <a:solidFill>
                  <a:schemeClr val="accent2"/>
                </a:solidFill>
              </a:rPr>
              <a:t> Jahren:</a:t>
            </a:r>
            <a:r>
              <a:rPr lang="de-DE" altLang="en-US"/>
              <a:t> Milchstraße und Andromedagalaxie verschmelzen</a:t>
            </a:r>
          </a:p>
          <a:p>
            <a:pPr>
              <a:buFontTx/>
              <a:buChar char="•"/>
            </a:pPr>
            <a:r>
              <a:rPr lang="de-DE" altLang="en-US"/>
              <a:t> </a:t>
            </a:r>
            <a:r>
              <a:rPr lang="de-DE" altLang="en-US">
                <a:solidFill>
                  <a:schemeClr val="accent2"/>
                </a:solidFill>
              </a:rPr>
              <a:t>In ~10</a:t>
            </a:r>
            <a:r>
              <a:rPr lang="de-DE" altLang="en-US" baseline="30000">
                <a:solidFill>
                  <a:schemeClr val="accent2"/>
                </a:solidFill>
              </a:rPr>
              <a:t>12</a:t>
            </a:r>
            <a:r>
              <a:rPr lang="de-DE" altLang="en-US">
                <a:solidFill>
                  <a:schemeClr val="accent2"/>
                </a:solidFill>
              </a:rPr>
              <a:t> Jahren:</a:t>
            </a:r>
            <a:r>
              <a:rPr lang="de-DE" altLang="en-US"/>
              <a:t> Alle Galaxien der lokalen Gruppe verschmelzen zu einer Riesengalaxie</a:t>
            </a:r>
          </a:p>
          <a:p>
            <a:pPr>
              <a:buFontTx/>
              <a:buChar char="•"/>
            </a:pPr>
            <a:r>
              <a:rPr lang="de-DE" altLang="en-US"/>
              <a:t> </a:t>
            </a:r>
            <a:r>
              <a:rPr lang="de-DE" altLang="en-US">
                <a:solidFill>
                  <a:schemeClr val="accent2"/>
                </a:solidFill>
              </a:rPr>
              <a:t>In 2</a:t>
            </a:r>
            <a:r>
              <a:rPr lang="de-DE" altLang="en-US">
                <a:solidFill>
                  <a:schemeClr val="accent2"/>
                </a:solidFill>
                <a:cs typeface="Arial" panose="020B0604020202020204" pitchFamily="34" charset="0"/>
              </a:rPr>
              <a:t>∙</a:t>
            </a:r>
            <a:r>
              <a:rPr lang="de-DE" altLang="en-US">
                <a:solidFill>
                  <a:schemeClr val="accent2"/>
                </a:solidFill>
              </a:rPr>
              <a:t>10</a:t>
            </a:r>
            <a:r>
              <a:rPr lang="de-DE" altLang="en-US" baseline="30000">
                <a:solidFill>
                  <a:schemeClr val="accent2"/>
                </a:solidFill>
              </a:rPr>
              <a:t>12</a:t>
            </a:r>
            <a:r>
              <a:rPr lang="de-DE" altLang="en-US">
                <a:solidFill>
                  <a:schemeClr val="accent2"/>
                </a:solidFill>
              </a:rPr>
              <a:t> Jahren:</a:t>
            </a:r>
            <a:r>
              <a:rPr lang="de-DE" altLang="en-US"/>
              <a:t> Galaxien jenseits des lokalen Superhaufens verschwinden aus dem beobachtbaren Teil des Universums</a:t>
            </a:r>
          </a:p>
          <a:p>
            <a:pPr>
              <a:buFontTx/>
              <a:buChar char="•"/>
            </a:pPr>
            <a:r>
              <a:rPr lang="de-DE" altLang="en-US">
                <a:solidFill>
                  <a:schemeClr val="accent2"/>
                </a:solidFill>
              </a:rPr>
              <a:t> In 10</a:t>
            </a:r>
            <a:r>
              <a:rPr lang="de-DE" altLang="en-US" baseline="30000">
                <a:solidFill>
                  <a:schemeClr val="accent2"/>
                </a:solidFill>
              </a:rPr>
              <a:t>14</a:t>
            </a:r>
            <a:r>
              <a:rPr lang="de-DE" altLang="en-US">
                <a:solidFill>
                  <a:schemeClr val="accent2"/>
                </a:solidFill>
              </a:rPr>
              <a:t> Jahren:</a:t>
            </a:r>
            <a:r>
              <a:rPr lang="de-DE" altLang="en-US"/>
              <a:t> Alle Sterne „tot“ (WZ, NS, oder SL), keine Neubildung von Sternen mehr (kein ISM mehr vorhanden)</a:t>
            </a:r>
          </a:p>
          <a:p>
            <a:pPr>
              <a:buFontTx/>
              <a:buChar char="•"/>
            </a:pPr>
            <a:r>
              <a:rPr lang="de-DE" altLang="en-US"/>
              <a:t> </a:t>
            </a:r>
            <a:r>
              <a:rPr lang="de-DE" altLang="en-US">
                <a:solidFill>
                  <a:schemeClr val="accent2"/>
                </a:solidFill>
              </a:rPr>
              <a:t>In 10</a:t>
            </a:r>
            <a:r>
              <a:rPr lang="de-DE" altLang="en-US" baseline="30000">
                <a:solidFill>
                  <a:schemeClr val="accent2"/>
                </a:solidFill>
              </a:rPr>
              <a:t>32</a:t>
            </a:r>
            <a:r>
              <a:rPr lang="de-DE" altLang="en-US">
                <a:solidFill>
                  <a:schemeClr val="accent2"/>
                </a:solidFill>
              </a:rPr>
              <a:t>-10</a:t>
            </a:r>
            <a:r>
              <a:rPr lang="de-DE" altLang="en-US" baseline="30000">
                <a:solidFill>
                  <a:schemeClr val="accent2"/>
                </a:solidFill>
              </a:rPr>
              <a:t>40</a:t>
            </a:r>
            <a:r>
              <a:rPr lang="de-DE" altLang="en-US">
                <a:solidFill>
                  <a:schemeClr val="accent2"/>
                </a:solidFill>
              </a:rPr>
              <a:t> Jahren:</a:t>
            </a:r>
            <a:r>
              <a:rPr lang="de-DE" altLang="en-US"/>
              <a:t> Alle Nukleonen zerfallen (GUT)</a:t>
            </a:r>
          </a:p>
          <a:p>
            <a:pPr>
              <a:buFontTx/>
              <a:buChar char="•"/>
            </a:pPr>
            <a:r>
              <a:rPr lang="de-DE" altLang="en-US"/>
              <a:t> </a:t>
            </a:r>
            <a:r>
              <a:rPr lang="de-DE" altLang="en-US">
                <a:solidFill>
                  <a:schemeClr val="accent2"/>
                </a:solidFill>
              </a:rPr>
              <a:t>In 10</a:t>
            </a:r>
            <a:r>
              <a:rPr lang="de-DE" altLang="en-US" baseline="30000">
                <a:solidFill>
                  <a:schemeClr val="accent2"/>
                </a:solidFill>
              </a:rPr>
              <a:t>100</a:t>
            </a:r>
            <a:r>
              <a:rPr lang="de-DE" altLang="en-US">
                <a:solidFill>
                  <a:schemeClr val="accent2"/>
                </a:solidFill>
              </a:rPr>
              <a:t> Jahren</a:t>
            </a:r>
            <a:r>
              <a:rPr lang="de-DE" altLang="en-US"/>
              <a:t> werden alle schwarzen Löcher „verdampft“ sein (Hawking-Prozess)</a:t>
            </a:r>
          </a:p>
          <a:p>
            <a:pPr>
              <a:buFontTx/>
              <a:buChar char="•"/>
            </a:pPr>
            <a:endParaRPr lang="de-DE" altLang="en-US"/>
          </a:p>
          <a:p>
            <a:pPr>
              <a:buFontTx/>
              <a:buChar char="•"/>
            </a:pPr>
            <a:r>
              <a:rPr lang="de-DE" altLang="en-US"/>
              <a:t> Schließlich: </a:t>
            </a:r>
          </a:p>
          <a:p>
            <a:r>
              <a:rPr lang="de-DE" altLang="en-US">
                <a:solidFill>
                  <a:schemeClr val="accent2"/>
                </a:solidFill>
              </a:rPr>
              <a:t>Nur noch Photonen und Neutrinos vorhanden in einem kalten, dunklen, ewig expandierenden Kosmos</a:t>
            </a:r>
          </a:p>
          <a:p>
            <a:endParaRPr lang="de-DE" altLang="en-US">
              <a:solidFill>
                <a:schemeClr val="accent2"/>
              </a:solidFill>
            </a:endParaRPr>
          </a:p>
        </p:txBody>
      </p:sp>
      <p:sp>
        <p:nvSpPr>
          <p:cNvPr id="881668" name="Rectangle 4">
            <a:extLst>
              <a:ext uri="{FF2B5EF4-FFF2-40B4-BE49-F238E27FC236}">
                <a16:creationId xmlns:a16="http://schemas.microsoft.com/office/drawing/2014/main" id="{70A5517C-FB2E-4F14-8337-287A5B9050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5229225"/>
            <a:ext cx="8353425" cy="115093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ransition>
    <p:zo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42" name="Text Box 2">
            <a:extLst>
              <a:ext uri="{FF2B5EF4-FFF2-40B4-BE49-F238E27FC236}">
                <a16:creationId xmlns:a16="http://schemas.microsoft.com/office/drawing/2014/main" id="{23A5971F-7BA2-4788-AF88-F849018334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115888"/>
            <a:ext cx="2841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2400" b="1">
                <a:solidFill>
                  <a:schemeClr val="accent2"/>
                </a:solidFill>
              </a:rPr>
              <a:t>Gravitationslinsen</a:t>
            </a:r>
          </a:p>
        </p:txBody>
      </p:sp>
      <p:pic>
        <p:nvPicPr>
          <p:cNvPr id="880644" name="Picture 4">
            <a:extLst>
              <a:ext uri="{FF2B5EF4-FFF2-40B4-BE49-F238E27FC236}">
                <a16:creationId xmlns:a16="http://schemas.microsoft.com/office/drawing/2014/main" id="{2EF95BD1-5DC1-4744-B2AB-CC3B7B152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790575"/>
            <a:ext cx="5608638" cy="602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zo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251" name="Text Box 3">
            <a:extLst>
              <a:ext uri="{FF2B5EF4-FFF2-40B4-BE49-F238E27FC236}">
                <a16:creationId xmlns:a16="http://schemas.microsoft.com/office/drawing/2014/main" id="{ED8520DB-86AB-403C-ACA4-D57F8E46C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260350"/>
            <a:ext cx="64182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/>
              <a:t>Schon früh von Einstein theoretisch untersucht; Prinzip:</a:t>
            </a:r>
          </a:p>
        </p:txBody>
      </p:sp>
      <p:sp>
        <p:nvSpPr>
          <p:cNvPr id="949254" name="Text Box 6">
            <a:extLst>
              <a:ext uri="{FF2B5EF4-FFF2-40B4-BE49-F238E27FC236}">
                <a16:creationId xmlns:a16="http://schemas.microsoft.com/office/drawing/2014/main" id="{A2D89BCF-EB87-4DB7-8190-1122EB7BD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3644900"/>
            <a:ext cx="8820150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de-DE" altLang="en-US"/>
              <a:t> Lichtablenkung von Sternen an der Sonne bei Finsternis (Eddington 1919)</a:t>
            </a:r>
          </a:p>
          <a:p>
            <a:pPr>
              <a:buFontTx/>
              <a:buChar char="•"/>
            </a:pPr>
            <a:endParaRPr lang="de-DE" altLang="en-US"/>
          </a:p>
          <a:p>
            <a:pPr>
              <a:buFontTx/>
              <a:buChar char="•"/>
            </a:pPr>
            <a:r>
              <a:rPr lang="de-DE" altLang="en-US"/>
              <a:t> Effekt </a:t>
            </a:r>
            <a:r>
              <a:rPr lang="de-DE" altLang="en-US">
                <a:solidFill>
                  <a:srgbClr val="FF0000"/>
                </a:solidFill>
              </a:rPr>
              <a:t>bei Galaxien oder Galaxienhaufen als „Linsen“</a:t>
            </a:r>
            <a:r>
              <a:rPr lang="de-DE" altLang="en-US"/>
              <a:t> nachweisbar</a:t>
            </a:r>
          </a:p>
          <a:p>
            <a:pPr>
              <a:buFontTx/>
              <a:buChar char="•"/>
            </a:pPr>
            <a:r>
              <a:rPr lang="de-DE" altLang="en-US"/>
              <a:t> 1979: erste Entdeckung eines „Doppelquasars“ QSO0957+561A</a:t>
            </a:r>
          </a:p>
          <a:p>
            <a:pPr>
              <a:buFontTx/>
              <a:buChar char="•"/>
            </a:pPr>
            <a:endParaRPr lang="de-DE" altLang="en-US"/>
          </a:p>
          <a:p>
            <a:pPr>
              <a:buFontTx/>
              <a:buChar char="•"/>
            </a:pPr>
            <a:r>
              <a:rPr lang="de-DE" altLang="en-US"/>
              <a:t> Heute viele (&gt;100) „gelinste“ Quasare bekannt, Beweis: gleiches z, gleiches Spektrum; manchmal beobachtbar: gleiche Variabilität, aber zeitverschoben wegen unterschiedlicher Lichtlaufzeit (Monate bis Jahre)</a:t>
            </a:r>
          </a:p>
          <a:p>
            <a:endParaRPr lang="de-DE" altLang="en-US">
              <a:cs typeface="Arial" panose="020B0604020202020204" pitchFamily="34" charset="0"/>
            </a:endParaRPr>
          </a:p>
        </p:txBody>
      </p:sp>
      <p:pic>
        <p:nvPicPr>
          <p:cNvPr id="949255" name="Picture 7">
            <a:extLst>
              <a:ext uri="{FF2B5EF4-FFF2-40B4-BE49-F238E27FC236}">
                <a16:creationId xmlns:a16="http://schemas.microsoft.com/office/drawing/2014/main" id="{1F88B783-2208-48F5-B5EA-E882F97F3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836613"/>
            <a:ext cx="4840287" cy="270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9257" name="Picture 9">
            <a:extLst>
              <a:ext uri="{FF2B5EF4-FFF2-40B4-BE49-F238E27FC236}">
                <a16:creationId xmlns:a16="http://schemas.microsoft.com/office/drawing/2014/main" id="{5CBDE361-5151-4B06-AC46-270669043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36613"/>
            <a:ext cx="3814762" cy="270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49258" name="Text Box 10">
            <a:extLst>
              <a:ext uri="{FF2B5EF4-FFF2-40B4-BE49-F238E27FC236}">
                <a16:creationId xmlns:a16="http://schemas.microsoft.com/office/drawing/2014/main" id="{B29D7FBF-5CDC-4D0B-AFF2-D777C84A3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3236913"/>
            <a:ext cx="2565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1600" b="1">
                <a:solidFill>
                  <a:schemeClr val="accent2"/>
                </a:solidFill>
              </a:rPr>
              <a:t>Aus Einsteins Notizbuch</a:t>
            </a:r>
          </a:p>
        </p:txBody>
      </p:sp>
    </p:spTree>
  </p:cSld>
  <p:clrMapOvr>
    <a:masterClrMapping/>
  </p:clrMapOvr>
  <p:transition>
    <p:zo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347" name="Text Box 3">
            <a:extLst>
              <a:ext uri="{FF2B5EF4-FFF2-40B4-BE49-F238E27FC236}">
                <a16:creationId xmlns:a16="http://schemas.microsoft.com/office/drawing/2014/main" id="{538A62B6-A78F-4229-AC47-B8626227F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749300"/>
            <a:ext cx="8388350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en-US"/>
              <a:t>Winkelabstand zweier Bilder (bzw. -radius des </a:t>
            </a:r>
            <a:r>
              <a:rPr lang="de-DE" altLang="en-US">
                <a:solidFill>
                  <a:srgbClr val="FF0000"/>
                </a:solidFill>
              </a:rPr>
              <a:t>Einstein-Rings</a:t>
            </a:r>
            <a:r>
              <a:rPr lang="de-DE" altLang="en-US"/>
              <a:t>; Annahme: Beobachter-Linse-Quelle auf einer Linie):</a:t>
            </a:r>
          </a:p>
          <a:p>
            <a:endParaRPr lang="de-DE" altLang="en-US"/>
          </a:p>
          <a:p>
            <a:endParaRPr lang="de-DE" altLang="en-US"/>
          </a:p>
          <a:p>
            <a:endParaRPr lang="de-DE" altLang="en-US"/>
          </a:p>
          <a:p>
            <a:endParaRPr lang="de-DE" altLang="en-US"/>
          </a:p>
          <a:p>
            <a:endParaRPr lang="de-DE" altLang="en-US"/>
          </a:p>
          <a:p>
            <a:r>
              <a:rPr lang="de-DE" altLang="en-US"/>
              <a:t>d</a:t>
            </a:r>
            <a:r>
              <a:rPr lang="de-DE" altLang="en-US" baseline="-25000"/>
              <a:t>L</a:t>
            </a:r>
            <a:r>
              <a:rPr lang="de-DE" altLang="en-US"/>
              <a:t>	Abstand Beobachter Linse</a:t>
            </a:r>
          </a:p>
          <a:p>
            <a:r>
              <a:rPr lang="de-DE" altLang="en-US"/>
              <a:t>d</a:t>
            </a:r>
            <a:r>
              <a:rPr lang="de-DE" altLang="en-US" baseline="-25000"/>
              <a:t>Q</a:t>
            </a:r>
            <a:r>
              <a:rPr lang="de-DE" altLang="en-US"/>
              <a:t>	Abstand Beobachter-Quelle</a:t>
            </a:r>
          </a:p>
          <a:p>
            <a:r>
              <a:rPr lang="de-DE" altLang="en-US"/>
              <a:t>d</a:t>
            </a:r>
            <a:r>
              <a:rPr lang="de-DE" altLang="en-US" baseline="-25000"/>
              <a:t>QL</a:t>
            </a:r>
            <a:r>
              <a:rPr lang="de-DE" altLang="en-US"/>
              <a:t>	Abstand Quelle-Linse</a:t>
            </a:r>
          </a:p>
          <a:p>
            <a:r>
              <a:rPr lang="de-DE" altLang="en-US"/>
              <a:t>M</a:t>
            </a:r>
            <a:r>
              <a:rPr lang="de-DE" altLang="en-US" baseline="-25000"/>
              <a:t>L</a:t>
            </a:r>
            <a:r>
              <a:rPr lang="de-DE" altLang="en-US"/>
              <a:t>	Masse der Linse</a:t>
            </a:r>
          </a:p>
          <a:p>
            <a:endParaRPr lang="de-DE" altLang="en-US"/>
          </a:p>
          <a:p>
            <a:r>
              <a:rPr lang="de-DE" altLang="en-US">
                <a:solidFill>
                  <a:schemeClr val="accent2"/>
                </a:solidFill>
                <a:cs typeface="Arial" panose="020B0604020202020204" pitchFamily="34" charset="0"/>
              </a:rPr>
              <a:t>→ Massenabschätzung der Linse möglich (inkl. Dunkler Materie!)</a:t>
            </a:r>
          </a:p>
          <a:p>
            <a:endParaRPr lang="de-DE" altLang="en-US">
              <a:solidFill>
                <a:schemeClr val="accent2"/>
              </a:solidFill>
              <a:cs typeface="Arial" panose="020B0604020202020204" pitchFamily="34" charset="0"/>
            </a:endParaRPr>
          </a:p>
          <a:p>
            <a:r>
              <a:rPr lang="de-DE" altLang="en-US">
                <a:cs typeface="Arial" panose="020B0604020202020204" pitchFamily="34" charset="0"/>
              </a:rPr>
              <a:t>Durch </a:t>
            </a:r>
            <a:r>
              <a:rPr lang="de-DE" altLang="en-US">
                <a:solidFill>
                  <a:srgbClr val="FF0000"/>
                </a:solidFill>
                <a:cs typeface="Arial" panose="020B0604020202020204" pitchFamily="34" charset="0"/>
              </a:rPr>
              <a:t>Lichtverstärkungseffekte</a:t>
            </a:r>
            <a:r>
              <a:rPr lang="de-DE" altLang="en-US">
                <a:cs typeface="Arial" panose="020B0604020202020204" pitchFamily="34" charset="0"/>
              </a:rPr>
              <a:t> können weit entfernte Quellen (Galaxien, Supernovae) entdeckt werden, die ansonsten nicht sichtbar wären.</a:t>
            </a:r>
          </a:p>
        </p:txBody>
      </p:sp>
      <p:pic>
        <p:nvPicPr>
          <p:cNvPr id="953349" name="Picture 5">
            <a:extLst>
              <a:ext uri="{FF2B5EF4-FFF2-40B4-BE49-F238E27FC236}">
                <a16:creationId xmlns:a16="http://schemas.microsoft.com/office/drawing/2014/main" id="{FCE31A64-6A8D-418E-86FB-878594808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712913"/>
            <a:ext cx="3527425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zo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2452" name="Picture 4">
            <a:extLst>
              <a:ext uri="{FF2B5EF4-FFF2-40B4-BE49-F238E27FC236}">
                <a16:creationId xmlns:a16="http://schemas.microsoft.com/office/drawing/2014/main" id="{2C07725A-AE5C-4876-9115-5F3BA804B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-601663"/>
            <a:ext cx="9324975" cy="74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zoom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9618" name="Picture 2">
            <a:extLst>
              <a:ext uri="{FF2B5EF4-FFF2-40B4-BE49-F238E27FC236}">
                <a16:creationId xmlns:a16="http://schemas.microsoft.com/office/drawing/2014/main" id="{FBF832CC-38AE-464E-B1EC-2B542592A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90488"/>
            <a:ext cx="9525000" cy="7038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zo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8594" name="Picture 2">
            <a:extLst>
              <a:ext uri="{FF2B5EF4-FFF2-40B4-BE49-F238E27FC236}">
                <a16:creationId xmlns:a16="http://schemas.microsoft.com/office/drawing/2014/main" id="{D8B14142-FD52-4361-B01C-FCFB2611B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15888"/>
            <a:ext cx="5976937" cy="597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8595" name="Text Box 3">
            <a:extLst>
              <a:ext uri="{FF2B5EF4-FFF2-40B4-BE49-F238E27FC236}">
                <a16:creationId xmlns:a16="http://schemas.microsoft.com/office/drawing/2014/main" id="{6D1D05D3-C727-4984-9D0F-389323458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6159500"/>
            <a:ext cx="82994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en-US"/>
              <a:t>Verteilung der Dunklen Materie (bläulich eingefärbt) im Galaxienhaufen CL0024+17 abgeleitet aus abgelenktem Licht von Hintergrundgalaxien</a:t>
            </a:r>
          </a:p>
        </p:txBody>
      </p:sp>
    </p:spTree>
  </p:cSld>
  <p:clrMapOvr>
    <a:masterClrMapping/>
  </p:clrMapOvr>
  <p:transition>
    <p:zoom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7570" name="Picture 2">
            <a:extLst>
              <a:ext uri="{FF2B5EF4-FFF2-40B4-BE49-F238E27FC236}">
                <a16:creationId xmlns:a16="http://schemas.microsoft.com/office/drawing/2014/main" id="{C5C6608E-7EF1-4BAC-B033-038183791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87"/>
          <a:stretch>
            <a:fillRect/>
          </a:stretch>
        </p:blipFill>
        <p:spPr bwMode="auto">
          <a:xfrm>
            <a:off x="323850" y="692150"/>
            <a:ext cx="4219575" cy="542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7571" name="Text Box 3">
            <a:extLst>
              <a:ext uri="{FF2B5EF4-FFF2-40B4-BE49-F238E27FC236}">
                <a16:creationId xmlns:a16="http://schemas.microsoft.com/office/drawing/2014/main" id="{523289B3-735D-42EF-8E29-9490B4309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25" y="255588"/>
            <a:ext cx="39925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b="1">
                <a:solidFill>
                  <a:schemeClr val="accent2"/>
                </a:solidFill>
              </a:rPr>
              <a:t>Die Kosmologie schreitet voran</a:t>
            </a:r>
          </a:p>
        </p:txBody>
      </p:sp>
      <p:sp>
        <p:nvSpPr>
          <p:cNvPr id="877572" name="Text Box 4">
            <a:extLst>
              <a:ext uri="{FF2B5EF4-FFF2-40B4-BE49-F238E27FC236}">
                <a16:creationId xmlns:a16="http://schemas.microsoft.com/office/drawing/2014/main" id="{74EDE343-CDE8-4226-A385-6378099D7A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875" y="5984875"/>
            <a:ext cx="65293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>
                <a:solidFill>
                  <a:srgbClr val="FF0000"/>
                </a:solidFill>
              </a:rPr>
              <a:t>Damals und heute:  „Wo zum Teufel kam das alles her?“</a:t>
            </a:r>
          </a:p>
        </p:txBody>
      </p:sp>
    </p:spTree>
  </p:cSld>
  <p:clrMapOvr>
    <a:masterClrMapping/>
  </p:clrMapOvr>
  <p:transition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194" name="Picture 2">
            <a:extLst>
              <a:ext uri="{FF2B5EF4-FFF2-40B4-BE49-F238E27FC236}">
                <a16:creationId xmlns:a16="http://schemas.microsoft.com/office/drawing/2014/main" id="{C7372CA1-65BC-4509-BE70-BD9226116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57" b="68236"/>
          <a:stretch>
            <a:fillRect/>
          </a:stretch>
        </p:blipFill>
        <p:spPr bwMode="auto">
          <a:xfrm>
            <a:off x="1331913" y="2017713"/>
            <a:ext cx="6478587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195" name="Text Box 3">
            <a:extLst>
              <a:ext uri="{FF2B5EF4-FFF2-40B4-BE49-F238E27FC236}">
                <a16:creationId xmlns:a16="http://schemas.microsoft.com/office/drawing/2014/main" id="{98313B31-E041-490B-835D-200A9C791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8575" y="333375"/>
            <a:ext cx="34432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>
                <a:solidFill>
                  <a:schemeClr val="hlink"/>
                </a:solidFill>
              </a:rPr>
              <a:t>Weltmodelle, Materiekosmos</a:t>
            </a:r>
          </a:p>
        </p:txBody>
      </p:sp>
      <p:sp>
        <p:nvSpPr>
          <p:cNvPr id="1032196" name="Text Box 4">
            <a:extLst>
              <a:ext uri="{FF2B5EF4-FFF2-40B4-BE49-F238E27FC236}">
                <a16:creationId xmlns:a16="http://schemas.microsoft.com/office/drawing/2014/main" id="{ECDCFCAC-158D-4F5C-B038-E92F29A4C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1047750"/>
            <a:ext cx="85883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en-US"/>
              <a:t>Gl. (2) ein Rückfall in heliozentrisches Weltbild? Nein. Als Vektorgleichung hingeschrieben mit Koordinatenursprung in unserer Galaxie:</a:t>
            </a:r>
          </a:p>
        </p:txBody>
      </p:sp>
      <p:sp>
        <p:nvSpPr>
          <p:cNvPr id="1032197" name="Text Box 5">
            <a:extLst>
              <a:ext uri="{FF2B5EF4-FFF2-40B4-BE49-F238E27FC236}">
                <a16:creationId xmlns:a16="http://schemas.microsoft.com/office/drawing/2014/main" id="{A099400B-6448-445C-A86A-A18B3A637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725" y="3573463"/>
            <a:ext cx="8912225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en-US"/>
              <a:t>D.h.: das nach (7) expandierende Universum bietet von verschiedenen Galaxien aus den gleichen Anblick</a:t>
            </a:r>
          </a:p>
          <a:p>
            <a:endParaRPr lang="de-DE" altLang="en-US"/>
          </a:p>
          <a:p>
            <a:r>
              <a:rPr lang="de-DE" altLang="en-US">
                <a:cs typeface="Arial" panose="020B0604020202020204" pitchFamily="34" charset="0"/>
              </a:rPr>
              <a:t>→  </a:t>
            </a:r>
            <a:r>
              <a:rPr lang="de-DE" altLang="en-US">
                <a:solidFill>
                  <a:srgbClr val="FF0000"/>
                </a:solidFill>
                <a:cs typeface="Arial" panose="020B0604020202020204" pitchFamily="34" charset="0"/>
              </a:rPr>
              <a:t>unser kinematisches Weltbild ist homogen und isotrop</a:t>
            </a:r>
          </a:p>
          <a:p>
            <a:endParaRPr lang="de-DE" altLang="en-US">
              <a:solidFill>
                <a:srgbClr val="FF0000"/>
              </a:solidFill>
              <a:cs typeface="Arial" panose="020B0604020202020204" pitchFamily="34" charset="0"/>
            </a:endParaRPr>
          </a:p>
          <a:p>
            <a:r>
              <a:rPr lang="de-DE" altLang="en-US">
                <a:solidFill>
                  <a:schemeClr val="hlink"/>
                </a:solidFill>
                <a:cs typeface="Arial" panose="020B0604020202020204" pitchFamily="34" charset="0"/>
              </a:rPr>
              <a:t>Milne, McCrea (1934):</a:t>
            </a:r>
            <a:r>
              <a:rPr lang="de-DE" altLang="en-US">
                <a:cs typeface="Arial" panose="020B0604020202020204" pitchFamily="34" charset="0"/>
              </a:rPr>
              <a:t> Erweiterung dieses rein kinematischen Modells:</a:t>
            </a:r>
          </a:p>
          <a:p>
            <a:r>
              <a:rPr lang="de-DE" altLang="en-US">
                <a:cs typeface="Arial" panose="020B0604020202020204" pitchFamily="34" charset="0"/>
              </a:rPr>
              <a:t>Welche Strömungen kann das „Galaxiengas“ im Rahmen der Newtonschen Mechanik ausführen?  → sog. </a:t>
            </a:r>
            <a:r>
              <a:rPr lang="de-DE" altLang="en-US">
                <a:solidFill>
                  <a:schemeClr val="hlink"/>
                </a:solidFill>
                <a:cs typeface="Arial" panose="020B0604020202020204" pitchFamily="34" charset="0"/>
              </a:rPr>
              <a:t>Newtonsche Kosmologie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6226" name="Picture 2">
            <a:extLst>
              <a:ext uri="{FF2B5EF4-FFF2-40B4-BE49-F238E27FC236}">
                <a16:creationId xmlns:a16="http://schemas.microsoft.com/office/drawing/2014/main" id="{8D5105F8-BF47-4CD0-9CB8-8408F0C0B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92150"/>
            <a:ext cx="8208963" cy="542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76227" name="Text Box 3">
            <a:extLst>
              <a:ext uri="{FF2B5EF4-FFF2-40B4-BE49-F238E27FC236}">
                <a16:creationId xmlns:a16="http://schemas.microsoft.com/office/drawing/2014/main" id="{B9AEE904-4A2B-45E0-A0BF-5EFD6D886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25" y="255588"/>
            <a:ext cx="39925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b="1">
                <a:solidFill>
                  <a:schemeClr val="accent2"/>
                </a:solidFill>
              </a:rPr>
              <a:t>Die Kosmologie schreitet voran</a:t>
            </a:r>
          </a:p>
        </p:txBody>
      </p:sp>
      <p:sp>
        <p:nvSpPr>
          <p:cNvPr id="1076228" name="Text Box 4">
            <a:extLst>
              <a:ext uri="{FF2B5EF4-FFF2-40B4-BE49-F238E27FC236}">
                <a16:creationId xmlns:a16="http://schemas.microsoft.com/office/drawing/2014/main" id="{E181B6B9-A669-43E0-AFFE-9524CCADD9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875" y="5984875"/>
            <a:ext cx="65293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>
                <a:solidFill>
                  <a:srgbClr val="FF0000"/>
                </a:solidFill>
              </a:rPr>
              <a:t>Damals und heute:  „Wo zum Teufel kam das alles her?“</a:t>
            </a:r>
          </a:p>
        </p:txBody>
      </p:sp>
    </p:spTree>
  </p:cSld>
  <p:clrMapOvr>
    <a:masterClrMapping/>
  </p:clrMapOvr>
  <p:transition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5634" name="Picture 2">
            <a:extLst>
              <a:ext uri="{FF2B5EF4-FFF2-40B4-BE49-F238E27FC236}">
                <a16:creationId xmlns:a16="http://schemas.microsoft.com/office/drawing/2014/main" id="{B75A48FA-1483-480F-A783-B150FB834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32"/>
          <a:stretch>
            <a:fillRect/>
          </a:stretch>
        </p:blipFill>
        <p:spPr bwMode="auto">
          <a:xfrm>
            <a:off x="1403350" y="836613"/>
            <a:ext cx="6478588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5636" name="Picture 2">
            <a:extLst>
              <a:ext uri="{FF2B5EF4-FFF2-40B4-BE49-F238E27FC236}">
                <a16:creationId xmlns:a16="http://schemas.microsoft.com/office/drawing/2014/main" id="{C06EF093-416B-4382-8E88-3BD68D8BC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0" b="64644"/>
          <a:stretch>
            <a:fillRect/>
          </a:stretch>
        </p:blipFill>
        <p:spPr bwMode="auto">
          <a:xfrm>
            <a:off x="1403350" y="4724400"/>
            <a:ext cx="6478588" cy="212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5637" name="Text Box 5">
            <a:extLst>
              <a:ext uri="{FF2B5EF4-FFF2-40B4-BE49-F238E27FC236}">
                <a16:creationId xmlns:a16="http://schemas.microsoft.com/office/drawing/2014/main" id="{34EB14F4-5433-45FC-AA75-637F9498B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663" y="111125"/>
            <a:ext cx="73501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/>
              <a:t>Sei </a:t>
            </a:r>
            <a:r>
              <a:rPr lang="de-DE" altLang="en-US">
                <a:solidFill>
                  <a:srgbClr val="FF0000"/>
                </a:solidFill>
              </a:rPr>
              <a:t>R(t)</a:t>
            </a:r>
            <a:r>
              <a:rPr lang="de-DE" altLang="en-US"/>
              <a:t> der Radius einer expandierenden „Weltkugel“ zur Zeit </a:t>
            </a:r>
            <a:r>
              <a:rPr lang="de-DE" altLang="en-US">
                <a:solidFill>
                  <a:srgbClr val="FF0000"/>
                </a:solidFill>
              </a:rPr>
              <a:t>t</a:t>
            </a:r>
            <a:r>
              <a:rPr lang="de-DE" altLang="en-US"/>
              <a:t>.</a:t>
            </a:r>
          </a:p>
          <a:p>
            <a:r>
              <a:rPr lang="de-DE" altLang="en-US"/>
              <a:t>Bewegungsgleichung für Galaxie auf der Kugeloberfläche:</a:t>
            </a:r>
          </a:p>
        </p:txBody>
      </p:sp>
      <p:sp>
        <p:nvSpPr>
          <p:cNvPr id="965638" name="Text Box 6">
            <a:extLst>
              <a:ext uri="{FF2B5EF4-FFF2-40B4-BE49-F238E27FC236}">
                <a16:creationId xmlns:a16="http://schemas.microsoft.com/office/drawing/2014/main" id="{06D2EA22-80A8-4BBE-8A71-032F6E7795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3806825"/>
            <a:ext cx="75088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en-US"/>
              <a:t>Änderung des Abstandes r zweier Galaxien proportional zum </a:t>
            </a:r>
            <a:r>
              <a:rPr lang="de-DE" altLang="en-US">
                <a:solidFill>
                  <a:schemeClr val="hlink"/>
                </a:solidFill>
              </a:rPr>
              <a:t>Skalenfaktor R(t)</a:t>
            </a:r>
            <a:r>
              <a:rPr lang="de-DE" altLang="en-US"/>
              <a:t>  </a:t>
            </a:r>
            <a:r>
              <a:rPr lang="de-DE" altLang="en-US">
                <a:cs typeface="Arial" panose="020B0604020202020204" pitchFamily="34" charset="0"/>
              </a:rPr>
              <a:t>→  für v (Relativgeschwindigkeit)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7682" name="Picture 2">
            <a:extLst>
              <a:ext uri="{FF2B5EF4-FFF2-40B4-BE49-F238E27FC236}">
                <a16:creationId xmlns:a16="http://schemas.microsoft.com/office/drawing/2014/main" id="{B1480DDE-6193-4D4B-879C-BD306ECE2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33" b="28731"/>
          <a:stretch>
            <a:fillRect/>
          </a:stretch>
        </p:blipFill>
        <p:spPr bwMode="auto">
          <a:xfrm>
            <a:off x="1331913" y="1266825"/>
            <a:ext cx="6478587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7683" name="Text Box 3">
            <a:extLst>
              <a:ext uri="{FF2B5EF4-FFF2-40B4-BE49-F238E27FC236}">
                <a16:creationId xmlns:a16="http://schemas.microsoft.com/office/drawing/2014/main" id="{70536D65-4A64-4631-8B2B-655E654B8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3933825"/>
            <a:ext cx="8732838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en-US"/>
              <a:t>Lösung dieser Gleichungen liefert Weltmodelle, die entweder </a:t>
            </a:r>
            <a:r>
              <a:rPr lang="de-DE" altLang="en-US">
                <a:solidFill>
                  <a:srgbClr val="FF0000"/>
                </a:solidFill>
              </a:rPr>
              <a:t>unendlich expandieren</a:t>
            </a:r>
            <a:r>
              <a:rPr lang="de-DE" altLang="en-US"/>
              <a:t> oder </a:t>
            </a:r>
            <a:r>
              <a:rPr lang="de-DE" altLang="en-US">
                <a:solidFill>
                  <a:srgbClr val="FF0000"/>
                </a:solidFill>
              </a:rPr>
              <a:t>oszillieren</a:t>
            </a:r>
            <a:r>
              <a:rPr lang="de-DE" altLang="en-US"/>
              <a:t>.</a:t>
            </a:r>
          </a:p>
          <a:p>
            <a:r>
              <a:rPr lang="de-DE" altLang="en-US">
                <a:solidFill>
                  <a:srgbClr val="FF0000"/>
                </a:solidFill>
              </a:rPr>
              <a:t>Statische</a:t>
            </a:r>
            <a:r>
              <a:rPr lang="de-DE" altLang="en-US"/>
              <a:t> Modelle sind im Rahmen von (9) nicht möglich.</a:t>
            </a:r>
          </a:p>
          <a:p>
            <a:endParaRPr lang="de-DE" altLang="en-US"/>
          </a:p>
          <a:p>
            <a:r>
              <a:rPr lang="de-DE" altLang="en-US">
                <a:solidFill>
                  <a:schemeClr val="hlink"/>
                </a:solidFill>
              </a:rPr>
              <a:t>Newtonsche Kosmologie erweitert die rein kinematische Kosmologie dahin gehend, dass die Hubblekonstante eine Funktion der Zeit ist. Jedoch grundsätzliche Schwierigkeiten   </a:t>
            </a:r>
            <a:r>
              <a:rPr lang="de-DE" altLang="en-US">
                <a:cs typeface="Arial" panose="020B0604020202020204" pitchFamily="34" charset="0"/>
              </a:rPr>
              <a:t>→  relativistische Kosmologie</a:t>
            </a:r>
          </a:p>
        </p:txBody>
      </p:sp>
      <p:sp>
        <p:nvSpPr>
          <p:cNvPr id="967684" name="Text Box 4">
            <a:extLst>
              <a:ext uri="{FF2B5EF4-FFF2-40B4-BE49-F238E27FC236}">
                <a16:creationId xmlns:a16="http://schemas.microsoft.com/office/drawing/2014/main" id="{315513E3-2453-4974-B8A7-651CDF35C6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350838"/>
            <a:ext cx="90011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en-US"/>
              <a:t>Neben </a:t>
            </a:r>
            <a:r>
              <a:rPr lang="de-DE" altLang="en-US">
                <a:solidFill>
                  <a:srgbClr val="00CC00"/>
                </a:solidFill>
              </a:rPr>
              <a:t>H </a:t>
            </a:r>
            <a:r>
              <a:rPr lang="de-DE" altLang="en-US"/>
              <a:t>braucht man zur vollständigen Charakterisierung eines Weltmodells noch eine 2. Größe, welche die Abbremsung der Expansion beschreibt: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106" name="Text Box 2">
            <a:extLst>
              <a:ext uri="{FF2B5EF4-FFF2-40B4-BE49-F238E27FC236}">
                <a16:creationId xmlns:a16="http://schemas.microsoft.com/office/drawing/2014/main" id="{E8E50F69-31B7-42C1-AD59-1E0B92DEAC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863" y="5949950"/>
            <a:ext cx="31908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en-US" sz="1600" b="1">
                <a:solidFill>
                  <a:schemeClr val="accent2"/>
                </a:solidFill>
              </a:rPr>
              <a:t>Georges Lemaitre (1894-1964), </a:t>
            </a:r>
          </a:p>
          <a:p>
            <a:r>
              <a:rPr lang="de-DE" altLang="en-US" sz="1600" b="1">
                <a:solidFill>
                  <a:schemeClr val="accent2"/>
                </a:solidFill>
              </a:rPr>
              <a:t>Albert Einstein (1897-1955)</a:t>
            </a:r>
          </a:p>
        </p:txBody>
      </p:sp>
      <p:pic>
        <p:nvPicPr>
          <p:cNvPr id="1071107" name="Picture 3">
            <a:extLst>
              <a:ext uri="{FF2B5EF4-FFF2-40B4-BE49-F238E27FC236}">
                <a16:creationId xmlns:a16="http://schemas.microsoft.com/office/drawing/2014/main" id="{13D20F1D-53E8-4595-841E-A77E98132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72" b="25980"/>
          <a:stretch>
            <a:fillRect/>
          </a:stretch>
        </p:blipFill>
        <p:spPr bwMode="auto">
          <a:xfrm>
            <a:off x="34925" y="3381375"/>
            <a:ext cx="4718050" cy="242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71108" name="Text Box 4">
            <a:extLst>
              <a:ext uri="{FF2B5EF4-FFF2-40B4-BE49-F238E27FC236}">
                <a16:creationId xmlns:a16="http://schemas.microsoft.com/office/drawing/2014/main" id="{8EEECD9C-6CEF-40C5-B7B0-105698802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6237288"/>
            <a:ext cx="171291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en-US" sz="1600" b="1">
                <a:solidFill>
                  <a:schemeClr val="accent2"/>
                </a:solidFill>
              </a:rPr>
              <a:t>Willem de Sitter</a:t>
            </a:r>
          </a:p>
          <a:p>
            <a:pPr algn="ctr"/>
            <a:r>
              <a:rPr lang="de-DE" altLang="en-US" sz="1600" b="1">
                <a:solidFill>
                  <a:schemeClr val="accent2"/>
                </a:solidFill>
              </a:rPr>
              <a:t>(1872-1934)</a:t>
            </a:r>
          </a:p>
        </p:txBody>
      </p:sp>
      <p:pic>
        <p:nvPicPr>
          <p:cNvPr id="1071109" name="Picture 5">
            <a:extLst>
              <a:ext uri="{FF2B5EF4-FFF2-40B4-BE49-F238E27FC236}">
                <a16:creationId xmlns:a16="http://schemas.microsoft.com/office/drawing/2014/main" id="{422799B2-6931-4339-8F0C-4A5AC10ED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013" y="3382963"/>
            <a:ext cx="2220912" cy="292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71110" name="Text Box 6">
            <a:extLst>
              <a:ext uri="{FF2B5EF4-FFF2-40B4-BE49-F238E27FC236}">
                <a16:creationId xmlns:a16="http://schemas.microsoft.com/office/drawing/2014/main" id="{FEA23E13-B065-495A-92BE-1B93E9C90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1350" y="6232525"/>
            <a:ext cx="22606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en-US" sz="1600" b="1">
                <a:solidFill>
                  <a:schemeClr val="accent2"/>
                </a:solidFill>
              </a:rPr>
              <a:t>Alexander Friedmann</a:t>
            </a:r>
          </a:p>
          <a:p>
            <a:pPr algn="ctr"/>
            <a:r>
              <a:rPr lang="de-DE" altLang="en-US" sz="1600" b="1">
                <a:solidFill>
                  <a:schemeClr val="accent2"/>
                </a:solidFill>
              </a:rPr>
              <a:t>(1888-1925)</a:t>
            </a:r>
          </a:p>
        </p:txBody>
      </p:sp>
      <p:pic>
        <p:nvPicPr>
          <p:cNvPr id="1071111" name="Picture 7">
            <a:extLst>
              <a:ext uri="{FF2B5EF4-FFF2-40B4-BE49-F238E27FC236}">
                <a16:creationId xmlns:a16="http://schemas.microsoft.com/office/drawing/2014/main" id="{C6EDEB03-418D-4172-83CA-972597F99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17"/>
          <a:stretch>
            <a:fillRect/>
          </a:stretch>
        </p:blipFill>
        <p:spPr bwMode="auto">
          <a:xfrm>
            <a:off x="7089775" y="3357563"/>
            <a:ext cx="2019300" cy="295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71113" name="Text Box 9">
            <a:extLst>
              <a:ext uri="{FF2B5EF4-FFF2-40B4-BE49-F238E27FC236}">
                <a16:creationId xmlns:a16="http://schemas.microsoft.com/office/drawing/2014/main" id="{224BB9B7-122B-48E4-87EE-D31484237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1163"/>
            <a:ext cx="9144000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en-US">
                <a:solidFill>
                  <a:schemeClr val="accent2"/>
                </a:solidFill>
              </a:rPr>
              <a:t>Einstein (1916):</a:t>
            </a:r>
            <a:r>
              <a:rPr lang="de-DE" altLang="en-US"/>
              <a:t> Allgemeine Relativitätstheorie (ART), moderne Feldtheorie der 		Gravitation</a:t>
            </a:r>
          </a:p>
          <a:p>
            <a:r>
              <a:rPr lang="de-DE" altLang="en-US">
                <a:solidFill>
                  <a:schemeClr val="accent2"/>
                </a:solidFill>
              </a:rPr>
              <a:t>1917:</a:t>
            </a:r>
            <a:r>
              <a:rPr lang="de-DE" altLang="en-US"/>
              <a:t> Einstein, de Sitter: spez. Weltmodelle mit zeitl. konstanter Krümmung</a:t>
            </a:r>
          </a:p>
          <a:p>
            <a:r>
              <a:rPr lang="de-DE" altLang="en-US">
                <a:solidFill>
                  <a:schemeClr val="accent2"/>
                </a:solidFill>
              </a:rPr>
              <a:t>1922:</a:t>
            </a:r>
            <a:r>
              <a:rPr lang="de-DE" altLang="en-US"/>
              <a:t> Friedmann: Verallgemeinerung auf Räume mit zeitabhängigem 			Krümmungsradius; blieb lange unbeachtet, bis:</a:t>
            </a:r>
          </a:p>
          <a:p>
            <a:r>
              <a:rPr lang="de-DE" altLang="en-US">
                <a:solidFill>
                  <a:schemeClr val="accent2"/>
                </a:solidFill>
              </a:rPr>
              <a:t>1927/1930:</a:t>
            </a:r>
            <a:r>
              <a:rPr lang="de-DE" altLang="en-US"/>
              <a:t> Lemaitre und Eddington expandierende Weltmodelle auf Grundlage 		der ART untersuchten.</a:t>
            </a:r>
          </a:p>
        </p:txBody>
      </p:sp>
    </p:spTree>
  </p:cSld>
  <p:clrMapOvr>
    <a:masterClrMapping/>
  </p:clrMapOvr>
  <p:transition>
    <p:zoom/>
  </p:transition>
</p:sld>
</file>

<file path=ppt/theme/theme1.xml><?xml version="1.0" encoding="utf-8"?>
<a:theme xmlns:a="http://schemas.openxmlformats.org/drawingml/2006/main" name="Master">
  <a:themeElements>
    <a:clrScheme name="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aster">
  <a:themeElements>
    <a:clrScheme name="1_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Master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1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ster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aster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ster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ster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ster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aster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rissa-Design">
  <a:themeElements>
    <a:clrScheme name="Larissa-Design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Larissa-Desig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Larissa-Desig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Larissa-Design">
  <a:themeElements>
    <a:clrScheme name="1_Larissa-Design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Larissa-Design">
      <a:majorFont>
        <a:latin typeface="Calibri"/>
        <a:ea typeface=""/>
        <a:cs typeface="Arial"/>
      </a:majorFont>
      <a:minorFont>
        <a:latin typeface="Calibri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1_Larissa-Desig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C:\Dokumente und Einstellungen\werner\Eigene Dateien\ppt_files\talks\santa_barbara_2003\Master.pot</Template>
  <TotalTime>0</TotalTime>
  <Words>3455</Words>
  <Application>Microsoft Office PowerPoint</Application>
  <PresentationFormat>Bildschirmpräsentation (4:3)</PresentationFormat>
  <Paragraphs>408</Paragraphs>
  <Slides>60</Slides>
  <Notes>54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60</vt:i4>
      </vt:variant>
    </vt:vector>
  </HeadingPairs>
  <TitlesOfParts>
    <vt:vector size="68" baseType="lpstr">
      <vt:lpstr>Times New Roman</vt:lpstr>
      <vt:lpstr>Arial</vt:lpstr>
      <vt:lpstr>Calibri</vt:lpstr>
      <vt:lpstr>Arial Unicode MS</vt:lpstr>
      <vt:lpstr>Master</vt:lpstr>
      <vt:lpstr>1_Master</vt:lpstr>
      <vt:lpstr>Larissa-Design</vt:lpstr>
      <vt:lpstr>1_Larissa-Design</vt:lpstr>
      <vt:lpstr>XV. Kosmologie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Elemententstehung und Mikrowellen-Hintergrundstrahlung; Strahlungskosmos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Anisotropie der Hintergrundstrahlung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Institut für Astronomie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Sterne, Scheiben und Planeten: Sternatmosphären als Labor der Astrophysik</dc:title>
  <dc:creator>Klaus Werner</dc:creator>
  <cp:lastModifiedBy>Klaus Werner</cp:lastModifiedBy>
  <cp:revision>519</cp:revision>
  <dcterms:created xsi:type="dcterms:W3CDTF">2002-06-23T08:53:29Z</dcterms:created>
  <dcterms:modified xsi:type="dcterms:W3CDTF">2020-06-15T08:25:01Z</dcterms:modified>
</cp:coreProperties>
</file>